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Lst>
  <p:notesMasterIdLst>
    <p:notesMasterId r:id="rId29"/>
  </p:notesMasterIdLst>
  <p:sldIdLst>
    <p:sldId id="2671" r:id="rId3"/>
    <p:sldId id="2146846379" r:id="rId4"/>
    <p:sldId id="2147483264" r:id="rId5"/>
    <p:sldId id="2147481098" r:id="rId6"/>
    <p:sldId id="2147483255" r:id="rId7"/>
    <p:sldId id="2147481097" r:id="rId8"/>
    <p:sldId id="2147481096" r:id="rId9"/>
    <p:sldId id="1046" r:id="rId10"/>
    <p:sldId id="2147483248" r:id="rId11"/>
    <p:sldId id="2147483273" r:id="rId12"/>
    <p:sldId id="2147481316" r:id="rId13"/>
    <p:sldId id="2147470460" r:id="rId14"/>
    <p:sldId id="2147483292" r:id="rId15"/>
    <p:sldId id="2147483262" r:id="rId16"/>
    <p:sldId id="2147483259" r:id="rId17"/>
    <p:sldId id="2147481215" r:id="rId18"/>
    <p:sldId id="2147481212" r:id="rId19"/>
    <p:sldId id="2147480617" r:id="rId20"/>
    <p:sldId id="2147483405" r:id="rId21"/>
    <p:sldId id="2147481261" r:id="rId22"/>
    <p:sldId id="2147481233" r:id="rId23"/>
    <p:sldId id="2147483408" r:id="rId24"/>
    <p:sldId id="2147483406" r:id="rId25"/>
    <p:sldId id="2147483407" r:id="rId26"/>
    <p:sldId id="2147327698" r:id="rId27"/>
    <p:sldId id="21474834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05BAE-B586-45E4-A385-2B941BEFB4F3}" type="datetimeFigureOut">
              <a:rPr lang="en-IN" smtClean="0"/>
              <a:t>13-08-2025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0A11B-F22C-40BA-95A0-438A93F422F4}" type="slidenum">
              <a:rPr lang="en-IN" smtClean="0"/>
              <a:t>‹#›</a:t>
            </a:fld>
            <a:endParaRPr lang="en-IN"/>
          </a:p>
        </p:txBody>
      </p:sp>
    </p:spTree>
    <p:extLst>
      <p:ext uri="{BB962C8B-B14F-4D97-AF65-F5344CB8AC3E}">
        <p14:creationId xmlns:p14="http://schemas.microsoft.com/office/powerpoint/2010/main" val="18589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6EFEB-8B56-4115-8FE4-575DC220854A}"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812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900" b="0" i="0" u="none" strike="noStrike" kern="1200" cap="none" spc="0" normalizeH="0" baseline="0" noProof="0" smtClean="0">
                <a:ln>
                  <a:noFill/>
                </a:ln>
                <a:solidFill>
                  <a:prstClr val="black"/>
                </a:solidFill>
                <a:effectLst/>
                <a:uLnTx/>
                <a:uFillTx/>
                <a:ea typeface="Ubuntu"/>
                <a:cs typeface="Ubuntu"/>
                <a:sym typeface="Ubuntu"/>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prstClr val="black"/>
              </a:solidFill>
              <a:effectLst/>
              <a:uLnTx/>
              <a:uFillTx/>
              <a:ea typeface="Ubuntu"/>
              <a:cs typeface="Ubuntu"/>
              <a:sym typeface="Ubuntu"/>
            </a:endParaRPr>
          </a:p>
        </p:txBody>
      </p:sp>
    </p:spTree>
    <p:extLst>
      <p:ext uri="{BB962C8B-B14F-4D97-AF65-F5344CB8AC3E}">
        <p14:creationId xmlns:p14="http://schemas.microsoft.com/office/powerpoint/2010/main" val="3931154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8B9DE5-018E-4DC5-BCE1-0DD62936DA41}" type="slidenum">
              <a:rPr kumimoji="0" lang="en-GB"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083329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5E1A6-59F1-7B4F-BEB6-2363D1CCCD7C}"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67583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Ubuntu"/>
              <a:buNone/>
            </a:pPr>
            <a:endParaRPr/>
          </a:p>
        </p:txBody>
      </p:sp>
      <p:sp>
        <p:nvSpPr>
          <p:cNvPr id="967" name="Google Shape;9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Ubuntu Light" panose="020B0304030602030204" pitchFamily="34" charset="0"/>
                <a:ea typeface="Arial"/>
                <a:cs typeface="Arial"/>
                <a:sym typeface="Arial"/>
              </a:rPr>
              <a:t>25</a:t>
            </a:fld>
            <a:endParaRPr sz="1400" b="0" i="0" u="none" strike="noStrike" cap="none">
              <a:solidFill>
                <a:srgbClr val="000000"/>
              </a:solidFill>
              <a:latin typeface="Ubuntu Light" panose="020B0304030602030204" pitchFamily="34" charset="0"/>
              <a:ea typeface="Arial"/>
              <a:cs typeface="Arial"/>
              <a:sym typeface="Arial"/>
            </a:endParaRPr>
          </a:p>
        </p:txBody>
      </p:sp>
    </p:spTree>
    <p:extLst>
      <p:ext uri="{BB962C8B-B14F-4D97-AF65-F5344CB8AC3E}">
        <p14:creationId xmlns:p14="http://schemas.microsoft.com/office/powerpoint/2010/main" val="375089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57603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9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5922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71053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0729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413298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900" b="0" i="0" u="none" strike="noStrike" cap="none" smtClean="0">
                <a:solidFill>
                  <a:schemeClr val="dk1"/>
                </a:solidFill>
                <a:ea typeface="Ubuntu"/>
                <a:cs typeface="Ubuntu"/>
                <a:sym typeface="Ubuntu"/>
              </a:rPr>
              <a:t>10</a:t>
            </a:fld>
            <a:endParaRPr lang="en-US" sz="900" b="0" i="0" u="none" strike="noStrike" cap="none">
              <a:solidFill>
                <a:schemeClr val="dk1"/>
              </a:solidFill>
              <a:ea typeface="Ubuntu"/>
              <a:cs typeface="Ubuntu"/>
              <a:sym typeface="Ubuntu"/>
            </a:endParaRPr>
          </a:p>
        </p:txBody>
      </p:sp>
    </p:spTree>
    <p:extLst>
      <p:ext uri="{BB962C8B-B14F-4D97-AF65-F5344CB8AC3E}">
        <p14:creationId xmlns:p14="http://schemas.microsoft.com/office/powerpoint/2010/main" val="380297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000000"/>
                </a:solidFill>
                <a:effectLst/>
                <a:uLnTx/>
                <a:uFillTx/>
                <a:ea typeface="Ubuntu"/>
                <a:cs typeface="Ubuntu"/>
                <a:sym typeface="Ubuntu"/>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900" b="0" i="0" u="none" strike="noStrike" kern="0" cap="none" spc="0" normalizeH="0" baseline="0" noProof="0">
              <a:ln>
                <a:noFill/>
              </a:ln>
              <a:solidFill>
                <a:srgbClr val="000000"/>
              </a:solidFill>
              <a:effectLst/>
              <a:uLnTx/>
              <a:uFillTx/>
              <a:ea typeface="Ubuntu"/>
              <a:cs typeface="Ubuntu"/>
              <a:sym typeface="Ubuntu"/>
            </a:endParaRPr>
          </a:p>
        </p:txBody>
      </p:sp>
    </p:spTree>
    <p:extLst>
      <p:ext uri="{BB962C8B-B14F-4D97-AF65-F5344CB8AC3E}">
        <p14:creationId xmlns:p14="http://schemas.microsoft.com/office/powerpoint/2010/main" val="621261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7" name="Google Shape;1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8" name="Google Shape;1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7.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7.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7.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2.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2.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2.xml"/><Relationship Id="rId6" Type="http://schemas.openxmlformats.org/officeDocument/2006/relationships/image" Target="../media/image26.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hyperlink" Target="http://www.youtube.com/capgeminimedia"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twitter.com/capgemini"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bg>
      <p:bgPr>
        <a:solidFill>
          <a:srgbClr val="272936"/>
        </a:solidFill>
        <a:effectLst/>
      </p:bgPr>
    </p:bg>
    <p:spTree>
      <p:nvGrpSpPr>
        <p:cNvPr id="1" name="Shape 63"/>
        <p:cNvGrpSpPr/>
        <p:nvPr/>
      </p:nvGrpSpPr>
      <p:grpSpPr>
        <a:xfrm>
          <a:off x="0" y="0"/>
          <a:ext cx="0" cy="0"/>
          <a:chOff x="0" y="0"/>
          <a:chExt cx="0" cy="0"/>
        </a:xfrm>
      </p:grpSpPr>
      <p:pic>
        <p:nvPicPr>
          <p:cNvPr id="64" name="Google Shape;64;p5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3670130">
            <a:off x="427391" y="-16419"/>
            <a:ext cx="9886200" cy="6992746"/>
          </a:xfrm>
          <a:prstGeom prst="rect">
            <a:avLst/>
          </a:prstGeom>
          <a:noFill/>
          <a:ln>
            <a:noFill/>
          </a:ln>
        </p:spPr>
      </p:pic>
      <p:sp>
        <p:nvSpPr>
          <p:cNvPr id="65" name="Google Shape;65;p51"/>
          <p:cNvSpPr txBox="1">
            <a:spLocks noGrp="1"/>
          </p:cNvSpPr>
          <p:nvPr>
            <p:ph type="subTitle" idx="1"/>
          </p:nvPr>
        </p:nvSpPr>
        <p:spPr>
          <a:xfrm>
            <a:off x="404813" y="4242574"/>
            <a:ext cx="11379200" cy="307777"/>
          </a:xfrm>
          <a:prstGeom prst="rect">
            <a:avLst/>
          </a:prstGeom>
          <a:noFill/>
          <a:ln>
            <a:noFill/>
          </a:ln>
        </p:spPr>
        <p:txBody>
          <a:bodyPr spcFirstLastPara="1" wrap="square" lIns="36000" tIns="0" rIns="36000" bIns="0" anchor="t" anchorCtr="0">
            <a:sp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6" name="Google Shape;66;p51"/>
          <p:cNvSpPr txBox="1">
            <a:spLocks noGrp="1"/>
          </p:cNvSpPr>
          <p:nvPr>
            <p:ph type="ctrTitle"/>
          </p:nvPr>
        </p:nvSpPr>
        <p:spPr>
          <a:xfrm>
            <a:off x="404813" y="3354669"/>
            <a:ext cx="11386134" cy="1015663"/>
          </a:xfrm>
          <a:prstGeom prst="rect">
            <a:avLst/>
          </a:prstGeom>
          <a:noFill/>
          <a:ln>
            <a:noFill/>
          </a:ln>
        </p:spPr>
        <p:txBody>
          <a:bodyPr spcFirstLastPara="1" wrap="square" lIns="36000" tIns="0" rIns="36000" bIns="0" anchor="b" anchorCtr="0">
            <a:spAutoFit/>
          </a:bodyPr>
          <a:lstStyle>
            <a:lvl1pPr lvl="0" algn="l">
              <a:lnSpc>
                <a:spcPct val="100000"/>
              </a:lnSpc>
              <a:spcBef>
                <a:spcPts val="0"/>
              </a:spcBef>
              <a:spcAft>
                <a:spcPts val="0"/>
              </a:spcAft>
              <a:buClr>
                <a:schemeClr val="lt1"/>
              </a:buClr>
              <a:buSzPts val="6600"/>
              <a:buFont typeface="Ubuntu"/>
              <a:buNone/>
              <a:defRPr sz="6600" b="1">
                <a:solidFill>
                  <a:schemeClr val="lt1"/>
                </a:solidFill>
                <a:latin typeface="Ubuntu Light" panose="020B0304030602030204" pitchFamily="34" charset="0"/>
                <a:ea typeface="Ubuntu Light" panose="020B0304030602030204" pitchFamily="34" charset="0"/>
                <a:cs typeface="Ubuntu Light" panose="020B0304030602030204" pitchFamily="34" charset="0"/>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7" name="Google Shape;67;p51" descr="Une image contenant texte&#10;&#10;Description générée automatiquemen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602703" y="343735"/>
            <a:ext cx="2625090" cy="1064426"/>
          </a:xfrm>
          <a:prstGeom prst="rect">
            <a:avLst/>
          </a:prstGeom>
          <a:noFill/>
          <a:ln>
            <a:noFill/>
          </a:ln>
        </p:spPr>
      </p:pic>
      <p:cxnSp>
        <p:nvCxnSpPr>
          <p:cNvPr id="68" name="Google Shape;68;p51"/>
          <p:cNvCxnSpPr/>
          <p:nvPr/>
        </p:nvCxnSpPr>
        <p:spPr>
          <a:xfrm>
            <a:off x="9231130" y="665777"/>
            <a:ext cx="0" cy="304800"/>
          </a:xfrm>
          <a:prstGeom prst="straightConnector1">
            <a:avLst/>
          </a:prstGeom>
          <a:noFill/>
          <a:ln w="12700" cap="flat" cmpd="sng">
            <a:solidFill>
              <a:schemeClr val="lt1"/>
            </a:solidFill>
            <a:prstDash val="solid"/>
            <a:miter lim="800000"/>
            <a:headEnd type="none" w="sm" len="sm"/>
            <a:tailEnd type="none" w="sm" len="sm"/>
          </a:ln>
        </p:spPr>
      </p:cxnSp>
      <p:pic>
        <p:nvPicPr>
          <p:cNvPr id="69" name="Google Shape;69;p5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26481" y="603979"/>
            <a:ext cx="2057397" cy="506532"/>
          </a:xfrm>
          <a:prstGeom prst="rect">
            <a:avLst/>
          </a:prstGeom>
          <a:noFill/>
          <a:ln>
            <a:noFill/>
          </a:ln>
        </p:spPr>
      </p:pic>
    </p:spTree>
    <p:extLst>
      <p:ext uri="{BB962C8B-B14F-4D97-AF65-F5344CB8AC3E}">
        <p14:creationId xmlns:p14="http://schemas.microsoft.com/office/powerpoint/2010/main" val="12649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261872"/>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96527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427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t" anchorCtr="0"/>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57226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Maximum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B07C0D-C95A-D942-922E-E64776882AA1}"/>
              </a:ext>
            </a:extLst>
          </p:cNvPr>
          <p:cNvSpPr/>
          <p:nvPr userDrawn="1"/>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sz="1600">
              <a:solidFill>
                <a:schemeClr val="bg1"/>
              </a:solidFill>
              <a:latin typeface="Roboto" charset="0"/>
              <a:ea typeface="Roboto" charset="0"/>
              <a:cs typeface="Roboto" charset="0"/>
            </a:endParaRPr>
          </a:p>
        </p:txBody>
      </p:sp>
      <p:sp>
        <p:nvSpPr>
          <p:cNvPr id="5" name="TextBox 4">
            <a:extLst>
              <a:ext uri="{FF2B5EF4-FFF2-40B4-BE49-F238E27FC236}">
                <a16:creationId xmlns:a16="http://schemas.microsoft.com/office/drawing/2014/main" id="{3D625EBE-6EFB-4A48-B9E9-BB18863DFEC3}"/>
              </a:ext>
            </a:extLst>
          </p:cNvPr>
          <p:cNvSpPr txBox="1"/>
          <p:nvPr userDrawn="1"/>
        </p:nvSpPr>
        <p:spPr>
          <a:xfrm>
            <a:off x="11654681" y="6467465"/>
            <a:ext cx="414004" cy="208701"/>
          </a:xfrm>
          <a:prstGeom prst="rect">
            <a:avLst/>
          </a:prstGeom>
        </p:spPr>
        <p:txBody>
          <a:bodyPr lIns="0" tIns="0" rIns="0" bIns="0" anchor="ctr" anchorCtr="0"/>
          <a:lstStyle>
            <a:defPPr>
              <a:defRPr lang="en-US"/>
            </a:defPPr>
            <a:lvl1pPr>
              <a:defRPr sz="1100">
                <a:solidFill>
                  <a:schemeClr val="tx2">
                    <a:lumMod val="50000"/>
                    <a:lumOff val="50000"/>
                  </a:schemeClr>
                </a:solidFill>
              </a:defRPr>
            </a:lvl1pPr>
          </a:lstStyle>
          <a:p>
            <a:pPr marL="0" lvl="0" algn="ctr" defTabSz="457200" rtl="0" eaLnBrk="1" latinLnBrk="0" hangingPunct="1"/>
            <a:fld id="{64202F7F-356F-46E2-8791-88745C87F5D9}" type="slidenum">
              <a:rPr lang="en-US" sz="900" b="0" i="0" kern="1200" smtClean="0">
                <a:solidFill>
                  <a:schemeClr val="bg1"/>
                </a:solidFill>
                <a:latin typeface="Roboto" charset="0"/>
                <a:ea typeface="Roboto" charset="0"/>
                <a:cs typeface="Roboto" charset="0"/>
              </a:rPr>
              <a:pPr marL="0" lvl="0" algn="ctr" defTabSz="457200" rtl="0" eaLnBrk="1" latinLnBrk="0" hangingPunct="1"/>
              <a:t>‹#›</a:t>
            </a:fld>
            <a:endParaRPr lang="en-US" sz="900" b="0" i="0" kern="1200">
              <a:solidFill>
                <a:schemeClr val="bg1"/>
              </a:solidFill>
              <a:latin typeface="Roboto" charset="0"/>
              <a:ea typeface="Roboto" charset="0"/>
              <a:cs typeface="Roboto" charset="0"/>
            </a:endParaRPr>
          </a:p>
        </p:txBody>
      </p:sp>
      <p:sp>
        <p:nvSpPr>
          <p:cNvPr id="2" name="Title 1"/>
          <p:cNvSpPr>
            <a:spLocks noGrp="1"/>
          </p:cNvSpPr>
          <p:nvPr userDrawn="1">
            <p:ph type="title" hasCustomPrompt="1"/>
          </p:nvPr>
        </p:nvSpPr>
        <p:spPr>
          <a:xfrm>
            <a:off x="489078" y="482602"/>
            <a:ext cx="7392951" cy="1066798"/>
          </a:xfrm>
          <a:prstGeom prst="rect">
            <a:avLst/>
          </a:prstGeom>
        </p:spPr>
        <p:txBody>
          <a:bodyPr lIns="0"/>
          <a:lstStyle>
            <a:lvl1pPr>
              <a:defRPr sz="3400" baseline="0">
                <a:solidFill>
                  <a:schemeClr val="bg1"/>
                </a:solidFill>
              </a:defRPr>
            </a:lvl1pPr>
          </a:lstStyle>
          <a:p>
            <a:r>
              <a:rPr lang="en-US"/>
              <a:t>Headline Goes Here, Roboto Light, 34 Points, Can Span 2 Lines</a:t>
            </a:r>
          </a:p>
        </p:txBody>
      </p:sp>
      <p:sp>
        <p:nvSpPr>
          <p:cNvPr id="3" name="Rectangle 27">
            <a:extLst>
              <a:ext uri="{FF2B5EF4-FFF2-40B4-BE49-F238E27FC236}">
                <a16:creationId xmlns:a16="http://schemas.microsoft.com/office/drawing/2014/main" id="{4A8277F4-5E2B-D672-7EC1-02586641A0A5}"/>
              </a:ext>
            </a:extLst>
          </p:cNvPr>
          <p:cNvSpPr/>
          <p:nvPr userDrawn="1"/>
        </p:nvSpPr>
        <p:spPr>
          <a:xfrm>
            <a:off x="404813" y="6517658"/>
            <a:ext cx="3813226" cy="219669"/>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i="0" kern="1200" noProof="0">
                <a:solidFill>
                  <a:srgbClr val="A6A6A6"/>
                </a:solidFill>
                <a:latin typeface="Ubuntu" panose="020B0504030602030204" pitchFamily="34" charset="0"/>
                <a:ea typeface="+mn-ea"/>
                <a:cs typeface="Arial" panose="020B0604020202020204" pitchFamily="34" charset="0"/>
              </a:rPr>
              <a:t>Informatica approach to Data Modernization – January 2023</a:t>
            </a:r>
          </a:p>
        </p:txBody>
      </p:sp>
    </p:spTree>
    <p:extLst>
      <p:ext uri="{BB962C8B-B14F-4D97-AF65-F5344CB8AC3E}">
        <p14:creationId xmlns:p14="http://schemas.microsoft.com/office/powerpoint/2010/main" val="25568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2a">
    <p:bg>
      <p:bgPr>
        <a:solidFill>
          <a:schemeClr val="accent4"/>
        </a:solidFill>
        <a:effectLst/>
      </p:bgPr>
    </p:bg>
    <p:spTree>
      <p:nvGrpSpPr>
        <p:cNvPr id="1" name=""/>
        <p:cNvGrpSpPr/>
        <p:nvPr/>
      </p:nvGrpSpPr>
      <p:grpSpPr>
        <a:xfrm>
          <a:off x="0" y="0"/>
          <a:ext cx="0" cy="0"/>
          <a:chOff x="0" y="0"/>
          <a:chExt cx="0" cy="0"/>
        </a:xfrm>
      </p:grpSpPr>
      <p:pic>
        <p:nvPicPr>
          <p:cNvPr id="3" name="Picture 2" descr="A close up of a red object&#10;&#10;Description automatically generated">
            <a:extLst>
              <a:ext uri="{FF2B5EF4-FFF2-40B4-BE49-F238E27FC236}">
                <a16:creationId xmlns:a16="http://schemas.microsoft.com/office/drawing/2014/main" id="{8395D0AF-66D9-23F0-556B-4760DF8706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GB"/>
              <a:t>Click to edit Master title style</a:t>
            </a:r>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pic>
        <p:nvPicPr>
          <p:cNvPr id="8" name="Picture 7">
            <a:extLst>
              <a:ext uri="{FF2B5EF4-FFF2-40B4-BE49-F238E27FC236}">
                <a16:creationId xmlns:a16="http://schemas.microsoft.com/office/drawing/2014/main" id="{90A3353F-6E2A-D792-BC7F-A36E9ECEE792}"/>
              </a:ext>
            </a:extLst>
          </p:cNvPr>
          <p:cNvPicPr>
            <a:picLocks noChangeAspect="1"/>
          </p:cNvPicPr>
          <p:nvPr userDrawn="1"/>
        </p:nvPicPr>
        <p:blipFill>
          <a:blip r:embed="rId3"/>
          <a:stretch>
            <a:fillRect/>
          </a:stretch>
        </p:blipFill>
        <p:spPr>
          <a:xfrm>
            <a:off x="443568" y="5722571"/>
            <a:ext cx="7772400" cy="875883"/>
          </a:xfrm>
          <a:prstGeom prst="rect">
            <a:avLst/>
          </a:prstGeom>
        </p:spPr>
      </p:pic>
    </p:spTree>
    <p:extLst>
      <p:ext uri="{BB962C8B-B14F-4D97-AF65-F5344CB8AC3E}">
        <p14:creationId xmlns:p14="http://schemas.microsoft.com/office/powerpoint/2010/main" val="228596987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ly Title">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a:xfrm>
            <a:off x="479376" y="6524"/>
            <a:ext cx="11160000" cy="1080000"/>
          </a:xfrm>
          <a:prstGeom prst="rect">
            <a:avLst/>
          </a:prstGeom>
        </p:spPr>
        <p:txBody>
          <a:bodyPr anchor="ctr" anchorCtr="0"/>
          <a:lstStyle/>
          <a:p>
            <a:r>
              <a:rPr lang="en-US"/>
              <a:t>Click to edit Master title style</a:t>
            </a:r>
            <a:endParaRPr lang="de-DE"/>
          </a:p>
        </p:txBody>
      </p:sp>
    </p:spTree>
    <p:extLst>
      <p:ext uri="{BB962C8B-B14F-4D97-AF65-F5344CB8AC3E}">
        <p14:creationId xmlns:p14="http://schemas.microsoft.com/office/powerpoint/2010/main" val="312247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lvl1pPr>
              <a:defRPr/>
            </a:lvl1pPr>
          </a:lstStyle>
          <a:p>
            <a:r>
              <a:rPr lang="en-US"/>
              <a:t>Click to edit Master title style</a:t>
            </a:r>
            <a:endParaRPr lang="de-DE"/>
          </a:p>
        </p:txBody>
      </p:sp>
    </p:spTree>
    <p:extLst>
      <p:ext uri="{BB962C8B-B14F-4D97-AF65-F5344CB8AC3E}">
        <p14:creationId xmlns:p14="http://schemas.microsoft.com/office/powerpoint/2010/main" val="3653224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bg>
      <p:bgPr>
        <a:solidFill>
          <a:srgbClr val="272936"/>
        </a:solidFill>
        <a:effectLst/>
      </p:bgPr>
    </p:bg>
    <p:spTree>
      <p:nvGrpSpPr>
        <p:cNvPr id="1" name="Shape 63"/>
        <p:cNvGrpSpPr/>
        <p:nvPr/>
      </p:nvGrpSpPr>
      <p:grpSpPr>
        <a:xfrm>
          <a:off x="0" y="0"/>
          <a:ext cx="0" cy="0"/>
          <a:chOff x="0" y="0"/>
          <a:chExt cx="0" cy="0"/>
        </a:xfrm>
      </p:grpSpPr>
      <p:pic>
        <p:nvPicPr>
          <p:cNvPr id="64" name="Google Shape;64;p51"/>
          <p:cNvPicPr preferRelativeResize="0"/>
          <p:nvPr/>
        </p:nvPicPr>
        <p:blipFill rotWithShape="1">
          <a:blip r:embed="rId2">
            <a:alphaModFix/>
          </a:blip>
          <a:srcRect/>
          <a:stretch/>
        </p:blipFill>
        <p:spPr>
          <a:xfrm rot="3670130">
            <a:off x="427391" y="-16419"/>
            <a:ext cx="9886200" cy="6992746"/>
          </a:xfrm>
          <a:prstGeom prst="rect">
            <a:avLst/>
          </a:prstGeom>
          <a:noFill/>
          <a:ln>
            <a:noFill/>
          </a:ln>
        </p:spPr>
      </p:pic>
      <p:sp>
        <p:nvSpPr>
          <p:cNvPr id="65" name="Google Shape;65;p51"/>
          <p:cNvSpPr txBox="1">
            <a:spLocks noGrp="1"/>
          </p:cNvSpPr>
          <p:nvPr>
            <p:ph type="subTitle" idx="1"/>
          </p:nvPr>
        </p:nvSpPr>
        <p:spPr>
          <a:xfrm>
            <a:off x="404813" y="4242574"/>
            <a:ext cx="11379200" cy="307777"/>
          </a:xfrm>
          <a:prstGeom prst="rect">
            <a:avLst/>
          </a:prstGeom>
          <a:noFill/>
          <a:ln>
            <a:noFill/>
          </a:ln>
        </p:spPr>
        <p:txBody>
          <a:bodyPr spcFirstLastPara="1" wrap="square" lIns="36000" tIns="0" rIns="36000" bIns="0" anchor="t" anchorCtr="0">
            <a:sp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6" name="Google Shape;66;p51"/>
          <p:cNvSpPr txBox="1">
            <a:spLocks noGrp="1"/>
          </p:cNvSpPr>
          <p:nvPr>
            <p:ph type="ctrTitle"/>
          </p:nvPr>
        </p:nvSpPr>
        <p:spPr>
          <a:xfrm>
            <a:off x="404813" y="2339007"/>
            <a:ext cx="11386134" cy="2031325"/>
          </a:xfrm>
          <a:prstGeom prst="rect">
            <a:avLst/>
          </a:prstGeom>
          <a:noFill/>
          <a:ln>
            <a:noFill/>
          </a:ln>
        </p:spPr>
        <p:txBody>
          <a:bodyPr spcFirstLastPara="1" wrap="square" lIns="36000" tIns="0" rIns="36000" bIns="0" anchor="b" anchorCtr="0">
            <a:spAutoFit/>
          </a:bodyPr>
          <a:lstStyle>
            <a:lvl1pPr lvl="0" algn="l">
              <a:lnSpc>
                <a:spcPct val="100000"/>
              </a:lnSpc>
              <a:spcBef>
                <a:spcPts val="0"/>
              </a:spcBef>
              <a:spcAft>
                <a:spcPts val="0"/>
              </a:spcAft>
              <a:buClr>
                <a:schemeClr val="lt1"/>
              </a:buClr>
              <a:buSzPts val="6600"/>
              <a:buFont typeface="Ubuntu"/>
              <a:buNone/>
              <a:defRPr sz="6600" b="1">
                <a:solidFill>
                  <a:schemeClr val="lt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7" name="Google Shape;67;p51" descr="Une image contenant texte&#10;&#10;Description générée automatiquement"/>
          <p:cNvPicPr preferRelativeResize="0"/>
          <p:nvPr/>
        </p:nvPicPr>
        <p:blipFill rotWithShape="1">
          <a:blip r:embed="rId3">
            <a:alphaModFix/>
          </a:blip>
          <a:srcRect/>
          <a:stretch/>
        </p:blipFill>
        <p:spPr>
          <a:xfrm>
            <a:off x="6602703" y="343735"/>
            <a:ext cx="2625090" cy="1064426"/>
          </a:xfrm>
          <a:prstGeom prst="rect">
            <a:avLst/>
          </a:prstGeom>
          <a:noFill/>
          <a:ln>
            <a:noFill/>
          </a:ln>
        </p:spPr>
      </p:pic>
      <p:cxnSp>
        <p:nvCxnSpPr>
          <p:cNvPr id="68" name="Google Shape;68;p51"/>
          <p:cNvCxnSpPr/>
          <p:nvPr/>
        </p:nvCxnSpPr>
        <p:spPr>
          <a:xfrm>
            <a:off x="9231130" y="665777"/>
            <a:ext cx="0" cy="304800"/>
          </a:xfrm>
          <a:prstGeom prst="straightConnector1">
            <a:avLst/>
          </a:prstGeom>
          <a:noFill/>
          <a:ln w="12700" cap="flat" cmpd="sng">
            <a:solidFill>
              <a:schemeClr val="lt1"/>
            </a:solidFill>
            <a:prstDash val="solid"/>
            <a:miter lim="800000"/>
            <a:headEnd type="none" w="sm" len="sm"/>
            <a:tailEnd type="none" w="sm" len="sm"/>
          </a:ln>
        </p:spPr>
      </p:cxnSp>
      <p:pic>
        <p:nvPicPr>
          <p:cNvPr id="69" name="Google Shape;69;p51"/>
          <p:cNvPicPr preferRelativeResize="0"/>
          <p:nvPr/>
        </p:nvPicPr>
        <p:blipFill rotWithShape="1">
          <a:blip r:embed="rId4">
            <a:alphaModFix/>
          </a:blip>
          <a:srcRect/>
          <a:stretch/>
        </p:blipFill>
        <p:spPr>
          <a:xfrm>
            <a:off x="9526481" y="603979"/>
            <a:ext cx="2057397" cy="506532"/>
          </a:xfrm>
          <a:prstGeom prst="rect">
            <a:avLst/>
          </a:prstGeom>
          <a:noFill/>
          <a:ln>
            <a:noFill/>
          </a:ln>
        </p:spPr>
      </p:pic>
    </p:spTree>
    <p:extLst>
      <p:ext uri="{BB962C8B-B14F-4D97-AF65-F5344CB8AC3E}">
        <p14:creationId xmlns:p14="http://schemas.microsoft.com/office/powerpoint/2010/main" val="9299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74"/>
        <p:cNvGrpSpPr/>
        <p:nvPr/>
      </p:nvGrpSpPr>
      <p:grpSpPr>
        <a:xfrm>
          <a:off x="0" y="0"/>
          <a:ext cx="0" cy="0"/>
          <a:chOff x="0" y="0"/>
          <a:chExt cx="0" cy="0"/>
        </a:xfrm>
      </p:grpSpPr>
      <p:sp>
        <p:nvSpPr>
          <p:cNvPr id="75" name="Google Shape;75;p53"/>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3"/>
          <p:cNvSpPr txBox="1">
            <a:spLocks noGrp="1"/>
          </p:cNvSpPr>
          <p:nvPr>
            <p:ph type="body" idx="1"/>
          </p:nvPr>
        </p:nvSpPr>
        <p:spPr>
          <a:xfrm>
            <a:off x="404813" y="1327150"/>
            <a:ext cx="11376880" cy="51355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Ubuntu"/>
                <a:ea typeface="Ubuntu"/>
                <a:cs typeface="Ubuntu"/>
                <a:sym typeface="Ubuntu"/>
              </a:defRPr>
            </a:lvl1pPr>
            <a:lvl2pPr marR="0" lvl="1" algn="l" rtl="0">
              <a:spcBef>
                <a:spcPts val="0"/>
              </a:spcBef>
              <a:spcAft>
                <a:spcPts val="0"/>
              </a:spcAft>
              <a:buSzPts val="1400"/>
              <a:buNone/>
              <a:defRPr sz="1800" b="0" i="0" u="none" strike="noStrike" cap="none">
                <a:solidFill>
                  <a:schemeClr val="dk1"/>
                </a:solidFill>
                <a:latin typeface="Ubuntu"/>
                <a:ea typeface="Ubuntu"/>
                <a:cs typeface="Ubuntu"/>
                <a:sym typeface="Ubuntu"/>
              </a:defRPr>
            </a:lvl2pPr>
            <a:lvl3pPr marR="0" lvl="2" algn="l" rtl="0">
              <a:spcBef>
                <a:spcPts val="0"/>
              </a:spcBef>
              <a:spcAft>
                <a:spcPts val="0"/>
              </a:spcAft>
              <a:buSzPts val="1400"/>
              <a:buNone/>
              <a:defRPr sz="1800" b="0" i="0" u="none" strike="noStrike" cap="none">
                <a:solidFill>
                  <a:schemeClr val="dk1"/>
                </a:solidFill>
                <a:latin typeface="Ubuntu"/>
                <a:ea typeface="Ubuntu"/>
                <a:cs typeface="Ubuntu"/>
                <a:sym typeface="Ubuntu"/>
              </a:defRPr>
            </a:lvl3pPr>
            <a:lvl4pPr marR="0" lvl="3" algn="l" rtl="0">
              <a:spcBef>
                <a:spcPts val="0"/>
              </a:spcBef>
              <a:spcAft>
                <a:spcPts val="0"/>
              </a:spcAft>
              <a:buSzPts val="1400"/>
              <a:buNone/>
              <a:defRPr sz="1800" b="0" i="0" u="none" strike="noStrike" cap="none">
                <a:solidFill>
                  <a:schemeClr val="dk1"/>
                </a:solidFill>
                <a:latin typeface="Ubuntu"/>
                <a:ea typeface="Ubuntu"/>
                <a:cs typeface="Ubuntu"/>
                <a:sym typeface="Ubuntu"/>
              </a:defRPr>
            </a:lvl4pPr>
            <a:lvl5pPr marR="0" lvl="4" algn="l" rtl="0">
              <a:spcBef>
                <a:spcPts val="0"/>
              </a:spcBef>
              <a:spcAft>
                <a:spcPts val="0"/>
              </a:spcAft>
              <a:buSzPts val="1400"/>
              <a:buNone/>
              <a:defRPr sz="1800" b="0" i="0" u="none" strike="noStrike" cap="none">
                <a:solidFill>
                  <a:schemeClr val="dk1"/>
                </a:solidFill>
                <a:latin typeface="Ubuntu"/>
                <a:ea typeface="Ubuntu"/>
                <a:cs typeface="Ubuntu"/>
                <a:sym typeface="Ubuntu"/>
              </a:defRPr>
            </a:lvl5pPr>
            <a:lvl6pPr marR="0" lvl="5" algn="l" rtl="0">
              <a:spcBef>
                <a:spcPts val="0"/>
              </a:spcBef>
              <a:spcAft>
                <a:spcPts val="0"/>
              </a:spcAft>
              <a:buSzPts val="1400"/>
              <a:buNone/>
              <a:defRPr sz="1800" b="0" i="0" u="none" strike="noStrike" cap="none">
                <a:solidFill>
                  <a:schemeClr val="dk1"/>
                </a:solidFill>
                <a:latin typeface="Ubuntu"/>
                <a:ea typeface="Ubuntu"/>
                <a:cs typeface="Ubuntu"/>
                <a:sym typeface="Ubuntu"/>
              </a:defRPr>
            </a:lvl6pPr>
            <a:lvl7pPr marR="0" lvl="6" algn="l" rtl="0">
              <a:spcBef>
                <a:spcPts val="0"/>
              </a:spcBef>
              <a:spcAft>
                <a:spcPts val="0"/>
              </a:spcAft>
              <a:buSzPts val="1400"/>
              <a:buNone/>
              <a:defRPr sz="1800" b="0" i="0" u="none" strike="noStrike" cap="none">
                <a:solidFill>
                  <a:schemeClr val="dk1"/>
                </a:solidFill>
                <a:latin typeface="Ubuntu"/>
                <a:ea typeface="Ubuntu"/>
                <a:cs typeface="Ubuntu"/>
                <a:sym typeface="Ubuntu"/>
              </a:defRPr>
            </a:lvl7pPr>
            <a:lvl8pPr marR="0" lvl="7" algn="l" rtl="0">
              <a:spcBef>
                <a:spcPts val="0"/>
              </a:spcBef>
              <a:spcAft>
                <a:spcPts val="0"/>
              </a:spcAft>
              <a:buSzPts val="1400"/>
              <a:buNone/>
              <a:defRPr sz="1800" b="0" i="0" u="none" strike="noStrike" cap="none">
                <a:solidFill>
                  <a:schemeClr val="dk1"/>
                </a:solidFill>
                <a:latin typeface="Ubuntu"/>
                <a:ea typeface="Ubuntu"/>
                <a:cs typeface="Ubuntu"/>
                <a:sym typeface="Ubuntu"/>
              </a:defRPr>
            </a:lvl8pPr>
            <a:lvl9pPr marR="0" lvl="8" algn="l" rtl="0">
              <a:spcBef>
                <a:spcPts val="0"/>
              </a:spcBef>
              <a:spcAft>
                <a:spcPts val="0"/>
              </a:spcAft>
              <a:buSzPts val="1400"/>
              <a:buNone/>
              <a:defRPr sz="1800" b="0" i="0" u="none" strike="noStrike" cap="none">
                <a:solidFill>
                  <a:schemeClr val="dk1"/>
                </a:solidFill>
                <a:latin typeface="Ubuntu"/>
                <a:ea typeface="Ubuntu"/>
                <a:cs typeface="Ubuntu"/>
                <a:sym typeface="Ubuntu"/>
              </a:defRPr>
            </a:lvl9pPr>
          </a:lstStyle>
          <a:p>
            <a:endParaRPr/>
          </a:p>
        </p:txBody>
      </p:sp>
      <p:sp>
        <p:nvSpPr>
          <p:cNvPr id="78" name="Google Shape;78;p5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Ubuntu"/>
                <a:ea typeface="Ubuntu"/>
                <a:cs typeface="Ubuntu"/>
                <a:sym typeface="Ubuntu"/>
              </a:defRPr>
            </a:lvl1pPr>
            <a:lvl2pPr marR="0" lvl="1" algn="l" rtl="0">
              <a:spcBef>
                <a:spcPts val="0"/>
              </a:spcBef>
              <a:spcAft>
                <a:spcPts val="0"/>
              </a:spcAft>
              <a:buSzPts val="1400"/>
              <a:buNone/>
              <a:defRPr sz="1800" b="0" i="0" u="none" strike="noStrike" cap="none">
                <a:solidFill>
                  <a:schemeClr val="dk1"/>
                </a:solidFill>
                <a:latin typeface="Ubuntu"/>
                <a:ea typeface="Ubuntu"/>
                <a:cs typeface="Ubuntu"/>
                <a:sym typeface="Ubuntu"/>
              </a:defRPr>
            </a:lvl2pPr>
            <a:lvl3pPr marR="0" lvl="2" algn="l" rtl="0">
              <a:spcBef>
                <a:spcPts val="0"/>
              </a:spcBef>
              <a:spcAft>
                <a:spcPts val="0"/>
              </a:spcAft>
              <a:buSzPts val="1400"/>
              <a:buNone/>
              <a:defRPr sz="1800" b="0" i="0" u="none" strike="noStrike" cap="none">
                <a:solidFill>
                  <a:schemeClr val="dk1"/>
                </a:solidFill>
                <a:latin typeface="Ubuntu"/>
                <a:ea typeface="Ubuntu"/>
                <a:cs typeface="Ubuntu"/>
                <a:sym typeface="Ubuntu"/>
              </a:defRPr>
            </a:lvl3pPr>
            <a:lvl4pPr marR="0" lvl="3" algn="l" rtl="0">
              <a:spcBef>
                <a:spcPts val="0"/>
              </a:spcBef>
              <a:spcAft>
                <a:spcPts val="0"/>
              </a:spcAft>
              <a:buSzPts val="1400"/>
              <a:buNone/>
              <a:defRPr sz="1800" b="0" i="0" u="none" strike="noStrike" cap="none">
                <a:solidFill>
                  <a:schemeClr val="dk1"/>
                </a:solidFill>
                <a:latin typeface="Ubuntu"/>
                <a:ea typeface="Ubuntu"/>
                <a:cs typeface="Ubuntu"/>
                <a:sym typeface="Ubuntu"/>
              </a:defRPr>
            </a:lvl4pPr>
            <a:lvl5pPr marR="0" lvl="4" algn="l" rtl="0">
              <a:spcBef>
                <a:spcPts val="0"/>
              </a:spcBef>
              <a:spcAft>
                <a:spcPts val="0"/>
              </a:spcAft>
              <a:buSzPts val="1400"/>
              <a:buNone/>
              <a:defRPr sz="1800" b="0" i="0" u="none" strike="noStrike" cap="none">
                <a:solidFill>
                  <a:schemeClr val="dk1"/>
                </a:solidFill>
                <a:latin typeface="Ubuntu"/>
                <a:ea typeface="Ubuntu"/>
                <a:cs typeface="Ubuntu"/>
                <a:sym typeface="Ubuntu"/>
              </a:defRPr>
            </a:lvl5pPr>
            <a:lvl6pPr marR="0" lvl="5" algn="l" rtl="0">
              <a:spcBef>
                <a:spcPts val="0"/>
              </a:spcBef>
              <a:spcAft>
                <a:spcPts val="0"/>
              </a:spcAft>
              <a:buSzPts val="1400"/>
              <a:buNone/>
              <a:defRPr sz="1800" b="0" i="0" u="none" strike="noStrike" cap="none">
                <a:solidFill>
                  <a:schemeClr val="dk1"/>
                </a:solidFill>
                <a:latin typeface="Ubuntu"/>
                <a:ea typeface="Ubuntu"/>
                <a:cs typeface="Ubuntu"/>
                <a:sym typeface="Ubuntu"/>
              </a:defRPr>
            </a:lvl6pPr>
            <a:lvl7pPr marR="0" lvl="6" algn="l" rtl="0">
              <a:spcBef>
                <a:spcPts val="0"/>
              </a:spcBef>
              <a:spcAft>
                <a:spcPts val="0"/>
              </a:spcAft>
              <a:buSzPts val="1400"/>
              <a:buNone/>
              <a:defRPr sz="1800" b="0" i="0" u="none" strike="noStrike" cap="none">
                <a:solidFill>
                  <a:schemeClr val="dk1"/>
                </a:solidFill>
                <a:latin typeface="Ubuntu"/>
                <a:ea typeface="Ubuntu"/>
                <a:cs typeface="Ubuntu"/>
                <a:sym typeface="Ubuntu"/>
              </a:defRPr>
            </a:lvl7pPr>
            <a:lvl8pPr marR="0" lvl="7" algn="l" rtl="0">
              <a:spcBef>
                <a:spcPts val="0"/>
              </a:spcBef>
              <a:spcAft>
                <a:spcPts val="0"/>
              </a:spcAft>
              <a:buSzPts val="1400"/>
              <a:buNone/>
              <a:defRPr sz="1800" b="0" i="0" u="none" strike="noStrike" cap="none">
                <a:solidFill>
                  <a:schemeClr val="dk1"/>
                </a:solidFill>
                <a:latin typeface="Ubuntu"/>
                <a:ea typeface="Ubuntu"/>
                <a:cs typeface="Ubuntu"/>
                <a:sym typeface="Ubuntu"/>
              </a:defRPr>
            </a:lvl8pPr>
            <a:lvl9pPr marR="0" lvl="8" algn="l" rtl="0">
              <a:spcBef>
                <a:spcPts val="0"/>
              </a:spcBef>
              <a:spcAft>
                <a:spcPts val="0"/>
              </a:spcAft>
              <a:buSzPts val="1400"/>
              <a:buNone/>
              <a:defRPr sz="1800" b="0" i="0" u="none" strike="noStrike" cap="none">
                <a:solidFill>
                  <a:schemeClr val="dk1"/>
                </a:solidFill>
                <a:latin typeface="Ubuntu"/>
                <a:ea typeface="Ubuntu"/>
                <a:cs typeface="Ubuntu"/>
                <a:sym typeface="Ubuntu"/>
              </a:defRPr>
            </a:lvl9pPr>
          </a:lstStyle>
          <a:p>
            <a:endParaRPr/>
          </a:p>
        </p:txBody>
      </p:sp>
      <p:sp>
        <p:nvSpPr>
          <p:cNvPr id="79" name="Google Shape;79;p5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Ubuntu"/>
                <a:ea typeface="Ubuntu"/>
                <a:cs typeface="Ubuntu"/>
                <a:sym typeface="Ubuntu"/>
              </a:defRPr>
            </a:lvl1pPr>
            <a:lvl2pPr marL="0" marR="0" lvl="1" indent="0" algn="l" rtl="0">
              <a:spcBef>
                <a:spcPts val="0"/>
              </a:spcBef>
              <a:buNone/>
              <a:defRPr sz="1800">
                <a:solidFill>
                  <a:schemeClr val="dk1"/>
                </a:solidFill>
                <a:latin typeface="Ubuntu"/>
                <a:ea typeface="Ubuntu"/>
                <a:cs typeface="Ubuntu"/>
                <a:sym typeface="Ubuntu"/>
              </a:defRPr>
            </a:lvl2pPr>
            <a:lvl3pPr marL="0" marR="0" lvl="2" indent="0" algn="l" rtl="0">
              <a:spcBef>
                <a:spcPts val="0"/>
              </a:spcBef>
              <a:buNone/>
              <a:defRPr sz="1800">
                <a:solidFill>
                  <a:schemeClr val="dk1"/>
                </a:solidFill>
                <a:latin typeface="Ubuntu"/>
                <a:ea typeface="Ubuntu"/>
                <a:cs typeface="Ubuntu"/>
                <a:sym typeface="Ubuntu"/>
              </a:defRPr>
            </a:lvl3pPr>
            <a:lvl4pPr marL="0" marR="0" lvl="3" indent="0" algn="l" rtl="0">
              <a:spcBef>
                <a:spcPts val="0"/>
              </a:spcBef>
              <a:buNone/>
              <a:defRPr sz="1800">
                <a:solidFill>
                  <a:schemeClr val="dk1"/>
                </a:solidFill>
                <a:latin typeface="Ubuntu"/>
                <a:ea typeface="Ubuntu"/>
                <a:cs typeface="Ubuntu"/>
                <a:sym typeface="Ubuntu"/>
              </a:defRPr>
            </a:lvl4pPr>
            <a:lvl5pPr marL="0" marR="0" lvl="4" indent="0" algn="l" rtl="0">
              <a:spcBef>
                <a:spcPts val="0"/>
              </a:spcBef>
              <a:buNone/>
              <a:defRPr sz="1800">
                <a:solidFill>
                  <a:schemeClr val="dk1"/>
                </a:solidFill>
                <a:latin typeface="Ubuntu"/>
                <a:ea typeface="Ubuntu"/>
                <a:cs typeface="Ubuntu"/>
                <a:sym typeface="Ubuntu"/>
              </a:defRPr>
            </a:lvl5pPr>
            <a:lvl6pPr marL="0" marR="0" lvl="5" indent="0" algn="l" rtl="0">
              <a:spcBef>
                <a:spcPts val="0"/>
              </a:spcBef>
              <a:buNone/>
              <a:defRPr sz="1800">
                <a:solidFill>
                  <a:schemeClr val="dk1"/>
                </a:solidFill>
                <a:latin typeface="Ubuntu"/>
                <a:ea typeface="Ubuntu"/>
                <a:cs typeface="Ubuntu"/>
                <a:sym typeface="Ubuntu"/>
              </a:defRPr>
            </a:lvl6pPr>
            <a:lvl7pPr marL="0" marR="0" lvl="6" indent="0" algn="l" rtl="0">
              <a:spcBef>
                <a:spcPts val="0"/>
              </a:spcBef>
              <a:buNone/>
              <a:defRPr sz="1800">
                <a:solidFill>
                  <a:schemeClr val="dk1"/>
                </a:solidFill>
                <a:latin typeface="Ubuntu"/>
                <a:ea typeface="Ubuntu"/>
                <a:cs typeface="Ubuntu"/>
                <a:sym typeface="Ubuntu"/>
              </a:defRPr>
            </a:lvl7pPr>
            <a:lvl8pPr marL="0" marR="0" lvl="7" indent="0" algn="l" rtl="0">
              <a:spcBef>
                <a:spcPts val="0"/>
              </a:spcBef>
              <a:buNone/>
              <a:defRPr sz="1800">
                <a:solidFill>
                  <a:schemeClr val="dk1"/>
                </a:solidFill>
                <a:latin typeface="Ubuntu"/>
                <a:ea typeface="Ubuntu"/>
                <a:cs typeface="Ubuntu"/>
                <a:sym typeface="Ubuntu"/>
              </a:defRPr>
            </a:lvl8pPr>
            <a:lvl9pPr marL="0" marR="0" lvl="8" indent="0" algn="l" rtl="0">
              <a:spcBef>
                <a:spcPts val="0"/>
              </a:spcBef>
              <a:buNone/>
              <a:defRPr sz="1800">
                <a:solidFill>
                  <a:schemeClr val="dk1"/>
                </a:solidFill>
                <a:latin typeface="Ubuntu"/>
                <a:ea typeface="Ubuntu"/>
                <a:cs typeface="Ubuntu"/>
                <a:sym typeface="Ubuntu"/>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2808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0"/>
        <p:cNvGrpSpPr/>
        <p:nvPr/>
      </p:nvGrpSpPr>
      <p:grpSpPr>
        <a:xfrm>
          <a:off x="0" y="0"/>
          <a:ext cx="0" cy="0"/>
          <a:chOff x="0" y="0"/>
          <a:chExt cx="0" cy="0"/>
        </a:xfrm>
      </p:grpSpPr>
      <p:sp>
        <p:nvSpPr>
          <p:cNvPr id="81" name="Google Shape;81;p56"/>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2700"/>
              <a:buFont typeface="Ubuntu Medium"/>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3716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Title">
  <p:cSld name="1_Section Title">
    <p:bg>
      <p:bgPr>
        <a:solidFill>
          <a:schemeClr val="dk2"/>
        </a:solidFill>
        <a:effectLst/>
      </p:bgPr>
    </p:bg>
    <p:spTree>
      <p:nvGrpSpPr>
        <p:cNvPr id="1" name="Shape 403"/>
        <p:cNvGrpSpPr/>
        <p:nvPr/>
      </p:nvGrpSpPr>
      <p:grpSpPr>
        <a:xfrm>
          <a:off x="0" y="0"/>
          <a:ext cx="0" cy="0"/>
          <a:chOff x="0" y="0"/>
          <a:chExt cx="0" cy="0"/>
        </a:xfrm>
      </p:grpSpPr>
      <p:pic>
        <p:nvPicPr>
          <p:cNvPr id="3" name="Picture 2" descr="A space shuttle taking off&#10;&#10;Description automatically generated">
            <a:extLst>
              <a:ext uri="{FF2B5EF4-FFF2-40B4-BE49-F238E27FC236}">
                <a16:creationId xmlns:a16="http://schemas.microsoft.com/office/drawing/2014/main" id="{AE0BAFA6-B0A3-84CA-534C-762E6C680A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07" name="Google Shape;407;p67" descr="Une image contenant texte&#10;&#10;Description générée automatiquemen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1822" y="358800"/>
            <a:ext cx="2491915" cy="1010426"/>
          </a:xfrm>
          <a:prstGeom prst="rect">
            <a:avLst/>
          </a:prstGeom>
          <a:noFill/>
          <a:ln>
            <a:noFill/>
          </a:ln>
        </p:spPr>
      </p:pic>
      <p:cxnSp>
        <p:nvCxnSpPr>
          <p:cNvPr id="408" name="Google Shape;408;p67"/>
          <p:cNvCxnSpPr/>
          <p:nvPr/>
        </p:nvCxnSpPr>
        <p:spPr>
          <a:xfrm>
            <a:off x="2762908" y="664772"/>
            <a:ext cx="0" cy="266870"/>
          </a:xfrm>
          <a:prstGeom prst="straightConnector1">
            <a:avLst/>
          </a:prstGeom>
          <a:noFill/>
          <a:ln w="12700" cap="flat" cmpd="sng">
            <a:solidFill>
              <a:schemeClr val="lt1"/>
            </a:solidFill>
            <a:prstDash val="solid"/>
            <a:round/>
            <a:headEnd type="none" w="sm" len="sm"/>
            <a:tailEnd type="none" w="sm" len="sm"/>
          </a:ln>
        </p:spPr>
      </p:cxnSp>
      <p:pic>
        <p:nvPicPr>
          <p:cNvPr id="409" name="Google Shape;409;p6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030239" y="590740"/>
            <a:ext cx="1953022" cy="480835"/>
          </a:xfrm>
          <a:prstGeom prst="rect">
            <a:avLst/>
          </a:prstGeom>
          <a:noFill/>
          <a:ln>
            <a:noFill/>
          </a:ln>
        </p:spPr>
      </p:pic>
    </p:spTree>
    <p:extLst>
      <p:ext uri="{BB962C8B-B14F-4D97-AF65-F5344CB8AC3E}">
        <p14:creationId xmlns:p14="http://schemas.microsoft.com/office/powerpoint/2010/main" val="92168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82"/>
        <p:cNvGrpSpPr/>
        <p:nvPr/>
      </p:nvGrpSpPr>
      <p:grpSpPr>
        <a:xfrm>
          <a:off x="0" y="0"/>
          <a:ext cx="0" cy="0"/>
          <a:chOff x="0" y="0"/>
          <a:chExt cx="0" cy="0"/>
        </a:xfrm>
      </p:grpSpPr>
      <p:sp>
        <p:nvSpPr>
          <p:cNvPr id="83" name="Google Shape;83;p59"/>
          <p:cNvSpPr txBox="1">
            <a:spLocks noGrp="1"/>
          </p:cNvSpPr>
          <p:nvPr>
            <p:ph type="body" idx="1"/>
          </p:nvPr>
        </p:nvSpPr>
        <p:spPr>
          <a:xfrm>
            <a:off x="404813" y="1327150"/>
            <a:ext cx="11379200" cy="45768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accent2"/>
              </a:buClr>
              <a:buSzPts val="2000"/>
              <a:buNone/>
              <a:defRPr>
                <a:solidFill>
                  <a:schemeClr val="accent2"/>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59"/>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75048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solidFill>
          <a:srgbClr val="272936"/>
        </a:solidFill>
        <a:effectLst/>
      </p:bgPr>
    </p:bg>
    <p:spTree>
      <p:nvGrpSpPr>
        <p:cNvPr id="1" name="Shape 89"/>
        <p:cNvGrpSpPr/>
        <p:nvPr/>
      </p:nvGrpSpPr>
      <p:grpSpPr>
        <a:xfrm>
          <a:off x="0" y="0"/>
          <a:ext cx="0" cy="0"/>
          <a:chOff x="0" y="0"/>
          <a:chExt cx="0" cy="0"/>
        </a:xfrm>
      </p:grpSpPr>
      <p:sp>
        <p:nvSpPr>
          <p:cNvPr id="90" name="Google Shape;90;p70"/>
          <p:cNvSpPr>
            <a:spLocks noGrp="1"/>
          </p:cNvSpPr>
          <p:nvPr>
            <p:ph type="pic" idx="2"/>
          </p:nvPr>
        </p:nvSpPr>
        <p:spPr>
          <a:xfrm>
            <a:off x="5303838" y="0"/>
            <a:ext cx="6888162" cy="6858000"/>
          </a:xfrm>
          <a:prstGeom prst="rect">
            <a:avLst/>
          </a:prstGeom>
          <a:solidFill>
            <a:srgbClr val="D4D4D4"/>
          </a:solidFill>
          <a:ln>
            <a:noFill/>
          </a:ln>
        </p:spPr>
      </p:sp>
      <p:sp>
        <p:nvSpPr>
          <p:cNvPr id="91" name="Google Shape;91;p70"/>
          <p:cNvSpPr txBox="1">
            <a:spLocks noGrp="1"/>
          </p:cNvSpPr>
          <p:nvPr>
            <p:ph type="subTitle" idx="1"/>
          </p:nvPr>
        </p:nvSpPr>
        <p:spPr>
          <a:xfrm>
            <a:off x="404813" y="4561383"/>
            <a:ext cx="11386134" cy="307777"/>
          </a:xfrm>
          <a:prstGeom prst="rect">
            <a:avLst/>
          </a:prstGeom>
          <a:noFill/>
          <a:ln>
            <a:noFill/>
          </a:ln>
        </p:spPr>
        <p:txBody>
          <a:bodyPr spcFirstLastPara="1" wrap="square" lIns="36000" tIns="0" rIns="36000" bIns="0" anchor="t" anchorCtr="0">
            <a:sp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2" name="Google Shape;92;p70"/>
          <p:cNvSpPr txBox="1">
            <a:spLocks noGrp="1"/>
          </p:cNvSpPr>
          <p:nvPr>
            <p:ph type="ctrTitle"/>
          </p:nvPr>
        </p:nvSpPr>
        <p:spPr>
          <a:xfrm>
            <a:off x="404813" y="2293129"/>
            <a:ext cx="11386134" cy="2215991"/>
          </a:xfrm>
          <a:prstGeom prst="rect">
            <a:avLst/>
          </a:prstGeom>
          <a:noFill/>
          <a:ln>
            <a:noFill/>
          </a:ln>
        </p:spPr>
        <p:txBody>
          <a:bodyPr spcFirstLastPara="1" wrap="square" lIns="36000" tIns="0" rIns="36000" bIns="0" anchor="b" anchorCtr="0">
            <a:spAutoFit/>
          </a:bodyPr>
          <a:lstStyle>
            <a:lvl1pPr lvl="0" algn="l">
              <a:lnSpc>
                <a:spcPct val="90000"/>
              </a:lnSpc>
              <a:spcBef>
                <a:spcPts val="0"/>
              </a:spcBef>
              <a:spcAft>
                <a:spcPts val="0"/>
              </a:spcAft>
              <a:buClr>
                <a:schemeClr val="lt1"/>
              </a:buClr>
              <a:buSzPts val="8000"/>
              <a:buFont typeface="Ubuntu"/>
              <a:buNone/>
              <a:defRPr sz="8000" b="1">
                <a:solidFill>
                  <a:schemeClr val="lt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3" name="Google Shape;93;p70" descr="Une image contenant texte&#10;&#10;Description générée automatiquement"/>
          <p:cNvPicPr preferRelativeResize="0"/>
          <p:nvPr/>
        </p:nvPicPr>
        <p:blipFill rotWithShape="1">
          <a:blip r:embed="rId2">
            <a:alphaModFix/>
          </a:blip>
          <a:srcRect/>
          <a:stretch/>
        </p:blipFill>
        <p:spPr>
          <a:xfrm>
            <a:off x="251960" y="343735"/>
            <a:ext cx="2625090" cy="1064426"/>
          </a:xfrm>
          <a:prstGeom prst="rect">
            <a:avLst/>
          </a:prstGeom>
          <a:noFill/>
          <a:ln>
            <a:noFill/>
          </a:ln>
        </p:spPr>
      </p:pic>
      <p:cxnSp>
        <p:nvCxnSpPr>
          <p:cNvPr id="94" name="Google Shape;94;p70"/>
          <p:cNvCxnSpPr/>
          <p:nvPr/>
        </p:nvCxnSpPr>
        <p:spPr>
          <a:xfrm>
            <a:off x="2880387" y="665777"/>
            <a:ext cx="0" cy="304800"/>
          </a:xfrm>
          <a:prstGeom prst="straightConnector1">
            <a:avLst/>
          </a:prstGeom>
          <a:noFill/>
          <a:ln w="12700" cap="flat" cmpd="sng">
            <a:solidFill>
              <a:schemeClr val="lt1"/>
            </a:solidFill>
            <a:prstDash val="solid"/>
            <a:miter lim="800000"/>
            <a:headEnd type="none" w="sm" len="sm"/>
            <a:tailEnd type="none" w="sm" len="sm"/>
          </a:ln>
        </p:spPr>
      </p:cxnSp>
      <p:pic>
        <p:nvPicPr>
          <p:cNvPr id="95" name="Google Shape;95;p70"/>
          <p:cNvPicPr preferRelativeResize="0"/>
          <p:nvPr/>
        </p:nvPicPr>
        <p:blipFill rotWithShape="1">
          <a:blip r:embed="rId3">
            <a:alphaModFix/>
          </a:blip>
          <a:srcRect/>
          <a:stretch/>
        </p:blipFill>
        <p:spPr>
          <a:xfrm>
            <a:off x="3175738" y="603979"/>
            <a:ext cx="2057397" cy="506532"/>
          </a:xfrm>
          <a:prstGeom prst="rect">
            <a:avLst/>
          </a:prstGeom>
          <a:noFill/>
          <a:ln>
            <a:noFill/>
          </a:ln>
        </p:spPr>
      </p:pic>
    </p:spTree>
    <p:extLst>
      <p:ext uri="{BB962C8B-B14F-4D97-AF65-F5344CB8AC3E}">
        <p14:creationId xmlns:p14="http://schemas.microsoft.com/office/powerpoint/2010/main" val="368863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3 Full Picture">
  <p:cSld name="Title Slide 3 Full Picture">
    <p:bg>
      <p:bgPr>
        <a:solidFill>
          <a:schemeClr val="accent4"/>
        </a:solidFill>
        <a:effectLst/>
      </p:bgPr>
    </p:bg>
    <p:spTree>
      <p:nvGrpSpPr>
        <p:cNvPr id="1" name="Shape 96"/>
        <p:cNvGrpSpPr/>
        <p:nvPr/>
      </p:nvGrpSpPr>
      <p:grpSpPr>
        <a:xfrm>
          <a:off x="0" y="0"/>
          <a:ext cx="0" cy="0"/>
          <a:chOff x="0" y="0"/>
          <a:chExt cx="0" cy="0"/>
        </a:xfrm>
      </p:grpSpPr>
      <p:sp>
        <p:nvSpPr>
          <p:cNvPr id="97" name="Google Shape;97;p71"/>
          <p:cNvSpPr>
            <a:spLocks noGrp="1"/>
          </p:cNvSpPr>
          <p:nvPr>
            <p:ph type="pic" idx="2"/>
          </p:nvPr>
        </p:nvSpPr>
        <p:spPr>
          <a:xfrm>
            <a:off x="0" y="0"/>
            <a:ext cx="12192000" cy="6858000"/>
          </a:xfrm>
          <a:prstGeom prst="rect">
            <a:avLst/>
          </a:prstGeom>
          <a:solidFill>
            <a:schemeClr val="accent4"/>
          </a:solidFill>
          <a:ln>
            <a:noFill/>
          </a:ln>
        </p:spPr>
      </p:sp>
      <p:sp>
        <p:nvSpPr>
          <p:cNvPr id="98" name="Google Shape;98;p71"/>
          <p:cNvSpPr txBox="1">
            <a:spLocks noGrp="1"/>
          </p:cNvSpPr>
          <p:nvPr>
            <p:ph type="subTitle" idx="1"/>
          </p:nvPr>
        </p:nvSpPr>
        <p:spPr>
          <a:xfrm>
            <a:off x="404813" y="4561383"/>
            <a:ext cx="11386134" cy="307777"/>
          </a:xfrm>
          <a:prstGeom prst="rect">
            <a:avLst/>
          </a:prstGeom>
          <a:noFill/>
          <a:ln>
            <a:noFill/>
          </a:ln>
        </p:spPr>
        <p:txBody>
          <a:bodyPr spcFirstLastPara="1" wrap="square" lIns="36000" tIns="0" rIns="36000" bIns="0" anchor="t" anchorCtr="0">
            <a:sp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71"/>
          <p:cNvSpPr txBox="1">
            <a:spLocks noGrp="1"/>
          </p:cNvSpPr>
          <p:nvPr>
            <p:ph type="ctrTitle"/>
          </p:nvPr>
        </p:nvSpPr>
        <p:spPr>
          <a:xfrm>
            <a:off x="404813" y="2847127"/>
            <a:ext cx="11386134" cy="1661993"/>
          </a:xfrm>
          <a:prstGeom prst="rect">
            <a:avLst/>
          </a:prstGeom>
          <a:noFill/>
          <a:ln>
            <a:noFill/>
          </a:ln>
        </p:spPr>
        <p:txBody>
          <a:bodyPr spcFirstLastPara="1" wrap="square" lIns="36000" tIns="0" rIns="36000" bIns="0" anchor="b" anchorCtr="0">
            <a:spAutoFit/>
          </a:bodyPr>
          <a:lstStyle>
            <a:lvl1pPr lvl="0" algn="l">
              <a:lnSpc>
                <a:spcPct val="90000"/>
              </a:lnSpc>
              <a:spcBef>
                <a:spcPts val="0"/>
              </a:spcBef>
              <a:spcAft>
                <a:spcPts val="0"/>
              </a:spcAft>
              <a:buClr>
                <a:schemeClr val="lt1"/>
              </a:buClr>
              <a:buSzPts val="6000"/>
              <a:buFont typeface="Ubuntu"/>
              <a:buNone/>
              <a:defRPr sz="6000" b="1">
                <a:solidFill>
                  <a:schemeClr val="lt1"/>
                </a:solidFill>
                <a:latin typeface="Ubuntu"/>
                <a:ea typeface="Ubuntu"/>
                <a:cs typeface="Ubuntu"/>
                <a:sym typeface="Ubuntu"/>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0" name="Google Shape;100;p71" descr="Une image contenant texte&#10;&#10;Description générée automatiquement"/>
          <p:cNvPicPr preferRelativeResize="0"/>
          <p:nvPr/>
        </p:nvPicPr>
        <p:blipFill rotWithShape="1">
          <a:blip r:embed="rId2">
            <a:alphaModFix/>
          </a:blip>
          <a:srcRect/>
          <a:stretch/>
        </p:blipFill>
        <p:spPr>
          <a:xfrm>
            <a:off x="9014016" y="246471"/>
            <a:ext cx="3078000" cy="1248074"/>
          </a:xfrm>
          <a:prstGeom prst="rect">
            <a:avLst/>
          </a:prstGeom>
          <a:noFill/>
          <a:ln>
            <a:noFill/>
          </a:ln>
        </p:spPr>
      </p:pic>
    </p:spTree>
    <p:extLst>
      <p:ext uri="{BB962C8B-B14F-4D97-AF65-F5344CB8AC3E}">
        <p14:creationId xmlns:p14="http://schemas.microsoft.com/office/powerpoint/2010/main" val="252656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01"/>
        <p:cNvGrpSpPr/>
        <p:nvPr/>
      </p:nvGrpSpPr>
      <p:grpSpPr>
        <a:xfrm>
          <a:off x="0" y="0"/>
          <a:ext cx="0" cy="0"/>
          <a:chOff x="0" y="0"/>
          <a:chExt cx="0" cy="0"/>
        </a:xfrm>
      </p:grpSpPr>
      <p:sp>
        <p:nvSpPr>
          <p:cNvPr id="102" name="Google Shape;102;p72"/>
          <p:cNvSpPr txBox="1">
            <a:spLocks noGrp="1"/>
          </p:cNvSpPr>
          <p:nvPr>
            <p:ph type="body" idx="1"/>
          </p:nvPr>
        </p:nvSpPr>
        <p:spPr>
          <a:xfrm>
            <a:off x="404812" y="1447201"/>
            <a:ext cx="11379201" cy="502261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72"/>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05198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two columns">
  <p:cSld name="Content two columns">
    <p:spTree>
      <p:nvGrpSpPr>
        <p:cNvPr id="1" name="Shape 104"/>
        <p:cNvGrpSpPr/>
        <p:nvPr/>
      </p:nvGrpSpPr>
      <p:grpSpPr>
        <a:xfrm>
          <a:off x="0" y="0"/>
          <a:ext cx="0" cy="0"/>
          <a:chOff x="0" y="0"/>
          <a:chExt cx="0" cy="0"/>
        </a:xfrm>
      </p:grpSpPr>
      <p:sp>
        <p:nvSpPr>
          <p:cNvPr id="105" name="Google Shape;105;p73"/>
          <p:cNvSpPr txBox="1">
            <a:spLocks noGrp="1"/>
          </p:cNvSpPr>
          <p:nvPr>
            <p:ph type="body" idx="1"/>
          </p:nvPr>
        </p:nvSpPr>
        <p:spPr>
          <a:xfrm>
            <a:off x="404812" y="2205318"/>
            <a:ext cx="5600701" cy="425739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SzPts val="1600"/>
              <a:buChar char="•"/>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73"/>
          <p:cNvSpPr txBox="1">
            <a:spLocks noGrp="1"/>
          </p:cNvSpPr>
          <p:nvPr>
            <p:ph type="body" idx="2"/>
          </p:nvPr>
        </p:nvSpPr>
        <p:spPr>
          <a:xfrm>
            <a:off x="404812" y="1327151"/>
            <a:ext cx="5600701" cy="743987"/>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rgbClr val="12ABDB"/>
              </a:buClr>
              <a:buSzPts val="1800"/>
              <a:buNone/>
              <a:defRPr sz="1800" b="1">
                <a:solidFill>
                  <a:srgbClr val="12ABDB"/>
                </a:solidFill>
                <a:latin typeface="Ubuntu"/>
                <a:ea typeface="Ubuntu"/>
                <a:cs typeface="Ubuntu"/>
                <a:sym typeface="Ubuntu"/>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73"/>
          <p:cNvSpPr txBox="1">
            <a:spLocks noGrp="1"/>
          </p:cNvSpPr>
          <p:nvPr>
            <p:ph type="body" idx="3"/>
          </p:nvPr>
        </p:nvSpPr>
        <p:spPr>
          <a:xfrm>
            <a:off x="6196013" y="1327151"/>
            <a:ext cx="5588001" cy="743987"/>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Clr>
                <a:srgbClr val="12ABDB"/>
              </a:buClr>
              <a:buSzPts val="1800"/>
              <a:buNone/>
              <a:defRPr sz="1800" b="1">
                <a:solidFill>
                  <a:srgbClr val="12ABDB"/>
                </a:solidFill>
                <a:latin typeface="Ubuntu"/>
                <a:ea typeface="Ubuntu"/>
                <a:cs typeface="Ubuntu"/>
                <a:sym typeface="Ubuntu"/>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73"/>
          <p:cNvSpPr txBox="1">
            <a:spLocks noGrp="1"/>
          </p:cNvSpPr>
          <p:nvPr>
            <p:ph type="body" idx="4"/>
          </p:nvPr>
        </p:nvSpPr>
        <p:spPr>
          <a:xfrm>
            <a:off x="6196013" y="2205318"/>
            <a:ext cx="5594351" cy="425739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SzPts val="1600"/>
              <a:buChar char="•"/>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73"/>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6418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3 columns">
  <p:cSld name="Content 3 columns">
    <p:spTree>
      <p:nvGrpSpPr>
        <p:cNvPr id="1" name="Shape 110"/>
        <p:cNvGrpSpPr/>
        <p:nvPr/>
      </p:nvGrpSpPr>
      <p:grpSpPr>
        <a:xfrm>
          <a:off x="0" y="0"/>
          <a:ext cx="0" cy="0"/>
          <a:chOff x="0" y="0"/>
          <a:chExt cx="0" cy="0"/>
        </a:xfrm>
      </p:grpSpPr>
      <p:sp>
        <p:nvSpPr>
          <p:cNvPr id="111" name="Google Shape;111;p74"/>
          <p:cNvSpPr txBox="1">
            <a:spLocks noGrp="1"/>
          </p:cNvSpPr>
          <p:nvPr>
            <p:ph type="body" idx="1"/>
          </p:nvPr>
        </p:nvSpPr>
        <p:spPr>
          <a:xfrm>
            <a:off x="404813" y="2205319"/>
            <a:ext cx="3456432" cy="40762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74"/>
          <p:cNvSpPr txBox="1">
            <a:spLocks noGrp="1"/>
          </p:cNvSpPr>
          <p:nvPr>
            <p:ph type="body" idx="2"/>
          </p:nvPr>
        </p:nvSpPr>
        <p:spPr>
          <a:xfrm>
            <a:off x="404813" y="1327151"/>
            <a:ext cx="3456432" cy="837826"/>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rgbClr val="12ABDB"/>
              </a:buClr>
              <a:buSzPts val="1600"/>
              <a:buNone/>
              <a:defRPr sz="1600" b="0">
                <a:solidFill>
                  <a:srgbClr val="12ABDB"/>
                </a:solidFill>
                <a:latin typeface="Ubuntu"/>
                <a:ea typeface="Ubuntu"/>
                <a:cs typeface="Ubuntu"/>
                <a:sym typeface="Ubuntu"/>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74"/>
          <p:cNvSpPr txBox="1">
            <a:spLocks noGrp="1"/>
          </p:cNvSpPr>
          <p:nvPr>
            <p:ph type="body" idx="3"/>
          </p:nvPr>
        </p:nvSpPr>
        <p:spPr>
          <a:xfrm>
            <a:off x="4371047" y="2205319"/>
            <a:ext cx="3456432" cy="40762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74"/>
          <p:cNvSpPr txBox="1">
            <a:spLocks noGrp="1"/>
          </p:cNvSpPr>
          <p:nvPr>
            <p:ph type="body" idx="4"/>
          </p:nvPr>
        </p:nvSpPr>
        <p:spPr>
          <a:xfrm>
            <a:off x="4371047" y="1327151"/>
            <a:ext cx="3456432" cy="74398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rgbClr val="12ABDB"/>
              </a:buClr>
              <a:buSzPts val="1600"/>
              <a:buNone/>
              <a:defRPr sz="1600" b="0">
                <a:solidFill>
                  <a:srgbClr val="12ABDB"/>
                </a:solidFill>
                <a:latin typeface="Ubuntu"/>
                <a:ea typeface="Ubuntu"/>
                <a:cs typeface="Ubuntu"/>
                <a:sym typeface="Ubuntu"/>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74"/>
          <p:cNvSpPr txBox="1">
            <a:spLocks noGrp="1"/>
          </p:cNvSpPr>
          <p:nvPr>
            <p:ph type="body" idx="5"/>
          </p:nvPr>
        </p:nvSpPr>
        <p:spPr>
          <a:xfrm>
            <a:off x="8330755" y="2205319"/>
            <a:ext cx="3456432" cy="40762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74"/>
          <p:cNvSpPr txBox="1">
            <a:spLocks noGrp="1"/>
          </p:cNvSpPr>
          <p:nvPr>
            <p:ph type="body" idx="6"/>
          </p:nvPr>
        </p:nvSpPr>
        <p:spPr>
          <a:xfrm>
            <a:off x="8330755" y="1327151"/>
            <a:ext cx="3456432" cy="74398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rgbClr val="12ABDB"/>
              </a:buClr>
              <a:buSzPts val="1600"/>
              <a:buNone/>
              <a:defRPr sz="1600" b="0">
                <a:solidFill>
                  <a:srgbClr val="12ABDB"/>
                </a:solidFill>
                <a:latin typeface="Ubuntu"/>
                <a:ea typeface="Ubuntu"/>
                <a:cs typeface="Ubuntu"/>
                <a:sym typeface="Ubuntu"/>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74"/>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78164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ontent 3 columns">
  <p:cSld name="1_Content 3 columns">
    <p:spTree>
      <p:nvGrpSpPr>
        <p:cNvPr id="1" name="Shape 118"/>
        <p:cNvGrpSpPr/>
        <p:nvPr/>
      </p:nvGrpSpPr>
      <p:grpSpPr>
        <a:xfrm>
          <a:off x="0" y="0"/>
          <a:ext cx="0" cy="0"/>
          <a:chOff x="0" y="0"/>
          <a:chExt cx="0" cy="0"/>
        </a:xfrm>
      </p:grpSpPr>
      <p:sp>
        <p:nvSpPr>
          <p:cNvPr id="119" name="Google Shape;119;p75"/>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Ubuntu"/>
              <a:ea typeface="Ubuntu"/>
              <a:cs typeface="Ubuntu"/>
              <a:sym typeface="Ubuntu"/>
            </a:endParaRPr>
          </a:p>
        </p:txBody>
      </p:sp>
      <p:sp>
        <p:nvSpPr>
          <p:cNvPr id="120" name="Google Shape;120;p75"/>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Ubuntu"/>
              <a:ea typeface="Ubuntu"/>
              <a:cs typeface="Ubuntu"/>
              <a:sym typeface="Ubuntu"/>
            </a:endParaRPr>
          </a:p>
        </p:txBody>
      </p:sp>
      <p:sp>
        <p:nvSpPr>
          <p:cNvPr id="121" name="Google Shape;121;p75"/>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Ubuntu"/>
              <a:ea typeface="Ubuntu"/>
              <a:cs typeface="Ubuntu"/>
              <a:sym typeface="Ubuntu"/>
            </a:endParaRPr>
          </a:p>
        </p:txBody>
      </p:sp>
      <p:sp>
        <p:nvSpPr>
          <p:cNvPr id="122" name="Google Shape;122;p75"/>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chemeClr val="accent1"/>
              </a:buClr>
              <a:buSzPts val="1600"/>
              <a:buNone/>
              <a:defRPr sz="1600" b="0">
                <a:solidFill>
                  <a:schemeClr val="accent1"/>
                </a:solidFill>
                <a:latin typeface="Ubuntu Medium"/>
                <a:ea typeface="Ubuntu Medium"/>
                <a:cs typeface="Ubuntu Medium"/>
                <a:sym typeface="Ubuntu Medium"/>
              </a:defRPr>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298450" algn="l">
              <a:lnSpc>
                <a:spcPct val="100000"/>
              </a:lnSpc>
              <a:spcBef>
                <a:spcPts val="600"/>
              </a:spcBef>
              <a:spcAft>
                <a:spcPts val="0"/>
              </a:spcAft>
              <a:buSzPts val="1100"/>
              <a:buChar char="–"/>
              <a:defRPr sz="1100"/>
            </a:lvl4pPr>
            <a:lvl5pPr marL="2286000" lvl="4" indent="-298450" algn="l">
              <a:lnSpc>
                <a:spcPct val="100000"/>
              </a:lnSpc>
              <a:spcBef>
                <a:spcPts val="600"/>
              </a:spcBef>
              <a:spcAft>
                <a:spcPts val="0"/>
              </a:spcAft>
              <a:buSzPts val="1100"/>
              <a:buChar char="•"/>
              <a:defRPr sz="11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75"/>
          <p:cNvSpPr txBox="1">
            <a:spLocks noGrp="1"/>
          </p:cNvSpPr>
          <p:nvPr>
            <p:ph type="body" idx="2"/>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EA657"/>
              </a:buClr>
              <a:buSzPts val="1600"/>
              <a:buNone/>
              <a:defRPr sz="1600" b="0">
                <a:solidFill>
                  <a:srgbClr val="2EA657"/>
                </a:solidFill>
                <a:latin typeface="Ubuntu Medium"/>
                <a:ea typeface="Ubuntu Medium"/>
                <a:cs typeface="Ubuntu Medium"/>
                <a:sym typeface="Ubuntu Medium"/>
              </a:defRPr>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298450" algn="l">
              <a:lnSpc>
                <a:spcPct val="100000"/>
              </a:lnSpc>
              <a:spcBef>
                <a:spcPts val="600"/>
              </a:spcBef>
              <a:spcAft>
                <a:spcPts val="0"/>
              </a:spcAft>
              <a:buSzPts val="1100"/>
              <a:buChar char="–"/>
              <a:defRPr sz="1100"/>
            </a:lvl4pPr>
            <a:lvl5pPr marL="2286000" lvl="4" indent="-298450" algn="l">
              <a:lnSpc>
                <a:spcPct val="100000"/>
              </a:lnSpc>
              <a:spcBef>
                <a:spcPts val="600"/>
              </a:spcBef>
              <a:spcAft>
                <a:spcPts val="0"/>
              </a:spcAft>
              <a:buSzPts val="1100"/>
              <a:buChar char="•"/>
              <a:defRPr sz="11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5"/>
          <p:cNvSpPr txBox="1">
            <a:spLocks noGrp="1"/>
          </p:cNvSpPr>
          <p:nvPr>
            <p:ph type="body" idx="3"/>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BA2980"/>
              </a:buClr>
              <a:buSzPts val="1600"/>
              <a:buNone/>
              <a:defRPr sz="1600" b="0">
                <a:solidFill>
                  <a:srgbClr val="BA2980"/>
                </a:solidFill>
                <a:latin typeface="Ubuntu Medium"/>
                <a:ea typeface="Ubuntu Medium"/>
                <a:cs typeface="Ubuntu Medium"/>
                <a:sym typeface="Ubuntu Medium"/>
              </a:defRPr>
            </a:lvl1pPr>
            <a:lvl2pPr marL="914400" lvl="1" indent="-317500" algn="l">
              <a:lnSpc>
                <a:spcPct val="100000"/>
              </a:lnSpc>
              <a:spcBef>
                <a:spcPts val="600"/>
              </a:spcBef>
              <a:spcAft>
                <a:spcPts val="0"/>
              </a:spcAft>
              <a:buSzPts val="1400"/>
              <a:buChar char="▪"/>
              <a:defRPr sz="1400"/>
            </a:lvl2pPr>
            <a:lvl3pPr marL="1371600" lvl="2" indent="-304800" algn="l">
              <a:lnSpc>
                <a:spcPct val="100000"/>
              </a:lnSpc>
              <a:spcBef>
                <a:spcPts val="600"/>
              </a:spcBef>
              <a:spcAft>
                <a:spcPts val="0"/>
              </a:spcAft>
              <a:buSzPts val="1200"/>
              <a:buChar char="•"/>
              <a:defRPr sz="1200"/>
            </a:lvl3pPr>
            <a:lvl4pPr marL="1828800" lvl="3" indent="-298450" algn="l">
              <a:lnSpc>
                <a:spcPct val="100000"/>
              </a:lnSpc>
              <a:spcBef>
                <a:spcPts val="600"/>
              </a:spcBef>
              <a:spcAft>
                <a:spcPts val="0"/>
              </a:spcAft>
              <a:buSzPts val="1100"/>
              <a:buChar char="–"/>
              <a:defRPr sz="1100"/>
            </a:lvl4pPr>
            <a:lvl5pPr marL="2286000" lvl="4" indent="-298450" algn="l">
              <a:lnSpc>
                <a:spcPct val="100000"/>
              </a:lnSpc>
              <a:spcBef>
                <a:spcPts val="600"/>
              </a:spcBef>
              <a:spcAft>
                <a:spcPts val="0"/>
              </a:spcAft>
              <a:buSzPts val="1100"/>
              <a:buChar char="•"/>
              <a:defRPr sz="11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75"/>
          <p:cNvSpPr txBox="1">
            <a:spLocks noGrp="1"/>
          </p:cNvSpPr>
          <p:nvPr>
            <p:ph type="body" idx="4"/>
          </p:nvPr>
        </p:nvSpPr>
        <p:spPr>
          <a:xfrm>
            <a:off x="725015" y="4079991"/>
            <a:ext cx="2890194" cy="220156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Clr>
                <a:schemeClr val="accent1"/>
              </a:buClr>
              <a:buSzPts val="1400"/>
              <a:buChar char="▪"/>
              <a:defRPr sz="1400"/>
            </a:lvl2pPr>
            <a:lvl3pPr marL="1371600" lvl="2" indent="-317500" algn="l">
              <a:lnSpc>
                <a:spcPct val="100000"/>
              </a:lnSpc>
              <a:spcBef>
                <a:spcPts val="600"/>
              </a:spcBef>
              <a:spcAft>
                <a:spcPts val="0"/>
              </a:spcAft>
              <a:buClr>
                <a:schemeClr val="accent1"/>
              </a:buClr>
              <a:buSzPts val="1400"/>
              <a:buChar char="•"/>
              <a:defRPr sz="1400"/>
            </a:lvl3pPr>
            <a:lvl4pPr marL="1828800" lvl="3" indent="-317500" algn="l">
              <a:lnSpc>
                <a:spcPct val="100000"/>
              </a:lnSpc>
              <a:spcBef>
                <a:spcPts val="600"/>
              </a:spcBef>
              <a:spcAft>
                <a:spcPts val="0"/>
              </a:spcAft>
              <a:buClr>
                <a:schemeClr val="accent1"/>
              </a:buClr>
              <a:buSzPts val="1400"/>
              <a:buChar char="–"/>
              <a:defRPr sz="1400"/>
            </a:lvl4pPr>
            <a:lvl5pPr marL="2286000" lvl="4" indent="-317500" algn="l">
              <a:lnSpc>
                <a:spcPct val="100000"/>
              </a:lnSpc>
              <a:spcBef>
                <a:spcPts val="600"/>
              </a:spcBef>
              <a:spcAft>
                <a:spcPts val="0"/>
              </a:spcAft>
              <a:buClr>
                <a:schemeClr val="accent1"/>
              </a:buClr>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75"/>
          <p:cNvSpPr txBox="1">
            <a:spLocks noGrp="1"/>
          </p:cNvSpPr>
          <p:nvPr>
            <p:ph type="body" idx="5"/>
          </p:nvPr>
        </p:nvSpPr>
        <p:spPr>
          <a:xfrm>
            <a:off x="4650903" y="4079991"/>
            <a:ext cx="2890194" cy="220156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Clr>
                <a:srgbClr val="2EA657"/>
              </a:buClr>
              <a:buSzPts val="1400"/>
              <a:buChar char="▪"/>
              <a:defRPr sz="1400"/>
            </a:lvl2pPr>
            <a:lvl3pPr marL="1371600" lvl="2" indent="-317500" algn="l">
              <a:lnSpc>
                <a:spcPct val="100000"/>
              </a:lnSpc>
              <a:spcBef>
                <a:spcPts val="600"/>
              </a:spcBef>
              <a:spcAft>
                <a:spcPts val="0"/>
              </a:spcAft>
              <a:buClr>
                <a:srgbClr val="2EA657"/>
              </a:buClr>
              <a:buSzPts val="1400"/>
              <a:buChar char="•"/>
              <a:defRPr sz="1400"/>
            </a:lvl3pPr>
            <a:lvl4pPr marL="1828800" lvl="3" indent="-317500" algn="l">
              <a:lnSpc>
                <a:spcPct val="100000"/>
              </a:lnSpc>
              <a:spcBef>
                <a:spcPts val="600"/>
              </a:spcBef>
              <a:spcAft>
                <a:spcPts val="0"/>
              </a:spcAft>
              <a:buClr>
                <a:srgbClr val="2EA657"/>
              </a:buClr>
              <a:buSzPts val="1400"/>
              <a:buChar char="–"/>
              <a:defRPr sz="1400"/>
            </a:lvl4pPr>
            <a:lvl5pPr marL="2286000" lvl="4" indent="-317500" algn="l">
              <a:lnSpc>
                <a:spcPct val="100000"/>
              </a:lnSpc>
              <a:spcBef>
                <a:spcPts val="600"/>
              </a:spcBef>
              <a:spcAft>
                <a:spcPts val="0"/>
              </a:spcAft>
              <a:buClr>
                <a:srgbClr val="2EA657"/>
              </a:buClr>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75"/>
          <p:cNvSpPr txBox="1">
            <a:spLocks noGrp="1"/>
          </p:cNvSpPr>
          <p:nvPr>
            <p:ph type="body" idx="6"/>
          </p:nvPr>
        </p:nvSpPr>
        <p:spPr>
          <a:xfrm>
            <a:off x="8576791" y="4079991"/>
            <a:ext cx="2890194" cy="220156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Clr>
                <a:srgbClr val="BA2980"/>
              </a:buClr>
              <a:buSzPts val="1400"/>
              <a:buChar char="▪"/>
              <a:defRPr sz="1400"/>
            </a:lvl2pPr>
            <a:lvl3pPr marL="1371600" lvl="2" indent="-317500" algn="l">
              <a:lnSpc>
                <a:spcPct val="100000"/>
              </a:lnSpc>
              <a:spcBef>
                <a:spcPts val="600"/>
              </a:spcBef>
              <a:spcAft>
                <a:spcPts val="0"/>
              </a:spcAft>
              <a:buClr>
                <a:srgbClr val="BA2980"/>
              </a:buClr>
              <a:buSzPts val="1400"/>
              <a:buChar char="•"/>
              <a:defRPr sz="1400"/>
            </a:lvl3pPr>
            <a:lvl4pPr marL="1828800" lvl="3" indent="-317500" algn="l">
              <a:lnSpc>
                <a:spcPct val="100000"/>
              </a:lnSpc>
              <a:spcBef>
                <a:spcPts val="600"/>
              </a:spcBef>
              <a:spcAft>
                <a:spcPts val="0"/>
              </a:spcAft>
              <a:buClr>
                <a:srgbClr val="BA2980"/>
              </a:buClr>
              <a:buSzPts val="1400"/>
              <a:buChar char="–"/>
              <a:defRPr sz="1400"/>
            </a:lvl4pPr>
            <a:lvl5pPr marL="2286000" lvl="4" indent="-317500" algn="l">
              <a:lnSpc>
                <a:spcPct val="100000"/>
              </a:lnSpc>
              <a:spcBef>
                <a:spcPts val="600"/>
              </a:spcBef>
              <a:spcAft>
                <a:spcPts val="0"/>
              </a:spcAft>
              <a:buClr>
                <a:srgbClr val="BA2980"/>
              </a:buClr>
              <a:buSzPts val="1400"/>
              <a:buChar char="•"/>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75"/>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57849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129"/>
        <p:cNvGrpSpPr/>
        <p:nvPr/>
      </p:nvGrpSpPr>
      <p:grpSpPr>
        <a:xfrm>
          <a:off x="0" y="0"/>
          <a:ext cx="0" cy="0"/>
          <a:chOff x="0" y="0"/>
          <a:chExt cx="0" cy="0"/>
        </a:xfrm>
      </p:grpSpPr>
      <p:sp>
        <p:nvSpPr>
          <p:cNvPr id="130" name="Google Shape;130;p76"/>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36493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light Grey">
  <p:cSld name="Title and content light Grey">
    <p:bg>
      <p:bgPr>
        <a:solidFill>
          <a:schemeClr val="lt2"/>
        </a:solidFill>
        <a:effectLst/>
      </p:bgPr>
    </p:bg>
    <p:spTree>
      <p:nvGrpSpPr>
        <p:cNvPr id="1" name="Shape 131"/>
        <p:cNvGrpSpPr/>
        <p:nvPr/>
      </p:nvGrpSpPr>
      <p:grpSpPr>
        <a:xfrm>
          <a:off x="0" y="0"/>
          <a:ext cx="0" cy="0"/>
          <a:chOff x="0" y="0"/>
          <a:chExt cx="0" cy="0"/>
        </a:xfrm>
      </p:grpSpPr>
      <p:sp>
        <p:nvSpPr>
          <p:cNvPr id="132" name="Google Shape;132;p77"/>
          <p:cNvSpPr txBox="1">
            <a:spLocks noGrp="1"/>
          </p:cNvSpPr>
          <p:nvPr>
            <p:ph type="body" idx="1"/>
          </p:nvPr>
        </p:nvSpPr>
        <p:spPr>
          <a:xfrm>
            <a:off x="404812" y="1447800"/>
            <a:ext cx="11406188" cy="495165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77"/>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10240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Break dark">
  <p:cSld name="Section Break dark">
    <p:bg>
      <p:bgPr>
        <a:solidFill>
          <a:schemeClr val="accent4"/>
        </a:solidFill>
        <a:effectLst/>
      </p:bgPr>
    </p:bg>
    <p:spTree>
      <p:nvGrpSpPr>
        <p:cNvPr id="1" name="Shape 134"/>
        <p:cNvGrpSpPr/>
        <p:nvPr/>
      </p:nvGrpSpPr>
      <p:grpSpPr>
        <a:xfrm>
          <a:off x="0" y="0"/>
          <a:ext cx="0" cy="0"/>
          <a:chOff x="0" y="0"/>
          <a:chExt cx="0" cy="0"/>
        </a:xfrm>
      </p:grpSpPr>
      <p:sp>
        <p:nvSpPr>
          <p:cNvPr id="135" name="Google Shape;135;p78"/>
          <p:cNvSpPr txBox="1">
            <a:spLocks noGrp="1"/>
          </p:cNvSpPr>
          <p:nvPr>
            <p:ph type="subTitle" idx="1"/>
          </p:nvPr>
        </p:nvSpPr>
        <p:spPr>
          <a:xfrm>
            <a:off x="404813" y="3772800"/>
            <a:ext cx="11329987" cy="30777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6" name="Google Shape;136;p78"/>
          <p:cNvSpPr txBox="1">
            <a:spLocks noGrp="1"/>
          </p:cNvSpPr>
          <p:nvPr>
            <p:ph type="ctrTitle"/>
          </p:nvPr>
        </p:nvSpPr>
        <p:spPr>
          <a:xfrm>
            <a:off x="404813" y="2264961"/>
            <a:ext cx="11329987" cy="1477328"/>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Clr>
                <a:schemeClr val="lt1"/>
              </a:buClr>
              <a:buSzPts val="6000"/>
              <a:buFont typeface="Ubuntu Medium"/>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78"/>
          <p:cNvSpPr txBox="1">
            <a:spLocks noGrp="1"/>
          </p:cNvSpPr>
          <p:nvPr>
            <p:ph type="body" idx="2"/>
          </p:nvPr>
        </p:nvSpPr>
        <p:spPr>
          <a:xfrm>
            <a:off x="404813" y="1825079"/>
            <a:ext cx="4611067" cy="307777"/>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0"/>
              </a:spcBef>
              <a:spcAft>
                <a:spcPts val="0"/>
              </a:spcAft>
              <a:buClr>
                <a:schemeClr val="accent2"/>
              </a:buClr>
              <a:buSzPts val="2000"/>
              <a:buNone/>
              <a:defRPr>
                <a:solidFill>
                  <a:schemeClr val="accent2"/>
                </a:solidFill>
                <a:latin typeface="Ubuntu Light"/>
                <a:ea typeface="Ubuntu Light"/>
                <a:cs typeface="Ubuntu Light"/>
                <a:sym typeface="Ubuntu Light"/>
              </a:defRPr>
            </a:lvl1pPr>
            <a:lvl2pPr marL="914400" lvl="1" indent="-228600" algn="l">
              <a:lnSpc>
                <a:spcPct val="100000"/>
              </a:lnSpc>
              <a:spcBef>
                <a:spcPts val="600"/>
              </a:spcBef>
              <a:spcAft>
                <a:spcPts val="0"/>
              </a:spcAft>
              <a:buSzPts val="18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5768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Section break Full Picture">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515EF69-611F-4B2F-BC64-DD310E600154}"/>
              </a:ext>
            </a:extLst>
          </p:cNvPr>
          <p:cNvSpPr>
            <a:spLocks noGrp="1"/>
          </p:cNvSpPr>
          <p:nvPr>
            <p:ph type="pic" sz="quarter" idx="10" hasCustomPrompt="1"/>
          </p:nvPr>
        </p:nvSpPr>
        <p:spPr>
          <a:xfrm>
            <a:off x="0" y="0"/>
            <a:ext cx="12192000" cy="6858000"/>
          </a:xfrm>
          <a:custGeom>
            <a:avLst/>
            <a:gdLst>
              <a:gd name="connsiteX0" fmla="*/ 11911680 w 12192000"/>
              <a:gd name="connsiteY0" fmla="*/ 373627 h 6858000"/>
              <a:gd name="connsiteX1" fmla="*/ 11857975 w 12192000"/>
              <a:gd name="connsiteY1" fmla="*/ 408564 h 6858000"/>
              <a:gd name="connsiteX2" fmla="*/ 11820236 w 12192000"/>
              <a:gd name="connsiteY2" fmla="*/ 476983 h 6858000"/>
              <a:gd name="connsiteX3" fmla="*/ 11778143 w 12192000"/>
              <a:gd name="connsiteY3" fmla="*/ 538124 h 6858000"/>
              <a:gd name="connsiteX4" fmla="*/ 11708472 w 12192000"/>
              <a:gd name="connsiteY4" fmla="*/ 581796 h 6858000"/>
              <a:gd name="connsiteX5" fmla="*/ 11753468 w 12192000"/>
              <a:gd name="connsiteY5" fmla="*/ 593441 h 6858000"/>
              <a:gd name="connsiteX6" fmla="*/ 11802818 w 12192000"/>
              <a:gd name="connsiteY6" fmla="*/ 589074 h 6858000"/>
              <a:gd name="connsiteX7" fmla="*/ 11887005 w 12192000"/>
              <a:gd name="connsiteY7" fmla="*/ 552681 h 6858000"/>
              <a:gd name="connsiteX8" fmla="*/ 11823139 w 12192000"/>
              <a:gd name="connsiteY8" fmla="*/ 494452 h 6858000"/>
              <a:gd name="connsiteX9" fmla="*/ 11911680 w 12192000"/>
              <a:gd name="connsiteY9" fmla="*/ 522111 h 6858000"/>
              <a:gd name="connsiteX10" fmla="*/ 11974094 w 12192000"/>
              <a:gd name="connsiteY10" fmla="*/ 460970 h 6858000"/>
              <a:gd name="connsiteX11" fmla="*/ 11972642 w 12192000"/>
              <a:gd name="connsiteY11" fmla="*/ 404197 h 6858000"/>
              <a:gd name="connsiteX12" fmla="*/ 11911680 w 12192000"/>
              <a:gd name="connsiteY12" fmla="*/ 373627 h 6858000"/>
              <a:gd name="connsiteX13" fmla="*/ 11785438 w 12192000"/>
              <a:gd name="connsiteY13" fmla="*/ 207688 h 6858000"/>
              <a:gd name="connsiteX14" fmla="*/ 11562864 w 12192000"/>
              <a:gd name="connsiteY14" fmla="*/ 439169 h 6858000"/>
              <a:gd name="connsiteX15" fmla="*/ 11639965 w 12192000"/>
              <a:gd name="connsiteY15" fmla="*/ 551270 h 6858000"/>
              <a:gd name="connsiteX16" fmla="*/ 11725794 w 12192000"/>
              <a:gd name="connsiteY16" fmla="*/ 546903 h 6858000"/>
              <a:gd name="connsiteX17" fmla="*/ 11786893 w 12192000"/>
              <a:gd name="connsiteY17" fmla="*/ 490124 h 6858000"/>
              <a:gd name="connsiteX18" fmla="*/ 11833444 w 12192000"/>
              <a:gd name="connsiteY18" fmla="*/ 412964 h 6858000"/>
              <a:gd name="connsiteX19" fmla="*/ 11895998 w 12192000"/>
              <a:gd name="connsiteY19" fmla="*/ 360553 h 6858000"/>
              <a:gd name="connsiteX20" fmla="*/ 11971644 w 12192000"/>
              <a:gd name="connsiteY20" fmla="*/ 379479 h 6858000"/>
              <a:gd name="connsiteX21" fmla="*/ 11907636 w 12192000"/>
              <a:gd name="connsiteY21" fmla="*/ 281937 h 6858000"/>
              <a:gd name="connsiteX22" fmla="*/ 11795621 w 12192000"/>
              <a:gd name="connsiteY22" fmla="*/ 212056 h 6858000"/>
              <a:gd name="connsiteX23" fmla="*/ 11785438 w 12192000"/>
              <a:gd name="connsiteY23" fmla="*/ 20768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11680" y="373627"/>
                </a:moveTo>
                <a:cubicBezTo>
                  <a:pt x="11888456" y="375083"/>
                  <a:pt x="11871038" y="389640"/>
                  <a:pt x="11857975" y="408564"/>
                </a:cubicBezTo>
                <a:cubicBezTo>
                  <a:pt x="11842009" y="428944"/>
                  <a:pt x="11831848" y="453692"/>
                  <a:pt x="11820236" y="476983"/>
                </a:cubicBezTo>
                <a:cubicBezTo>
                  <a:pt x="11808624" y="498819"/>
                  <a:pt x="11795561" y="519199"/>
                  <a:pt x="11778143" y="538124"/>
                </a:cubicBezTo>
                <a:cubicBezTo>
                  <a:pt x="11759274" y="558504"/>
                  <a:pt x="11736050" y="574517"/>
                  <a:pt x="11708472" y="581796"/>
                </a:cubicBezTo>
                <a:cubicBezTo>
                  <a:pt x="11721535" y="590530"/>
                  <a:pt x="11738953" y="593441"/>
                  <a:pt x="11753468" y="593441"/>
                </a:cubicBezTo>
                <a:cubicBezTo>
                  <a:pt x="11769434" y="594897"/>
                  <a:pt x="11786852" y="591986"/>
                  <a:pt x="11802818" y="589074"/>
                </a:cubicBezTo>
                <a:cubicBezTo>
                  <a:pt x="11833300" y="584707"/>
                  <a:pt x="11865232" y="574517"/>
                  <a:pt x="11887005" y="552681"/>
                </a:cubicBezTo>
                <a:cubicBezTo>
                  <a:pt x="11852169" y="552681"/>
                  <a:pt x="11824591" y="529389"/>
                  <a:pt x="11823139" y="494452"/>
                </a:cubicBezTo>
                <a:cubicBezTo>
                  <a:pt x="11844912" y="520655"/>
                  <a:pt x="11878296" y="530845"/>
                  <a:pt x="11911680" y="522111"/>
                </a:cubicBezTo>
                <a:cubicBezTo>
                  <a:pt x="11940709" y="513376"/>
                  <a:pt x="11965385" y="490085"/>
                  <a:pt x="11974094" y="460970"/>
                </a:cubicBezTo>
                <a:cubicBezTo>
                  <a:pt x="11979900" y="442046"/>
                  <a:pt x="11981351" y="423121"/>
                  <a:pt x="11972642" y="404197"/>
                </a:cubicBezTo>
                <a:cubicBezTo>
                  <a:pt x="11961030" y="382361"/>
                  <a:pt x="11936355" y="372171"/>
                  <a:pt x="11911680" y="373627"/>
                </a:cubicBezTo>
                <a:close/>
                <a:moveTo>
                  <a:pt x="11785438" y="207688"/>
                </a:moveTo>
                <a:cubicBezTo>
                  <a:pt x="11735977" y="268834"/>
                  <a:pt x="11562864" y="312510"/>
                  <a:pt x="11562864" y="439169"/>
                </a:cubicBezTo>
                <a:cubicBezTo>
                  <a:pt x="11562864" y="487212"/>
                  <a:pt x="11593413" y="533800"/>
                  <a:pt x="11639965" y="551270"/>
                </a:cubicBezTo>
                <a:cubicBezTo>
                  <a:pt x="11667605" y="561461"/>
                  <a:pt x="11698154" y="560005"/>
                  <a:pt x="11725794" y="546903"/>
                </a:cubicBezTo>
                <a:cubicBezTo>
                  <a:pt x="11751979" y="535256"/>
                  <a:pt x="11770891" y="514874"/>
                  <a:pt x="11786893" y="490124"/>
                </a:cubicBezTo>
                <a:cubicBezTo>
                  <a:pt x="11804350" y="465375"/>
                  <a:pt x="11817442" y="439169"/>
                  <a:pt x="11833444" y="412964"/>
                </a:cubicBezTo>
                <a:cubicBezTo>
                  <a:pt x="11847992" y="389670"/>
                  <a:pt x="11868358" y="366376"/>
                  <a:pt x="11895998" y="360553"/>
                </a:cubicBezTo>
                <a:cubicBezTo>
                  <a:pt x="11922183" y="353274"/>
                  <a:pt x="11952732" y="360553"/>
                  <a:pt x="11971644" y="379479"/>
                </a:cubicBezTo>
                <a:cubicBezTo>
                  <a:pt x="11960006" y="341627"/>
                  <a:pt x="11938185" y="309598"/>
                  <a:pt x="11907636" y="281937"/>
                </a:cubicBezTo>
                <a:cubicBezTo>
                  <a:pt x="11874177" y="251364"/>
                  <a:pt x="11836354" y="229526"/>
                  <a:pt x="11795621" y="212056"/>
                </a:cubicBezTo>
                <a:cubicBezTo>
                  <a:pt x="11792712" y="210600"/>
                  <a:pt x="11788348" y="209144"/>
                  <a:pt x="11785438" y="20768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50000"/>
                  </a:schemeClr>
                </a:solidFill>
              </a:defRPr>
            </a:lvl1pPr>
          </a:lstStyle>
          <a:p>
            <a:r>
              <a:rPr lang="en-US"/>
              <a:t>Click icon to add picture and send picture to back</a:t>
            </a:r>
          </a:p>
        </p:txBody>
      </p:sp>
      <p:grpSp>
        <p:nvGrpSpPr>
          <p:cNvPr id="12" name="Group 37">
            <a:extLst>
              <a:ext uri="{FF2B5EF4-FFF2-40B4-BE49-F238E27FC236}">
                <a16:creationId xmlns:a16="http://schemas.microsoft.com/office/drawing/2014/main" id="{410EED03-E568-4797-9F93-83A0DEAA8E73}"/>
              </a:ext>
            </a:extLst>
          </p:cNvPr>
          <p:cNvGrpSpPr/>
          <p:nvPr userDrawn="1"/>
        </p:nvGrpSpPr>
        <p:grpSpPr>
          <a:xfrm>
            <a:off x="11562864" y="207688"/>
            <a:ext cx="418487" cy="387209"/>
            <a:chOff x="5481638" y="2859088"/>
            <a:chExt cx="1231900" cy="1139825"/>
          </a:xfrm>
          <a:solidFill>
            <a:schemeClr val="bg1"/>
          </a:solidFill>
        </p:grpSpPr>
        <p:sp>
          <p:nvSpPr>
            <p:cNvPr id="13" name="Freeform 320">
              <a:extLst>
                <a:ext uri="{FF2B5EF4-FFF2-40B4-BE49-F238E27FC236}">
                  <a16:creationId xmlns:a16="http://schemas.microsoft.com/office/drawing/2014/main" id="{B7BDD3A5-74DC-407F-917E-4CAA2D7F6478}"/>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321">
              <a:extLst>
                <a:ext uri="{FF2B5EF4-FFF2-40B4-BE49-F238E27FC236}">
                  <a16:creationId xmlns:a16="http://schemas.microsoft.com/office/drawing/2014/main" id="{AFD49D75-8E14-497D-BFBC-1AB7413E4B59}"/>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a:extLst>
              <a:ext uri="{FF2B5EF4-FFF2-40B4-BE49-F238E27FC236}">
                <a16:creationId xmlns:a16="http://schemas.microsoft.com/office/drawing/2014/main" id="{F7412FBE-22A2-10A4-80F8-94BD980CE061}"/>
              </a:ext>
            </a:extLst>
          </p:cNvPr>
          <p:cNvSpPr>
            <a:spLocks noGrp="1"/>
          </p:cNvSpPr>
          <p:nvPr>
            <p:ph type="ctrTitle"/>
          </p:nvPr>
        </p:nvSpPr>
        <p:spPr>
          <a:xfrm>
            <a:off x="1" y="2708920"/>
            <a:ext cx="7968207" cy="2949857"/>
          </a:xfrm>
          <a:solidFill>
            <a:schemeClr val="bg2"/>
          </a:solidFill>
        </p:spPr>
        <p:txBody>
          <a:bodyPr wrap="square" lIns="396000" tIns="360000" rIns="504000" bIns="1080000" anchor="t" anchorCtr="0">
            <a:spAutoFit/>
          </a:bodyPr>
          <a:lstStyle>
            <a:lvl1pPr algn="l">
              <a:lnSpc>
                <a:spcPct val="90000"/>
              </a:lnSpc>
              <a:tabLst>
                <a:tab pos="1258888" algn="l"/>
              </a:tabLst>
              <a:defRPr sz="5400" b="0" cap="none" baseline="0">
                <a:solidFill>
                  <a:schemeClr val="tx1"/>
                </a:solidFill>
                <a:latin typeface="+mj-lt"/>
              </a:defRPr>
            </a:lvl1pPr>
          </a:lstStyle>
          <a:p>
            <a:r>
              <a:rPr lang="en-GB"/>
              <a:t>Click to edit Master title style</a:t>
            </a:r>
          </a:p>
        </p:txBody>
      </p:sp>
      <p:sp>
        <p:nvSpPr>
          <p:cNvPr id="3" name="Subtitle">
            <a:extLst>
              <a:ext uri="{FF2B5EF4-FFF2-40B4-BE49-F238E27FC236}">
                <a16:creationId xmlns:a16="http://schemas.microsoft.com/office/drawing/2014/main" id="{B3FCD38E-1F71-EA8E-7048-F655798886D1}"/>
              </a:ext>
            </a:extLst>
          </p:cNvPr>
          <p:cNvSpPr>
            <a:spLocks noGrp="1"/>
          </p:cNvSpPr>
          <p:nvPr>
            <p:ph type="subTitle" idx="1" hasCustomPrompt="1"/>
          </p:nvPr>
        </p:nvSpPr>
        <p:spPr>
          <a:xfrm>
            <a:off x="407368" y="4725144"/>
            <a:ext cx="7273330" cy="276999"/>
          </a:xfrm>
          <a:prstGeom prst="rect">
            <a:avLst/>
          </a:prstGeom>
        </p:spPr>
        <p:txBody>
          <a:bodyPr wrap="square" lIns="18000" tIns="0" rIns="0" anchor="t" anchorCtr="0">
            <a:spAutoFit/>
          </a:bodyPr>
          <a:lstStyle>
            <a:lvl1pPr marL="0" indent="0" algn="l">
              <a:buNone/>
              <a:defRPr sz="18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text style</a:t>
            </a:r>
            <a:endParaRPr lang="en-GB"/>
          </a:p>
        </p:txBody>
      </p:sp>
      <p:pic>
        <p:nvPicPr>
          <p:cNvPr id="4" name="Picture 16">
            <a:extLst>
              <a:ext uri="{FF2B5EF4-FFF2-40B4-BE49-F238E27FC236}">
                <a16:creationId xmlns:a16="http://schemas.microsoft.com/office/drawing/2014/main" id="{E82F1ED8-7D46-FA20-F0A0-68A7364C35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3549360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ull screen image">
  <p:cSld name="Title and full screen image">
    <p:bg>
      <p:bgPr>
        <a:solidFill>
          <a:schemeClr val="accent4"/>
        </a:solidFill>
        <a:effectLst/>
      </p:bgPr>
    </p:bg>
    <p:spTree>
      <p:nvGrpSpPr>
        <p:cNvPr id="1" name="Shape 138"/>
        <p:cNvGrpSpPr/>
        <p:nvPr/>
      </p:nvGrpSpPr>
      <p:grpSpPr>
        <a:xfrm>
          <a:off x="0" y="0"/>
          <a:ext cx="0" cy="0"/>
          <a:chOff x="0" y="0"/>
          <a:chExt cx="0" cy="0"/>
        </a:xfrm>
      </p:grpSpPr>
      <p:sp>
        <p:nvSpPr>
          <p:cNvPr id="139" name="Google Shape;139;p79"/>
          <p:cNvSpPr>
            <a:spLocks noGrp="1"/>
          </p:cNvSpPr>
          <p:nvPr>
            <p:ph type="pic" idx="2"/>
          </p:nvPr>
        </p:nvSpPr>
        <p:spPr>
          <a:xfrm>
            <a:off x="0" y="0"/>
            <a:ext cx="12192000" cy="6858000"/>
          </a:xfrm>
          <a:prstGeom prst="rect">
            <a:avLst/>
          </a:prstGeom>
          <a:noFill/>
          <a:ln>
            <a:noFill/>
          </a:ln>
        </p:spPr>
      </p:sp>
      <p:sp>
        <p:nvSpPr>
          <p:cNvPr id="140" name="Google Shape;140;p79"/>
          <p:cNvSpPr txBox="1">
            <a:spLocks noGrp="1"/>
          </p:cNvSpPr>
          <p:nvPr>
            <p:ph type="title"/>
          </p:nvPr>
        </p:nvSpPr>
        <p:spPr>
          <a:xfrm>
            <a:off x="404813" y="1951673"/>
            <a:ext cx="4562475" cy="2954655"/>
          </a:xfrm>
          <a:prstGeom prst="rect">
            <a:avLst/>
          </a:prstGeom>
          <a:noFill/>
          <a:ln>
            <a:noFill/>
          </a:ln>
        </p:spPr>
        <p:txBody>
          <a:bodyPr spcFirstLastPara="1" wrap="square" lIns="72000" tIns="0" rIns="0" bIns="0" anchor="ctr" anchorCtr="0">
            <a:spAutoFit/>
          </a:bodyPr>
          <a:lstStyle>
            <a:lvl1pPr lvl="0" algn="l">
              <a:lnSpc>
                <a:spcPct val="80000"/>
              </a:lnSpc>
              <a:spcBef>
                <a:spcPts val="0"/>
              </a:spcBef>
              <a:spcAft>
                <a:spcPts val="0"/>
              </a:spcAft>
              <a:buClr>
                <a:schemeClr val="lt1"/>
              </a:buClr>
              <a:buSzPts val="6000"/>
              <a:buFont typeface="Ubuntu Medium"/>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3352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urple">
  <p:cSld name="Purple">
    <p:bg>
      <p:bgPr>
        <a:solidFill>
          <a:srgbClr val="2B0A3D"/>
        </a:solidFill>
        <a:effectLst/>
      </p:bgPr>
    </p:bg>
    <p:spTree>
      <p:nvGrpSpPr>
        <p:cNvPr id="1" name="Shape 141"/>
        <p:cNvGrpSpPr/>
        <p:nvPr/>
      </p:nvGrpSpPr>
      <p:grpSpPr>
        <a:xfrm>
          <a:off x="0" y="0"/>
          <a:ext cx="0" cy="0"/>
          <a:chOff x="0" y="0"/>
          <a:chExt cx="0" cy="0"/>
        </a:xfrm>
      </p:grpSpPr>
    </p:spTree>
    <p:extLst>
      <p:ext uri="{BB962C8B-B14F-4D97-AF65-F5344CB8AC3E}">
        <p14:creationId xmlns:p14="http://schemas.microsoft.com/office/powerpoint/2010/main" val="65585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Full picture white Pik">
  <p:cSld name="Full picture white Pik">
    <p:bg>
      <p:bgPr>
        <a:solidFill>
          <a:schemeClr val="lt2"/>
        </a:solidFill>
        <a:effectLst/>
      </p:bgPr>
    </p:bg>
    <p:spTree>
      <p:nvGrpSpPr>
        <p:cNvPr id="1" name="Shape 142"/>
        <p:cNvGrpSpPr/>
        <p:nvPr/>
      </p:nvGrpSpPr>
      <p:grpSpPr>
        <a:xfrm>
          <a:off x="0" y="0"/>
          <a:ext cx="0" cy="0"/>
          <a:chOff x="0" y="0"/>
          <a:chExt cx="0" cy="0"/>
        </a:xfrm>
      </p:grpSpPr>
      <p:sp>
        <p:nvSpPr>
          <p:cNvPr id="143" name="Google Shape;143;p81"/>
          <p:cNvSpPr>
            <a:spLocks noGrp="1"/>
          </p:cNvSpPr>
          <p:nvPr>
            <p:ph type="pic" idx="2"/>
          </p:nvPr>
        </p:nvSpPr>
        <p:spPr>
          <a:xfrm>
            <a:off x="0" y="0"/>
            <a:ext cx="12192000" cy="6858000"/>
          </a:xfrm>
          <a:prstGeom prst="rect">
            <a:avLst/>
          </a:prstGeom>
          <a:solidFill>
            <a:schemeClr val="accent4"/>
          </a:solidFill>
          <a:ln>
            <a:noFill/>
          </a:ln>
        </p:spPr>
      </p:sp>
      <p:grpSp>
        <p:nvGrpSpPr>
          <p:cNvPr id="144" name="Google Shape;144;p81"/>
          <p:cNvGrpSpPr/>
          <p:nvPr/>
        </p:nvGrpSpPr>
        <p:grpSpPr>
          <a:xfrm>
            <a:off x="11562864" y="207688"/>
            <a:ext cx="418487" cy="387209"/>
            <a:chOff x="5481638" y="2859088"/>
            <a:chExt cx="1231900" cy="1139825"/>
          </a:xfrm>
        </p:grpSpPr>
        <p:sp>
          <p:nvSpPr>
            <p:cNvPr id="145" name="Google Shape;145;p81"/>
            <p:cNvSpPr/>
            <p:nvPr/>
          </p:nvSpPr>
          <p:spPr>
            <a:xfrm>
              <a:off x="5481638" y="2859088"/>
              <a:ext cx="1203325" cy="1041400"/>
            </a:xfrm>
            <a:custGeom>
              <a:avLst/>
              <a:gdLst/>
              <a:ahLst/>
              <a:cxnLst/>
              <a:rect l="l" t="t" r="r" b="b"/>
              <a:pathLst>
                <a:path w="281" h="243" extrusionOk="0">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Ubuntu"/>
                <a:ea typeface="Ubuntu"/>
                <a:cs typeface="Ubuntu"/>
                <a:sym typeface="Ubuntu"/>
              </a:endParaRPr>
            </a:p>
          </p:txBody>
        </p:sp>
        <p:sp>
          <p:nvSpPr>
            <p:cNvPr id="146" name="Google Shape;146;p81"/>
            <p:cNvSpPr/>
            <p:nvPr/>
          </p:nvSpPr>
          <p:spPr>
            <a:xfrm>
              <a:off x="5910263" y="3343275"/>
              <a:ext cx="803275" cy="655638"/>
            </a:xfrm>
            <a:custGeom>
              <a:avLst/>
              <a:gdLst/>
              <a:ahLst/>
              <a:cxnLst/>
              <a:rect l="l" t="t" r="r" b="b"/>
              <a:pathLst>
                <a:path w="188" h="153" extrusionOk="0">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Ubuntu"/>
                <a:ea typeface="Ubuntu"/>
                <a:cs typeface="Ubuntu"/>
                <a:sym typeface="Ubuntu"/>
              </a:endParaRPr>
            </a:p>
          </p:txBody>
        </p:sp>
      </p:grpSp>
    </p:spTree>
    <p:extLst>
      <p:ext uri="{BB962C8B-B14F-4D97-AF65-F5344CB8AC3E}">
        <p14:creationId xmlns:p14="http://schemas.microsoft.com/office/powerpoint/2010/main" val="326722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picture blue Pik">
  <p:cSld name="Full picture blue Pik">
    <p:bg>
      <p:bgPr>
        <a:solidFill>
          <a:schemeClr val="lt2"/>
        </a:solidFill>
        <a:effectLst/>
      </p:bgPr>
    </p:bg>
    <p:spTree>
      <p:nvGrpSpPr>
        <p:cNvPr id="1" name="Shape 147"/>
        <p:cNvGrpSpPr/>
        <p:nvPr/>
      </p:nvGrpSpPr>
      <p:grpSpPr>
        <a:xfrm>
          <a:off x="0" y="0"/>
          <a:ext cx="0" cy="0"/>
          <a:chOff x="0" y="0"/>
          <a:chExt cx="0" cy="0"/>
        </a:xfrm>
      </p:grpSpPr>
      <p:sp>
        <p:nvSpPr>
          <p:cNvPr id="148" name="Google Shape;148;p82"/>
          <p:cNvSpPr>
            <a:spLocks noGrp="1"/>
          </p:cNvSpPr>
          <p:nvPr>
            <p:ph type="pic" idx="2"/>
          </p:nvPr>
        </p:nvSpPr>
        <p:spPr>
          <a:xfrm>
            <a:off x="0" y="0"/>
            <a:ext cx="12192000" cy="6858000"/>
          </a:xfrm>
          <a:prstGeom prst="rect">
            <a:avLst/>
          </a:prstGeom>
          <a:solidFill>
            <a:schemeClr val="lt2"/>
          </a:solidFill>
          <a:ln>
            <a:noFill/>
          </a:ln>
        </p:spPr>
      </p:sp>
    </p:spTree>
    <p:extLst>
      <p:ext uri="{BB962C8B-B14F-4D97-AF65-F5344CB8AC3E}">
        <p14:creationId xmlns:p14="http://schemas.microsoft.com/office/powerpoint/2010/main" val="198655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Final Slide 1">
  <p:cSld name="Final Slide 1">
    <p:bg>
      <p:bgPr>
        <a:solidFill>
          <a:srgbClr val="272936"/>
        </a:solidFill>
        <a:effectLst/>
      </p:bgPr>
    </p:bg>
    <p:spTree>
      <p:nvGrpSpPr>
        <p:cNvPr id="1" name="Shape 149"/>
        <p:cNvGrpSpPr/>
        <p:nvPr/>
      </p:nvGrpSpPr>
      <p:grpSpPr>
        <a:xfrm>
          <a:off x="0" y="0"/>
          <a:ext cx="0" cy="0"/>
          <a:chOff x="0" y="0"/>
          <a:chExt cx="0" cy="0"/>
        </a:xfrm>
      </p:grpSpPr>
      <p:pic>
        <p:nvPicPr>
          <p:cNvPr id="150" name="Google Shape;150;p83" descr="D:\My Work\Template\Icons\Social Media\LinkedIN.png">
            <a:hlinkClick r:id="rId2"/>
          </p:cNvPr>
          <p:cNvPicPr preferRelativeResize="0"/>
          <p:nvPr/>
        </p:nvPicPr>
        <p:blipFill rotWithShape="1">
          <a:blip r:embed="rId3">
            <a:alphaModFix/>
          </a:blip>
          <a:srcRect/>
          <a:stretch/>
        </p:blipFill>
        <p:spPr>
          <a:xfrm>
            <a:off x="810097" y="4968013"/>
            <a:ext cx="333195" cy="333195"/>
          </a:xfrm>
          <a:prstGeom prst="rect">
            <a:avLst/>
          </a:prstGeom>
          <a:noFill/>
          <a:ln>
            <a:noFill/>
          </a:ln>
        </p:spPr>
      </p:pic>
      <p:pic>
        <p:nvPicPr>
          <p:cNvPr id="151" name="Google Shape;151;p83" descr="D:\My Work\Template\Icons\Social Media\SlideShare.png">
            <a:hlinkClick r:id="rId4"/>
          </p:cNvPr>
          <p:cNvPicPr preferRelativeResize="0"/>
          <p:nvPr/>
        </p:nvPicPr>
        <p:blipFill rotWithShape="1">
          <a:blip r:embed="rId5">
            <a:alphaModFix/>
          </a:blip>
          <a:srcRect/>
          <a:stretch/>
        </p:blipFill>
        <p:spPr>
          <a:xfrm>
            <a:off x="1193474" y="4968013"/>
            <a:ext cx="333195" cy="333195"/>
          </a:xfrm>
          <a:prstGeom prst="rect">
            <a:avLst/>
          </a:prstGeom>
          <a:noFill/>
          <a:ln>
            <a:noFill/>
          </a:ln>
        </p:spPr>
      </p:pic>
      <p:pic>
        <p:nvPicPr>
          <p:cNvPr id="152" name="Google Shape;152;p83" descr="D:\My Work\Template\Icons\Social Media\Twitter.png">
            <a:hlinkClick r:id="rId6"/>
          </p:cNvPr>
          <p:cNvPicPr preferRelativeResize="0"/>
          <p:nvPr/>
        </p:nvPicPr>
        <p:blipFill rotWithShape="1">
          <a:blip r:embed="rId7">
            <a:alphaModFix/>
          </a:blip>
          <a:srcRect/>
          <a:stretch/>
        </p:blipFill>
        <p:spPr>
          <a:xfrm>
            <a:off x="1576851" y="4968013"/>
            <a:ext cx="333195" cy="333195"/>
          </a:xfrm>
          <a:prstGeom prst="rect">
            <a:avLst/>
          </a:prstGeom>
          <a:noFill/>
          <a:ln>
            <a:noFill/>
          </a:ln>
        </p:spPr>
      </p:pic>
      <p:pic>
        <p:nvPicPr>
          <p:cNvPr id="153" name="Google Shape;153;p83" descr="D:\My Work\Template\Icons\Social Media\YouTube.png">
            <a:hlinkClick r:id="rId8"/>
          </p:cNvPr>
          <p:cNvPicPr preferRelativeResize="0"/>
          <p:nvPr/>
        </p:nvPicPr>
        <p:blipFill rotWithShape="1">
          <a:blip r:embed="rId9">
            <a:alphaModFix/>
          </a:blip>
          <a:srcRect/>
          <a:stretch/>
        </p:blipFill>
        <p:spPr>
          <a:xfrm>
            <a:off x="1960227" y="4968013"/>
            <a:ext cx="333195" cy="333195"/>
          </a:xfrm>
          <a:prstGeom prst="rect">
            <a:avLst/>
          </a:prstGeom>
          <a:noFill/>
          <a:ln>
            <a:noFill/>
          </a:ln>
        </p:spPr>
      </p:pic>
      <p:pic>
        <p:nvPicPr>
          <p:cNvPr id="154" name="Google Shape;154;p83" descr="D:\My Work\Template\Icons\Social Media\Facebook.png">
            <a:hlinkClick r:id="rId10"/>
          </p:cNvPr>
          <p:cNvPicPr preferRelativeResize="0"/>
          <p:nvPr/>
        </p:nvPicPr>
        <p:blipFill rotWithShape="1">
          <a:blip r:embed="rId11">
            <a:alphaModFix/>
          </a:blip>
          <a:srcRect/>
          <a:stretch/>
        </p:blipFill>
        <p:spPr>
          <a:xfrm>
            <a:off x="426720" y="4968013"/>
            <a:ext cx="333195" cy="333195"/>
          </a:xfrm>
          <a:prstGeom prst="rect">
            <a:avLst/>
          </a:prstGeom>
          <a:noFill/>
          <a:ln>
            <a:noFill/>
          </a:ln>
        </p:spPr>
      </p:pic>
      <p:sp>
        <p:nvSpPr>
          <p:cNvPr id="155" name="Google Shape;155;p83"/>
          <p:cNvSpPr/>
          <p:nvPr/>
        </p:nvSpPr>
        <p:spPr>
          <a:xfrm>
            <a:off x="426720" y="5810190"/>
            <a:ext cx="3293016" cy="40011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Ubuntu"/>
                <a:ea typeface="Ubuntu"/>
                <a:cs typeface="Ubuntu"/>
                <a:sym typeface="Ubuntu"/>
              </a:rPr>
              <a:t>This presentation contains information that may be privileged or confidential and is the property of the Capgemini Group.</a:t>
            </a:r>
            <a:endParaRPr/>
          </a:p>
          <a:p>
            <a:pPr marL="0" marR="0" lvl="0" indent="0" algn="l" rtl="0">
              <a:spcBef>
                <a:spcPts val="600"/>
              </a:spcBef>
              <a:spcAft>
                <a:spcPts val="0"/>
              </a:spcAft>
              <a:buNone/>
            </a:pPr>
            <a:r>
              <a:rPr lang="en-US" sz="700">
                <a:solidFill>
                  <a:schemeClr val="lt1"/>
                </a:solidFill>
                <a:latin typeface="Ubuntu"/>
                <a:ea typeface="Ubuntu"/>
                <a:cs typeface="Ubuntu"/>
                <a:sym typeface="Ubuntu"/>
              </a:rPr>
              <a:t>Copyright © 2021 Capgemini. All rights reserved.</a:t>
            </a:r>
            <a:endParaRPr/>
          </a:p>
        </p:txBody>
      </p:sp>
      <p:pic>
        <p:nvPicPr>
          <p:cNvPr id="156" name="Google Shape;156;p83"/>
          <p:cNvPicPr preferRelativeResize="0"/>
          <p:nvPr/>
        </p:nvPicPr>
        <p:blipFill rotWithShape="1">
          <a:blip r:embed="rId12">
            <a:alphaModFix/>
          </a:blip>
          <a:srcRect/>
          <a:stretch/>
        </p:blipFill>
        <p:spPr>
          <a:xfrm rot="-8991632" flipH="1">
            <a:off x="3661091" y="-1184328"/>
            <a:ext cx="10604299" cy="7497656"/>
          </a:xfrm>
          <a:prstGeom prst="rect">
            <a:avLst/>
          </a:prstGeom>
          <a:noFill/>
          <a:ln>
            <a:noFill/>
          </a:ln>
        </p:spPr>
      </p:pic>
      <p:sp>
        <p:nvSpPr>
          <p:cNvPr id="157" name="Google Shape;157;p83"/>
          <p:cNvSpPr/>
          <p:nvPr/>
        </p:nvSpPr>
        <p:spPr>
          <a:xfrm>
            <a:off x="6536185" y="3318394"/>
            <a:ext cx="4638213" cy="1493630"/>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900">
                <a:solidFill>
                  <a:schemeClr val="lt1"/>
                </a:solidFill>
                <a:latin typeface="Ubuntu"/>
                <a:ea typeface="Ubuntu"/>
                <a:cs typeface="Ubuntu"/>
                <a:sym typeface="Ubuntu"/>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sz="900">
              <a:solidFill>
                <a:schemeClr val="lt1"/>
              </a:solidFill>
              <a:latin typeface="Ubuntu"/>
              <a:ea typeface="Ubuntu"/>
              <a:cs typeface="Ubuntu"/>
              <a:sym typeface="Ubuntu"/>
            </a:endParaRPr>
          </a:p>
        </p:txBody>
      </p:sp>
      <p:sp>
        <p:nvSpPr>
          <p:cNvPr id="158" name="Google Shape;158;p83"/>
          <p:cNvSpPr/>
          <p:nvPr/>
        </p:nvSpPr>
        <p:spPr>
          <a:xfrm>
            <a:off x="6536184" y="2939130"/>
            <a:ext cx="2219960" cy="229615"/>
          </a:xfrm>
          <a:prstGeom prst="rect">
            <a:avLst/>
          </a:prstGeom>
          <a:noFill/>
          <a:ln>
            <a:noFill/>
          </a:ln>
        </p:spPr>
        <p:txBody>
          <a:bodyPr spcFirstLastPara="1" wrap="square" lIns="0" tIns="0" rIns="0" bIns="0" anchor="t" anchorCtr="0">
            <a:spAutoFit/>
          </a:bodyPr>
          <a:lstStyle/>
          <a:p>
            <a:pPr marL="0" marR="0" lvl="0" indent="0" algn="l" rtl="0">
              <a:lnSpc>
                <a:spcPct val="142857"/>
              </a:lnSpc>
              <a:spcBef>
                <a:spcPts val="0"/>
              </a:spcBef>
              <a:spcAft>
                <a:spcPts val="0"/>
              </a:spcAft>
              <a:buNone/>
            </a:pPr>
            <a:r>
              <a:rPr lang="en-US" sz="1400">
                <a:solidFill>
                  <a:schemeClr val="lt1"/>
                </a:solidFill>
                <a:latin typeface="Ubuntu"/>
                <a:ea typeface="Ubuntu"/>
                <a:cs typeface="Ubuntu"/>
                <a:sym typeface="Ubuntu"/>
              </a:rPr>
              <a:t>About Capgemini</a:t>
            </a:r>
            <a:endParaRPr/>
          </a:p>
        </p:txBody>
      </p:sp>
      <p:sp>
        <p:nvSpPr>
          <p:cNvPr id="159" name="Google Shape;159;p83"/>
          <p:cNvSpPr/>
          <p:nvPr/>
        </p:nvSpPr>
        <p:spPr>
          <a:xfrm>
            <a:off x="6536184" y="4893914"/>
            <a:ext cx="4345176" cy="407294"/>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chemeClr val="lt1"/>
              </a:buClr>
              <a:buSzPts val="900"/>
              <a:buFont typeface="Ubuntu"/>
              <a:buNone/>
            </a:pPr>
            <a:r>
              <a:rPr lang="en-US" sz="900">
                <a:solidFill>
                  <a:schemeClr val="lt1"/>
                </a:solidFill>
                <a:latin typeface="Ubuntu"/>
                <a:ea typeface="Ubuntu"/>
                <a:cs typeface="Ubuntu"/>
                <a:sym typeface="Ubuntu"/>
              </a:rPr>
              <a:t>Get the Future You Want | </a:t>
            </a:r>
            <a:r>
              <a:rPr lang="en-US" sz="1050">
                <a:solidFill>
                  <a:schemeClr val="accent2"/>
                </a:solidFill>
                <a:latin typeface="Ubuntu"/>
                <a:ea typeface="Ubuntu"/>
                <a:cs typeface="Ubuntu"/>
                <a:sym typeface="Ubuntu"/>
              </a:rPr>
              <a:t>www.capgemini.com</a:t>
            </a:r>
            <a:endParaRPr/>
          </a:p>
        </p:txBody>
      </p:sp>
      <p:pic>
        <p:nvPicPr>
          <p:cNvPr id="160" name="Google Shape;160;p83" descr="Une image contenant texte&#10;&#10;Description générée automatiquement"/>
          <p:cNvPicPr preferRelativeResize="0"/>
          <p:nvPr/>
        </p:nvPicPr>
        <p:blipFill rotWithShape="1">
          <a:blip r:embed="rId13">
            <a:alphaModFix/>
          </a:blip>
          <a:srcRect/>
          <a:stretch/>
        </p:blipFill>
        <p:spPr>
          <a:xfrm>
            <a:off x="14669" y="622130"/>
            <a:ext cx="3024000" cy="1226177"/>
          </a:xfrm>
          <a:prstGeom prst="rect">
            <a:avLst/>
          </a:prstGeom>
          <a:noFill/>
          <a:ln>
            <a:noFill/>
          </a:ln>
        </p:spPr>
      </p:pic>
    </p:spTree>
    <p:extLst>
      <p:ext uri="{BB962C8B-B14F-4D97-AF65-F5344CB8AC3E}">
        <p14:creationId xmlns:p14="http://schemas.microsoft.com/office/powerpoint/2010/main" val="200819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2_Final Slide 2" type="blank">
  <p:cSld name="2_Final Slide 2">
    <p:bg>
      <p:bgPr>
        <a:solidFill>
          <a:srgbClr val="272936"/>
        </a:solidFill>
        <a:effectLst/>
      </p:bgPr>
    </p:bg>
    <p:spTree>
      <p:nvGrpSpPr>
        <p:cNvPr id="1" name="Shape 161"/>
        <p:cNvGrpSpPr/>
        <p:nvPr/>
      </p:nvGrpSpPr>
      <p:grpSpPr>
        <a:xfrm>
          <a:off x="0" y="0"/>
          <a:ext cx="0" cy="0"/>
          <a:chOff x="0" y="0"/>
          <a:chExt cx="0" cy="0"/>
        </a:xfrm>
      </p:grpSpPr>
      <p:pic>
        <p:nvPicPr>
          <p:cNvPr id="162" name="Google Shape;162;p84"/>
          <p:cNvPicPr preferRelativeResize="0"/>
          <p:nvPr/>
        </p:nvPicPr>
        <p:blipFill rotWithShape="1">
          <a:blip r:embed="rId2">
            <a:alphaModFix/>
          </a:blip>
          <a:srcRect/>
          <a:stretch/>
        </p:blipFill>
        <p:spPr>
          <a:xfrm>
            <a:off x="432214" y="1295400"/>
            <a:ext cx="9702386" cy="6043284"/>
          </a:xfrm>
          <a:prstGeom prst="rect">
            <a:avLst/>
          </a:prstGeom>
          <a:noFill/>
          <a:ln>
            <a:noFill/>
          </a:ln>
        </p:spPr>
      </p:pic>
      <p:sp>
        <p:nvSpPr>
          <p:cNvPr id="163" name="Google Shape;163;p84"/>
          <p:cNvSpPr/>
          <p:nvPr/>
        </p:nvSpPr>
        <p:spPr>
          <a:xfrm>
            <a:off x="426720" y="5840235"/>
            <a:ext cx="3221008" cy="400110"/>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Ubuntu"/>
                <a:ea typeface="Ubuntu"/>
                <a:cs typeface="Ubuntu"/>
                <a:sym typeface="Ubuntu"/>
              </a:rPr>
              <a:t>This presentation contains information that may be privileged or confidential and is the property of the Capgemini Group.</a:t>
            </a:r>
            <a:endParaRPr/>
          </a:p>
          <a:p>
            <a:pPr marL="0" marR="0" lvl="0" indent="0" algn="l" rtl="0">
              <a:spcBef>
                <a:spcPts val="600"/>
              </a:spcBef>
              <a:spcAft>
                <a:spcPts val="0"/>
              </a:spcAft>
              <a:buNone/>
            </a:pPr>
            <a:r>
              <a:rPr lang="en-US" sz="700">
                <a:solidFill>
                  <a:schemeClr val="lt1"/>
                </a:solidFill>
                <a:latin typeface="Ubuntu"/>
                <a:ea typeface="Ubuntu"/>
                <a:cs typeface="Ubuntu"/>
                <a:sym typeface="Ubuntu"/>
              </a:rPr>
              <a:t>Copyright © 2021 Capgemini. All rights reserved.</a:t>
            </a:r>
            <a:endParaRPr/>
          </a:p>
        </p:txBody>
      </p:sp>
      <p:pic>
        <p:nvPicPr>
          <p:cNvPr id="164" name="Google Shape;164;p84" descr="D:\My Work\Template\Icons\Social Media\LinkedIN.png">
            <a:hlinkClick r:id="rId3"/>
          </p:cNvPr>
          <p:cNvPicPr preferRelativeResize="0"/>
          <p:nvPr/>
        </p:nvPicPr>
        <p:blipFill rotWithShape="1">
          <a:blip r:embed="rId4">
            <a:alphaModFix/>
          </a:blip>
          <a:srcRect/>
          <a:stretch/>
        </p:blipFill>
        <p:spPr>
          <a:xfrm>
            <a:off x="810097" y="5328053"/>
            <a:ext cx="333195" cy="333195"/>
          </a:xfrm>
          <a:prstGeom prst="rect">
            <a:avLst/>
          </a:prstGeom>
          <a:noFill/>
          <a:ln>
            <a:noFill/>
          </a:ln>
        </p:spPr>
      </p:pic>
      <p:pic>
        <p:nvPicPr>
          <p:cNvPr id="165" name="Google Shape;165;p84" descr="D:\My Work\Template\Icons\Social Media\SlideShare.png">
            <a:hlinkClick r:id="rId5"/>
          </p:cNvPr>
          <p:cNvPicPr preferRelativeResize="0"/>
          <p:nvPr/>
        </p:nvPicPr>
        <p:blipFill rotWithShape="1">
          <a:blip r:embed="rId6">
            <a:alphaModFix/>
          </a:blip>
          <a:srcRect/>
          <a:stretch/>
        </p:blipFill>
        <p:spPr>
          <a:xfrm>
            <a:off x="1193474" y="5328053"/>
            <a:ext cx="333195" cy="333195"/>
          </a:xfrm>
          <a:prstGeom prst="rect">
            <a:avLst/>
          </a:prstGeom>
          <a:noFill/>
          <a:ln>
            <a:noFill/>
          </a:ln>
        </p:spPr>
      </p:pic>
      <p:pic>
        <p:nvPicPr>
          <p:cNvPr id="166" name="Google Shape;166;p84" descr="D:\My Work\Template\Icons\Social Media\Twitter.png">
            <a:hlinkClick r:id="rId7"/>
          </p:cNvPr>
          <p:cNvPicPr preferRelativeResize="0"/>
          <p:nvPr/>
        </p:nvPicPr>
        <p:blipFill rotWithShape="1">
          <a:blip r:embed="rId8">
            <a:alphaModFix/>
          </a:blip>
          <a:srcRect/>
          <a:stretch/>
        </p:blipFill>
        <p:spPr>
          <a:xfrm>
            <a:off x="1576851" y="5328053"/>
            <a:ext cx="333195" cy="333195"/>
          </a:xfrm>
          <a:prstGeom prst="rect">
            <a:avLst/>
          </a:prstGeom>
          <a:noFill/>
          <a:ln>
            <a:noFill/>
          </a:ln>
        </p:spPr>
      </p:pic>
      <p:pic>
        <p:nvPicPr>
          <p:cNvPr id="167" name="Google Shape;167;p84" descr="D:\My Work\Template\Icons\Social Media\YouTube.png">
            <a:hlinkClick r:id="rId9"/>
          </p:cNvPr>
          <p:cNvPicPr preferRelativeResize="0"/>
          <p:nvPr/>
        </p:nvPicPr>
        <p:blipFill rotWithShape="1">
          <a:blip r:embed="rId10">
            <a:alphaModFix/>
          </a:blip>
          <a:srcRect/>
          <a:stretch/>
        </p:blipFill>
        <p:spPr>
          <a:xfrm>
            <a:off x="1960227" y="5328053"/>
            <a:ext cx="333195" cy="333195"/>
          </a:xfrm>
          <a:prstGeom prst="rect">
            <a:avLst/>
          </a:prstGeom>
          <a:noFill/>
          <a:ln>
            <a:noFill/>
          </a:ln>
        </p:spPr>
      </p:pic>
      <p:pic>
        <p:nvPicPr>
          <p:cNvPr id="168" name="Google Shape;168;p84" descr="D:\My Work\Template\Icons\Social Media\Facebook.png">
            <a:hlinkClick r:id="rId11"/>
          </p:cNvPr>
          <p:cNvPicPr preferRelativeResize="0"/>
          <p:nvPr/>
        </p:nvPicPr>
        <p:blipFill rotWithShape="1">
          <a:blip r:embed="rId12">
            <a:alphaModFix/>
          </a:blip>
          <a:srcRect/>
          <a:stretch/>
        </p:blipFill>
        <p:spPr>
          <a:xfrm>
            <a:off x="426720" y="5328053"/>
            <a:ext cx="333195" cy="333195"/>
          </a:xfrm>
          <a:prstGeom prst="rect">
            <a:avLst/>
          </a:prstGeom>
          <a:noFill/>
          <a:ln>
            <a:noFill/>
          </a:ln>
        </p:spPr>
      </p:pic>
      <p:sp>
        <p:nvSpPr>
          <p:cNvPr id="169" name="Google Shape;169;p84"/>
          <p:cNvSpPr/>
          <p:nvPr/>
        </p:nvSpPr>
        <p:spPr>
          <a:xfrm>
            <a:off x="426523" y="1447577"/>
            <a:ext cx="4962957" cy="1307464"/>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900">
                <a:solidFill>
                  <a:schemeClr val="lt1"/>
                </a:solidFill>
                <a:latin typeface="Ubuntu"/>
                <a:ea typeface="Ubuntu"/>
                <a:cs typeface="Ubuntu"/>
                <a:sym typeface="Ubuntu"/>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sz="900">
              <a:solidFill>
                <a:schemeClr val="lt1"/>
              </a:solidFill>
              <a:latin typeface="Ubuntu"/>
              <a:ea typeface="Ubuntu"/>
              <a:cs typeface="Ubuntu"/>
              <a:sym typeface="Ubuntu"/>
            </a:endParaRPr>
          </a:p>
        </p:txBody>
      </p:sp>
      <p:sp>
        <p:nvSpPr>
          <p:cNvPr id="170" name="Google Shape;170;p84"/>
          <p:cNvSpPr/>
          <p:nvPr/>
        </p:nvSpPr>
        <p:spPr>
          <a:xfrm>
            <a:off x="426523" y="1074000"/>
            <a:ext cx="2219960" cy="229615"/>
          </a:xfrm>
          <a:prstGeom prst="rect">
            <a:avLst/>
          </a:prstGeom>
          <a:noFill/>
          <a:ln>
            <a:noFill/>
          </a:ln>
        </p:spPr>
        <p:txBody>
          <a:bodyPr spcFirstLastPara="1" wrap="square" lIns="0" tIns="0" rIns="0" bIns="0" anchor="t" anchorCtr="0">
            <a:spAutoFit/>
          </a:bodyPr>
          <a:lstStyle/>
          <a:p>
            <a:pPr marL="0" marR="0" lvl="0" indent="0" algn="l" rtl="0">
              <a:lnSpc>
                <a:spcPct val="142857"/>
              </a:lnSpc>
              <a:spcBef>
                <a:spcPts val="0"/>
              </a:spcBef>
              <a:spcAft>
                <a:spcPts val="0"/>
              </a:spcAft>
              <a:buNone/>
            </a:pPr>
            <a:r>
              <a:rPr lang="en-US" sz="1400">
                <a:solidFill>
                  <a:schemeClr val="lt1"/>
                </a:solidFill>
                <a:latin typeface="Ubuntu"/>
                <a:ea typeface="Ubuntu"/>
                <a:cs typeface="Ubuntu"/>
                <a:sym typeface="Ubuntu"/>
              </a:rPr>
              <a:t>About Capgemini</a:t>
            </a:r>
            <a:endParaRPr/>
          </a:p>
        </p:txBody>
      </p:sp>
      <p:sp>
        <p:nvSpPr>
          <p:cNvPr id="171" name="Google Shape;171;p84"/>
          <p:cNvSpPr/>
          <p:nvPr/>
        </p:nvSpPr>
        <p:spPr>
          <a:xfrm>
            <a:off x="6324599" y="1111153"/>
            <a:ext cx="2240280" cy="103105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lt1"/>
                </a:solidFill>
                <a:latin typeface="Ubuntu"/>
                <a:ea typeface="Ubuntu"/>
                <a:cs typeface="Ubuntu"/>
                <a:sym typeface="Ubuntu"/>
              </a:rPr>
              <a:t>Name, Last Name</a:t>
            </a:r>
            <a:endParaRPr/>
          </a:p>
          <a:p>
            <a:pPr marL="0" marR="0" lvl="0" indent="0" algn="l" rtl="0">
              <a:lnSpc>
                <a:spcPct val="120000"/>
              </a:lnSpc>
              <a:spcBef>
                <a:spcPts val="600"/>
              </a:spcBef>
              <a:spcAft>
                <a:spcPts val="0"/>
              </a:spcAft>
              <a:buNone/>
            </a:pPr>
            <a:r>
              <a:rPr lang="en-US" sz="1000">
                <a:solidFill>
                  <a:schemeClr val="lt1"/>
                </a:solidFill>
                <a:latin typeface="Ubuntu"/>
                <a:ea typeface="Ubuntu"/>
                <a:cs typeface="Ubuntu"/>
                <a:sym typeface="Ubuntu"/>
              </a:rPr>
              <a:t>Title/Role</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Capgemini Office (Optional)</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1</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2 </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3</a:t>
            </a:r>
            <a:endParaRPr/>
          </a:p>
        </p:txBody>
      </p:sp>
      <p:sp>
        <p:nvSpPr>
          <p:cNvPr id="172" name="Google Shape;172;p84"/>
          <p:cNvSpPr/>
          <p:nvPr/>
        </p:nvSpPr>
        <p:spPr>
          <a:xfrm>
            <a:off x="9499996" y="1111153"/>
            <a:ext cx="2240280" cy="103105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lt1"/>
                </a:solidFill>
                <a:latin typeface="Ubuntu"/>
                <a:ea typeface="Ubuntu"/>
                <a:cs typeface="Ubuntu"/>
                <a:sym typeface="Ubuntu"/>
              </a:rPr>
              <a:t>Name, Last Name</a:t>
            </a:r>
            <a:endParaRPr/>
          </a:p>
          <a:p>
            <a:pPr marL="0" marR="0" lvl="0" indent="0" algn="l" rtl="0">
              <a:lnSpc>
                <a:spcPct val="120000"/>
              </a:lnSpc>
              <a:spcBef>
                <a:spcPts val="600"/>
              </a:spcBef>
              <a:spcAft>
                <a:spcPts val="0"/>
              </a:spcAft>
              <a:buNone/>
            </a:pPr>
            <a:r>
              <a:rPr lang="en-US" sz="1000">
                <a:solidFill>
                  <a:schemeClr val="lt1"/>
                </a:solidFill>
                <a:latin typeface="Ubuntu"/>
                <a:ea typeface="Ubuntu"/>
                <a:cs typeface="Ubuntu"/>
                <a:sym typeface="Ubuntu"/>
              </a:rPr>
              <a:t>Title/Role</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Capgemini Office (Optional)</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1</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2 </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3</a:t>
            </a:r>
            <a:endParaRPr/>
          </a:p>
        </p:txBody>
      </p:sp>
      <p:sp>
        <p:nvSpPr>
          <p:cNvPr id="173" name="Google Shape;173;p84"/>
          <p:cNvSpPr/>
          <p:nvPr/>
        </p:nvSpPr>
        <p:spPr>
          <a:xfrm>
            <a:off x="6324599" y="2397949"/>
            <a:ext cx="2240280" cy="103105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lt1"/>
                </a:solidFill>
                <a:latin typeface="Ubuntu"/>
                <a:ea typeface="Ubuntu"/>
                <a:cs typeface="Ubuntu"/>
                <a:sym typeface="Ubuntu"/>
              </a:rPr>
              <a:t>Name, Last Name</a:t>
            </a:r>
            <a:endParaRPr/>
          </a:p>
          <a:p>
            <a:pPr marL="0" marR="0" lvl="0" indent="0" algn="l" rtl="0">
              <a:lnSpc>
                <a:spcPct val="120000"/>
              </a:lnSpc>
              <a:spcBef>
                <a:spcPts val="600"/>
              </a:spcBef>
              <a:spcAft>
                <a:spcPts val="0"/>
              </a:spcAft>
              <a:buNone/>
            </a:pPr>
            <a:r>
              <a:rPr lang="en-US" sz="1000">
                <a:solidFill>
                  <a:schemeClr val="lt1"/>
                </a:solidFill>
                <a:latin typeface="Ubuntu"/>
                <a:ea typeface="Ubuntu"/>
                <a:cs typeface="Ubuntu"/>
                <a:sym typeface="Ubuntu"/>
              </a:rPr>
              <a:t>Title/Role</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Capgemini Office (Optional)</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1</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2 </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3</a:t>
            </a:r>
            <a:endParaRPr/>
          </a:p>
        </p:txBody>
      </p:sp>
      <p:sp>
        <p:nvSpPr>
          <p:cNvPr id="174" name="Google Shape;174;p84"/>
          <p:cNvSpPr/>
          <p:nvPr/>
        </p:nvSpPr>
        <p:spPr>
          <a:xfrm>
            <a:off x="9499996" y="2397949"/>
            <a:ext cx="2240280" cy="103105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a:solidFill>
                  <a:schemeClr val="lt1"/>
                </a:solidFill>
                <a:latin typeface="Ubuntu"/>
                <a:ea typeface="Ubuntu"/>
                <a:cs typeface="Ubuntu"/>
                <a:sym typeface="Ubuntu"/>
              </a:rPr>
              <a:t>Name, Last Name</a:t>
            </a:r>
            <a:endParaRPr/>
          </a:p>
          <a:p>
            <a:pPr marL="0" marR="0" lvl="0" indent="0" algn="l" rtl="0">
              <a:lnSpc>
                <a:spcPct val="120000"/>
              </a:lnSpc>
              <a:spcBef>
                <a:spcPts val="600"/>
              </a:spcBef>
              <a:spcAft>
                <a:spcPts val="0"/>
              </a:spcAft>
              <a:buNone/>
            </a:pPr>
            <a:r>
              <a:rPr lang="en-US" sz="1000">
                <a:solidFill>
                  <a:schemeClr val="lt1"/>
                </a:solidFill>
                <a:latin typeface="Ubuntu"/>
                <a:ea typeface="Ubuntu"/>
                <a:cs typeface="Ubuntu"/>
                <a:sym typeface="Ubuntu"/>
              </a:rPr>
              <a:t>Title/Role</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Capgemini Office (Optional)</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1</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2 </a:t>
            </a:r>
            <a:endParaRPr/>
          </a:p>
          <a:p>
            <a:pPr marL="0" marR="0" lvl="0" indent="0" algn="l" rtl="0">
              <a:lnSpc>
                <a:spcPct val="120000"/>
              </a:lnSpc>
              <a:spcBef>
                <a:spcPts val="0"/>
              </a:spcBef>
              <a:spcAft>
                <a:spcPts val="0"/>
              </a:spcAft>
              <a:buNone/>
            </a:pPr>
            <a:r>
              <a:rPr lang="en-US" sz="1000">
                <a:solidFill>
                  <a:schemeClr val="lt1"/>
                </a:solidFill>
                <a:latin typeface="Ubuntu"/>
                <a:ea typeface="Ubuntu"/>
                <a:cs typeface="Ubuntu"/>
                <a:sym typeface="Ubuntu"/>
              </a:rPr>
              <a:t>Address Line 3</a:t>
            </a:r>
            <a:endParaRPr/>
          </a:p>
        </p:txBody>
      </p:sp>
      <p:cxnSp>
        <p:nvCxnSpPr>
          <p:cNvPr id="175" name="Google Shape;175;p84"/>
          <p:cNvCxnSpPr/>
          <p:nvPr/>
        </p:nvCxnSpPr>
        <p:spPr>
          <a:xfrm rot="10800000">
            <a:off x="6096000" y="1113931"/>
            <a:ext cx="0" cy="2276757"/>
          </a:xfrm>
          <a:prstGeom prst="straightConnector1">
            <a:avLst/>
          </a:prstGeom>
          <a:noFill/>
          <a:ln w="9525" cap="flat" cmpd="sng">
            <a:solidFill>
              <a:srgbClr val="B1B1B1"/>
            </a:solidFill>
            <a:prstDash val="solid"/>
            <a:miter lim="800000"/>
            <a:headEnd type="none" w="sm" len="sm"/>
            <a:tailEnd type="none" w="sm" len="sm"/>
          </a:ln>
        </p:spPr>
      </p:cxnSp>
      <p:sp>
        <p:nvSpPr>
          <p:cNvPr id="176" name="Google Shape;176;p84"/>
          <p:cNvSpPr/>
          <p:nvPr/>
        </p:nvSpPr>
        <p:spPr>
          <a:xfrm>
            <a:off x="426523" y="2805111"/>
            <a:ext cx="4345176" cy="407294"/>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chemeClr val="lt1"/>
              </a:buClr>
              <a:buSzPts val="900"/>
              <a:buFont typeface="Ubuntu"/>
              <a:buNone/>
            </a:pPr>
            <a:r>
              <a:rPr lang="en-US" sz="900">
                <a:solidFill>
                  <a:schemeClr val="lt1"/>
                </a:solidFill>
                <a:latin typeface="Ubuntu"/>
                <a:ea typeface="Ubuntu"/>
                <a:cs typeface="Ubuntu"/>
                <a:sym typeface="Ubuntu"/>
              </a:rPr>
              <a:t>Get the Future You Want | </a:t>
            </a:r>
            <a:r>
              <a:rPr lang="en-US" sz="1050">
                <a:solidFill>
                  <a:schemeClr val="accent2"/>
                </a:solidFill>
                <a:latin typeface="Ubuntu"/>
                <a:ea typeface="Ubuntu"/>
                <a:cs typeface="Ubuntu"/>
                <a:sym typeface="Ubuntu"/>
              </a:rPr>
              <a:t>www.capgemini.com</a:t>
            </a:r>
            <a:endParaRPr/>
          </a:p>
        </p:txBody>
      </p:sp>
      <p:pic>
        <p:nvPicPr>
          <p:cNvPr id="177" name="Google Shape;177;p84" descr="Une image contenant texte&#10;&#10;Description générée automatiquement"/>
          <p:cNvPicPr preferRelativeResize="0"/>
          <p:nvPr/>
        </p:nvPicPr>
        <p:blipFill rotWithShape="1">
          <a:blip r:embed="rId13">
            <a:alphaModFix/>
          </a:blip>
          <a:srcRect/>
          <a:stretch/>
        </p:blipFill>
        <p:spPr>
          <a:xfrm>
            <a:off x="8765367" y="5376781"/>
            <a:ext cx="3024000" cy="1226177"/>
          </a:xfrm>
          <a:prstGeom prst="rect">
            <a:avLst/>
          </a:prstGeom>
          <a:noFill/>
          <a:ln>
            <a:noFill/>
          </a:ln>
        </p:spPr>
      </p:pic>
    </p:spTree>
    <p:extLst>
      <p:ext uri="{BB962C8B-B14F-4D97-AF65-F5344CB8AC3E}">
        <p14:creationId xmlns:p14="http://schemas.microsoft.com/office/powerpoint/2010/main" val="96454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1_Final Slide 1">
  <p:cSld name="1_Final Slide 1">
    <p:bg>
      <p:bgPr>
        <a:solidFill>
          <a:srgbClr val="272936"/>
        </a:solidFill>
        <a:effectLst/>
      </p:bgPr>
    </p:bg>
    <p:spTree>
      <p:nvGrpSpPr>
        <p:cNvPr id="1" name="Shape 178"/>
        <p:cNvGrpSpPr/>
        <p:nvPr/>
      </p:nvGrpSpPr>
      <p:grpSpPr>
        <a:xfrm>
          <a:off x="0" y="0"/>
          <a:ext cx="0" cy="0"/>
          <a:chOff x="0" y="0"/>
          <a:chExt cx="0" cy="0"/>
        </a:xfrm>
      </p:grpSpPr>
      <p:pic>
        <p:nvPicPr>
          <p:cNvPr id="179" name="Google Shape;179;p85" descr="Une image contenant texte&#10;&#10;Description générée automatiquement"/>
          <p:cNvPicPr preferRelativeResize="0"/>
          <p:nvPr/>
        </p:nvPicPr>
        <p:blipFill rotWithShape="1">
          <a:blip r:embed="rId2">
            <a:alphaModFix/>
          </a:blip>
          <a:srcRect/>
          <a:stretch/>
        </p:blipFill>
        <p:spPr>
          <a:xfrm>
            <a:off x="14669" y="622130"/>
            <a:ext cx="3024000" cy="1226177"/>
          </a:xfrm>
          <a:prstGeom prst="rect">
            <a:avLst/>
          </a:prstGeom>
          <a:noFill/>
          <a:ln>
            <a:noFill/>
          </a:ln>
        </p:spPr>
      </p:pic>
    </p:spTree>
    <p:extLst>
      <p:ext uri="{BB962C8B-B14F-4D97-AF65-F5344CB8AC3E}">
        <p14:creationId xmlns:p14="http://schemas.microsoft.com/office/powerpoint/2010/main" val="380693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Vide">
  <p:cSld name="2_Vide">
    <p:spTree>
      <p:nvGrpSpPr>
        <p:cNvPr id="1" name="Shape 180"/>
        <p:cNvGrpSpPr/>
        <p:nvPr/>
      </p:nvGrpSpPr>
      <p:grpSpPr>
        <a:xfrm>
          <a:off x="0" y="0"/>
          <a:ext cx="0" cy="0"/>
          <a:chOff x="0" y="0"/>
          <a:chExt cx="0" cy="0"/>
        </a:xfrm>
      </p:grpSpPr>
    </p:spTree>
    <p:extLst>
      <p:ext uri="{BB962C8B-B14F-4D97-AF65-F5344CB8AC3E}">
        <p14:creationId xmlns:p14="http://schemas.microsoft.com/office/powerpoint/2010/main" val="247175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D259159-65A9-48EE-90BF-0762E7A82334}"/>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2226842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a:prstGeom prst="rect">
            <a:avLst/>
          </a:prstGeo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537237"/>
            <a:ext cx="4609034" cy="2243691"/>
          </a:xfrm>
        </p:spPr>
        <p:txBody>
          <a:bodyPr wrap="square" lIns="0" tIns="0" rIns="0" bIns="0" anchor="t"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482569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hasCustomPrompt="1"/>
          </p:nvPr>
        </p:nvSpPr>
        <p:spPr>
          <a:xfrm>
            <a:off x="4295775" y="404813"/>
            <a:ext cx="7127609" cy="647700"/>
          </a:xfrm>
        </p:spPr>
        <p:txBody>
          <a:bodyPr anchor="ctr"/>
          <a:lstStyle>
            <a:lvl1pPr>
              <a:defRPr sz="2000">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253406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DCFE15-1887-48DE-6D9A-D013C93793F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nl-NL"/>
          </a:p>
        </p:txBody>
      </p:sp>
    </p:spTree>
    <p:extLst>
      <p:ext uri="{BB962C8B-B14F-4D97-AF65-F5344CB8AC3E}">
        <p14:creationId xmlns:p14="http://schemas.microsoft.com/office/powerpoint/2010/main" val="2561453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1">
                <a:solidFill>
                  <a:schemeClr val="bg1"/>
                </a:solidFill>
                <a:latin typeface="+mn-lt"/>
              </a:defRPr>
            </a:lvl1pPr>
          </a:lstStyle>
          <a:p>
            <a:pPr lvl="0"/>
            <a:r>
              <a:rPr lang="en-US"/>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193463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897666"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281043" y="5571089"/>
            <a:ext cx="333195" cy="333195"/>
          </a:xfrm>
          <a:prstGeom prst="rect">
            <a:avLst/>
          </a:prstGeom>
          <a:noFill/>
        </p:spPr>
      </p:pic>
      <p:pic>
        <p:nvPicPr>
          <p:cNvPr id="13" name="Picture 5">
            <a:hlinkClick r:id="rId9"/>
            <a:extLst>
              <a:ext uri="{FF2B5EF4-FFF2-40B4-BE49-F238E27FC236}">
                <a16:creationId xmlns:a16="http://schemas.microsoft.com/office/drawing/2014/main" id="{E06B9B23-CBC0-7D38-E7EC-BE653F10478C}"/>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p:blipFill>
        <p:spPr bwMode="auto">
          <a:xfrm>
            <a:off x="9669687" y="5571089"/>
            <a:ext cx="333195" cy="333195"/>
          </a:xfrm>
          <a:prstGeom prst="rect">
            <a:avLst/>
          </a:prstGeom>
          <a:noFill/>
        </p:spPr>
      </p:pic>
      <p:pic>
        <p:nvPicPr>
          <p:cNvPr id="17" name="Picture 6">
            <a:hlinkClick r:id="rId11"/>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10047796"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2025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689855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76225" y="2205319"/>
            <a:ext cx="5351124"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76225" y="1420989"/>
            <a:ext cx="5351124"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76225" y="0"/>
            <a:ext cx="11076360"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348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18"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Light" panose="020B0304030602030204" pitchFamily="34" charset="0"/>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0">
              <a:solidFill>
                <a:schemeClr val="bg1">
                  <a:lumMod val="65000"/>
                </a:schemeClr>
              </a:solidFill>
              <a:latin typeface="+mn-lt"/>
              <a:cs typeface="Arial" panose="020B0604020202020204" pitchFamily="34" charset="0"/>
            </a:endParaRP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2025.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grpSp>
        <p:nvGrpSpPr>
          <p:cNvPr id="8" name="Group 7">
            <a:extLst>
              <a:ext uri="{FF2B5EF4-FFF2-40B4-BE49-F238E27FC236}">
                <a16:creationId xmlns:a16="http://schemas.microsoft.com/office/drawing/2014/main" id="{8F1D6A72-E508-FB0D-E9BF-B6409D916874}"/>
              </a:ext>
            </a:extLst>
          </p:cNvPr>
          <p:cNvGrpSpPr/>
          <p:nvPr userDrawn="1"/>
        </p:nvGrpSpPr>
        <p:grpSpPr>
          <a:xfrm rot="5400000">
            <a:off x="-1847175" y="1522474"/>
            <a:ext cx="2975721" cy="514286"/>
            <a:chOff x="412380" y="3529297"/>
            <a:chExt cx="4166010" cy="720000"/>
          </a:xfrm>
        </p:grpSpPr>
        <p:sp>
          <p:nvSpPr>
            <p:cNvPr id="9" name="Rectangle 8">
              <a:extLst>
                <a:ext uri="{FF2B5EF4-FFF2-40B4-BE49-F238E27FC236}">
                  <a16:creationId xmlns:a16="http://schemas.microsoft.com/office/drawing/2014/main" id="{F1D4654A-6830-952B-BE2F-F2E25E863028}"/>
                </a:ext>
              </a:extLst>
            </p:cNvPr>
            <p:cNvSpPr/>
            <p:nvPr/>
          </p:nvSpPr>
          <p:spPr>
            <a:xfrm>
              <a:off x="412380" y="3529297"/>
              <a:ext cx="720000" cy="720000"/>
            </a:xfrm>
            <a:prstGeom prst="rect">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396" tIns="27432" rIns="540395" bIns="27432" numCol="1" spcCol="1270" anchor="ctr" anchorCtr="0">
              <a:noAutofit/>
            </a:bodyPr>
            <a:lstStyle/>
            <a:p>
              <a:pPr marL="0" lvl="0" indent="0" algn="ctr" defTabSz="444509">
                <a:lnSpc>
                  <a:spcPct val="90000"/>
                </a:lnSpc>
                <a:spcBef>
                  <a:spcPct val="0"/>
                </a:spcBef>
                <a:spcAft>
                  <a:spcPct val="35000"/>
                </a:spcAft>
                <a:buNone/>
              </a:pPr>
              <a:endParaRPr lang="en-US" sz="1000" kern="1200"/>
            </a:p>
          </p:txBody>
        </p:sp>
        <p:sp>
          <p:nvSpPr>
            <p:cNvPr id="10" name="Rectangle 9">
              <a:extLst>
                <a:ext uri="{FF2B5EF4-FFF2-40B4-BE49-F238E27FC236}">
                  <a16:creationId xmlns:a16="http://schemas.microsoft.com/office/drawing/2014/main" id="{0DBB01C7-BCEF-24D7-9B15-7EDC3E6FAF1D}"/>
                </a:ext>
              </a:extLst>
            </p:cNvPr>
            <p:cNvSpPr/>
            <p:nvPr/>
          </p:nvSpPr>
          <p:spPr>
            <a:xfrm>
              <a:off x="1273882" y="3529297"/>
              <a:ext cx="720000" cy="720000"/>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396" tIns="27432" rIns="540395" bIns="27432" numCol="1" spcCol="1270" anchor="ctr" anchorCtr="0">
              <a:noAutofit/>
            </a:bodyPr>
            <a:lstStyle/>
            <a:p>
              <a:pPr marL="0" lvl="0" indent="0" algn="ctr" defTabSz="444509">
                <a:lnSpc>
                  <a:spcPct val="90000"/>
                </a:lnSpc>
                <a:spcBef>
                  <a:spcPct val="0"/>
                </a:spcBef>
                <a:spcAft>
                  <a:spcPct val="35000"/>
                </a:spcAft>
                <a:buNone/>
              </a:pPr>
              <a:endParaRPr lang="en-US" sz="1000" i="1" kern="1200"/>
            </a:p>
          </p:txBody>
        </p:sp>
        <p:sp>
          <p:nvSpPr>
            <p:cNvPr id="11" name="Rectangle 10">
              <a:extLst>
                <a:ext uri="{FF2B5EF4-FFF2-40B4-BE49-F238E27FC236}">
                  <a16:creationId xmlns:a16="http://schemas.microsoft.com/office/drawing/2014/main" id="{DC8E3D27-C7C0-657B-BF9D-402E63B2D0B2}"/>
                </a:ext>
              </a:extLst>
            </p:cNvPr>
            <p:cNvSpPr/>
            <p:nvPr userDrawn="1"/>
          </p:nvSpPr>
          <p:spPr>
            <a:xfrm>
              <a:off x="2135384" y="3529297"/>
              <a:ext cx="720000" cy="720000"/>
            </a:xfrm>
            <a:prstGeom prst="rect">
              <a:avLst/>
            </a:prstGeom>
            <a:solidFill>
              <a:srgbClr val="33B569"/>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396" tIns="27432" rIns="540395" bIns="27432" numCol="1" spcCol="1270" anchor="ctr" anchorCtr="0">
              <a:noAutofit/>
            </a:bodyPr>
            <a:lstStyle/>
            <a:p>
              <a:pPr marL="0" lvl="0" indent="0" algn="ctr" defTabSz="444509">
                <a:lnSpc>
                  <a:spcPct val="90000"/>
                </a:lnSpc>
                <a:spcBef>
                  <a:spcPct val="0"/>
                </a:spcBef>
                <a:spcAft>
                  <a:spcPct val="35000"/>
                </a:spcAft>
                <a:buNone/>
              </a:pPr>
              <a:endParaRPr lang="en-GB" sz="1000" i="1" kern="1200"/>
            </a:p>
          </p:txBody>
        </p:sp>
        <p:sp>
          <p:nvSpPr>
            <p:cNvPr id="12" name="Rectangle 11">
              <a:extLst>
                <a:ext uri="{FF2B5EF4-FFF2-40B4-BE49-F238E27FC236}">
                  <a16:creationId xmlns:a16="http://schemas.microsoft.com/office/drawing/2014/main" id="{309B27A4-326A-BCC9-B0AA-92490AA4920D}"/>
                </a:ext>
              </a:extLst>
            </p:cNvPr>
            <p:cNvSpPr/>
            <p:nvPr/>
          </p:nvSpPr>
          <p:spPr>
            <a:xfrm>
              <a:off x="2996886" y="3529297"/>
              <a:ext cx="720000" cy="720000"/>
            </a:xfrm>
            <a:prstGeom prst="rect">
              <a:avLst/>
            </a:prstGeom>
            <a:solidFill>
              <a:srgbClr val="338091"/>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396" tIns="27432" rIns="540395" bIns="27432" numCol="1" spcCol="1270" anchor="ctr" anchorCtr="0">
              <a:noAutofit/>
            </a:bodyPr>
            <a:lstStyle/>
            <a:p>
              <a:pPr marL="0" lvl="0" indent="0" algn="ctr" defTabSz="444509">
                <a:lnSpc>
                  <a:spcPct val="90000"/>
                </a:lnSpc>
                <a:spcBef>
                  <a:spcPct val="0"/>
                </a:spcBef>
                <a:spcAft>
                  <a:spcPct val="35000"/>
                </a:spcAft>
                <a:buNone/>
              </a:pPr>
              <a:endParaRPr lang="en-US" sz="1000" kern="1200"/>
            </a:p>
          </p:txBody>
        </p:sp>
        <p:sp>
          <p:nvSpPr>
            <p:cNvPr id="13" name="Rectangle 12">
              <a:extLst>
                <a:ext uri="{FF2B5EF4-FFF2-40B4-BE49-F238E27FC236}">
                  <a16:creationId xmlns:a16="http://schemas.microsoft.com/office/drawing/2014/main" id="{1CEAE69B-03E3-4959-AE6D-8931A2BBC796}"/>
                </a:ext>
              </a:extLst>
            </p:cNvPr>
            <p:cNvSpPr/>
            <p:nvPr/>
          </p:nvSpPr>
          <p:spPr>
            <a:xfrm>
              <a:off x="3858390" y="3529297"/>
              <a:ext cx="720000" cy="720000"/>
            </a:xfrm>
            <a:prstGeom prst="rect">
              <a:avLst/>
            </a:prstGeom>
            <a:solidFill>
              <a:srgbClr val="00B2A2"/>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540396" tIns="27432" rIns="540395" bIns="27432" numCol="1" spcCol="1270" anchor="ctr" anchorCtr="0">
              <a:noAutofit/>
            </a:bodyPr>
            <a:lstStyle/>
            <a:p>
              <a:pPr marL="0" lvl="0" indent="0" algn="ctr" defTabSz="444509">
                <a:lnSpc>
                  <a:spcPct val="90000"/>
                </a:lnSpc>
                <a:spcBef>
                  <a:spcPct val="0"/>
                </a:spcBef>
                <a:spcAft>
                  <a:spcPct val="35000"/>
                </a:spcAft>
                <a:buNone/>
              </a:pPr>
              <a:endParaRPr lang="en-US" sz="1000" kern="1200"/>
            </a:p>
          </p:txBody>
        </p:sp>
      </p:grpSp>
      <p:sp>
        <p:nvSpPr>
          <p:cNvPr id="4" name="TextBox 3">
            <a:extLst>
              <a:ext uri="{FF2B5EF4-FFF2-40B4-BE49-F238E27FC236}">
                <a16:creationId xmlns:a16="http://schemas.microsoft.com/office/drawing/2014/main" id="{B0DB8E20-5C8F-1235-3A0A-765B097303CC}"/>
              </a:ext>
            </a:extLst>
          </p:cNvPr>
          <p:cNvSpPr txBox="1"/>
          <p:nvPr userDrawn="1"/>
        </p:nvSpPr>
        <p:spPr>
          <a:xfrm>
            <a:off x="117588" y="6544588"/>
            <a:ext cx="3607376" cy="202236"/>
          </a:xfrm>
          <a:prstGeom prst="rect">
            <a:avLst/>
          </a:prstGeom>
          <a:noFill/>
        </p:spPr>
        <p:txBody>
          <a:bodyPr vert="horz" wrap="none" lIns="90000" tIns="46800" rIns="90000" bIns="46800" rtlCol="0" anchor="ctr">
            <a:spAutoFit/>
          </a:bodyPr>
          <a:lstStyle/>
          <a:p>
            <a:pPr algn="l">
              <a:spcBef>
                <a:spcPct val="0"/>
              </a:spcBef>
            </a:pPr>
            <a:r>
              <a:rPr lang="en-US" sz="700" kern="1200">
                <a:solidFill>
                  <a:schemeClr val="bg1">
                    <a:lumMod val="65000"/>
                  </a:schemeClr>
                </a:solidFill>
                <a:latin typeface="+mn-lt"/>
                <a:ea typeface="+mn-ea"/>
                <a:cs typeface="Arial" panose="020B0604020202020204" pitchFamily="34" charset="0"/>
              </a:rPr>
              <a:t>Informatica IDMC Factory – Capgemini Delivery Capability | Capgemini Insights &amp; Data</a:t>
            </a:r>
            <a:endParaRPr lang="nl-NL" sz="700" kern="1200" err="1">
              <a:solidFill>
                <a:schemeClr val="bg1">
                  <a:lumMod val="65000"/>
                </a:schemeClr>
              </a:solidFill>
              <a:latin typeface="+mn-lt"/>
              <a:ea typeface="+mn-ea"/>
              <a:cs typeface="Arial" panose="020B0604020202020204" pitchFamily="34" charset="0"/>
            </a:endParaRPr>
          </a:p>
        </p:txBody>
      </p:sp>
    </p:spTree>
    <p:extLst>
      <p:ext uri="{BB962C8B-B14F-4D97-AF65-F5344CB8AC3E}">
        <p14:creationId xmlns:p14="http://schemas.microsoft.com/office/powerpoint/2010/main" val="2811873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p15:clr>
            <a:srgbClr val="F26B43"/>
          </p15:clr>
        </p15:guide>
        <p15:guide id="19" orient="horz" pos="4320">
          <p15:clr>
            <a:srgbClr val="F26B43"/>
          </p15:clr>
        </p15:guide>
        <p15:guide id="20" pos="257">
          <p15:clr>
            <a:srgbClr val="F26B43"/>
          </p15:clr>
        </p15:guide>
        <p15:guide id="21" pos="3840">
          <p15:clr>
            <a:srgbClr val="F26B43"/>
          </p15:clr>
        </p15:guide>
        <p15:guide id="22" pos="7423">
          <p15:clr>
            <a:srgbClr val="F26B43"/>
          </p15:clr>
        </p15:guide>
        <p15:guide id="23" orient="horz" pos="255">
          <p15:clr>
            <a:srgbClr val="F26B43"/>
          </p15:clr>
        </p15:guide>
        <p15:guide id="24" orient="horz" pos="1026">
          <p15:clr>
            <a:srgbClr val="F26B43"/>
          </p15:clr>
        </p15:guide>
        <p15:guide id="26" orient="horz" pos="4065">
          <p15:clr>
            <a:srgbClr val="F26B43"/>
          </p15:clr>
        </p15:guide>
        <p15:guide id="27" orient="horz" pos="890">
          <p15:clr>
            <a:srgbClr val="F26B43"/>
          </p15:clr>
        </p15:guide>
        <p15:guide id="28" pos="2570">
          <p15:clr>
            <a:srgbClr val="F26B43"/>
          </p15:clr>
        </p15:guide>
        <p15:guide id="29" pos="2706">
          <p15:clr>
            <a:srgbClr val="F26B43"/>
          </p15:clr>
        </p15:guide>
        <p15:guide id="30" pos="59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body" idx="1"/>
          </p:nvPr>
        </p:nvSpPr>
        <p:spPr>
          <a:xfrm>
            <a:off x="404813" y="1327150"/>
            <a:ext cx="11376880" cy="5135563"/>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Ubuntu"/>
                <a:ea typeface="Ubuntu"/>
                <a:cs typeface="Ubuntu"/>
                <a:sym typeface="Ubuntu"/>
              </a:defRPr>
            </a:lvl1pPr>
            <a:lvl2pPr marL="914400" marR="0" lvl="1"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dk1"/>
                </a:solidFill>
                <a:latin typeface="Ubuntu"/>
                <a:ea typeface="Ubuntu"/>
                <a:cs typeface="Ubuntu"/>
                <a:sym typeface="Ubuntu"/>
              </a:defRPr>
            </a:lvl3pPr>
            <a:lvl4pPr marL="1828800" marR="0" lvl="3" indent="-317500" algn="l" rtl="0">
              <a:lnSpc>
                <a:spcPct val="100000"/>
              </a:lnSpc>
              <a:spcBef>
                <a:spcPts val="600"/>
              </a:spcBef>
              <a:spcAft>
                <a:spcPts val="0"/>
              </a:spcAft>
              <a:buClr>
                <a:schemeClr val="dk1"/>
              </a:buClr>
              <a:buSzPts val="1400"/>
              <a:buFont typeface="Ubuntu"/>
              <a:buChar char="–"/>
              <a:defRPr sz="1400" b="0" i="0" u="none" strike="noStrike" cap="none">
                <a:solidFill>
                  <a:schemeClr val="dk1"/>
                </a:solidFill>
                <a:latin typeface="Ubuntu"/>
                <a:ea typeface="Ubuntu"/>
                <a:cs typeface="Ubuntu"/>
                <a:sym typeface="Ubuntu"/>
              </a:defRPr>
            </a:lvl4pPr>
            <a:lvl5pPr marL="2286000" marR="0" lvl="4" indent="-317500" algn="l" rtl="0">
              <a:lnSpc>
                <a:spcPct val="100000"/>
              </a:lnSpc>
              <a:spcBef>
                <a:spcPts val="600"/>
              </a:spcBef>
              <a:spcAft>
                <a:spcPts val="0"/>
              </a:spcAft>
              <a:buClr>
                <a:schemeClr val="accent3"/>
              </a:buClr>
              <a:buSzPts val="1400"/>
              <a:buFont typeface="Arial"/>
              <a:buChar char="•"/>
              <a:defRPr sz="1400" b="0" i="0" u="none" strike="noStrike" cap="none">
                <a:solidFill>
                  <a:schemeClr val="dk1"/>
                </a:solidFill>
                <a:latin typeface="Ubuntu"/>
                <a:ea typeface="Ubuntu"/>
                <a:cs typeface="Ubuntu"/>
                <a:sym typeface="Ubuntu"/>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Ubuntu"/>
                <a:ea typeface="Ubuntu"/>
                <a:cs typeface="Ubuntu"/>
                <a:sym typeface="Ubuntu"/>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Ubuntu"/>
                <a:ea typeface="Ubuntu"/>
                <a:cs typeface="Ubuntu"/>
                <a:sym typeface="Ubuntu"/>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Ubuntu"/>
                <a:ea typeface="Ubuntu"/>
                <a:cs typeface="Ubuntu"/>
                <a:sym typeface="Ubuntu"/>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Ubuntu"/>
                <a:ea typeface="Ubuntu"/>
                <a:cs typeface="Ubuntu"/>
                <a:sym typeface="Ubuntu"/>
              </a:defRPr>
            </a:lvl9pPr>
          </a:lstStyle>
          <a:p>
            <a:endParaRPr/>
          </a:p>
        </p:txBody>
      </p:sp>
      <p:sp>
        <p:nvSpPr>
          <p:cNvPr id="11" name="Google Shape;11;p50"/>
          <p:cNvSpPr txBox="1">
            <a:spLocks noGrp="1"/>
          </p:cNvSpPr>
          <p:nvPr>
            <p:ph type="title"/>
          </p:nvPr>
        </p:nvSpPr>
        <p:spPr>
          <a:xfrm>
            <a:off x="404813" y="388188"/>
            <a:ext cx="10947772" cy="716711"/>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4"/>
              </a:buClr>
              <a:buSzPts val="2600"/>
              <a:buFont typeface="Ubuntu Medium"/>
              <a:buNone/>
              <a:defRPr sz="2600" b="0" i="0" u="none" strike="noStrike" cap="none">
                <a:solidFill>
                  <a:schemeClr val="accent4"/>
                </a:solidFill>
                <a:latin typeface="Ubuntu Medium"/>
                <a:ea typeface="Ubuntu Medium"/>
                <a:cs typeface="Ubuntu Medium"/>
                <a:sym typeface="Ubuntu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2" name="Google Shape;12;p50"/>
          <p:cNvGrpSpPr/>
          <p:nvPr/>
        </p:nvGrpSpPr>
        <p:grpSpPr>
          <a:xfrm>
            <a:off x="12295891" y="1659"/>
            <a:ext cx="360000" cy="2069166"/>
            <a:chOff x="12498114" y="115959"/>
            <a:chExt cx="360000" cy="2069166"/>
          </a:xfrm>
        </p:grpSpPr>
        <p:sp>
          <p:nvSpPr>
            <p:cNvPr id="13" name="Google Shape;13;p50"/>
            <p:cNvSpPr/>
            <p:nvPr/>
          </p:nvSpPr>
          <p:spPr>
            <a:xfrm>
              <a:off x="12498114" y="115959"/>
              <a:ext cx="360000" cy="406800"/>
            </a:xfrm>
            <a:prstGeom prst="rect">
              <a:avLst/>
            </a:prstGeom>
            <a:solidFill>
              <a:srgbClr val="0070AD"/>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112</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173</a:t>
              </a:r>
              <a:endParaRPr/>
            </a:p>
          </p:txBody>
        </p:sp>
        <p:sp>
          <p:nvSpPr>
            <p:cNvPr id="14" name="Google Shape;14;p50"/>
            <p:cNvSpPr/>
            <p:nvPr/>
          </p:nvSpPr>
          <p:spPr>
            <a:xfrm>
              <a:off x="12498114" y="533371"/>
              <a:ext cx="360000" cy="4068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171</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219</a:t>
              </a:r>
              <a:endParaRPr/>
            </a:p>
          </p:txBody>
        </p:sp>
        <p:sp>
          <p:nvSpPr>
            <p:cNvPr id="15" name="Google Shape;15;p50"/>
            <p:cNvSpPr/>
            <p:nvPr/>
          </p:nvSpPr>
          <p:spPr>
            <a:xfrm>
              <a:off x="12498114" y="950783"/>
              <a:ext cx="360000" cy="406800"/>
            </a:xfrm>
            <a:prstGeom prst="rect">
              <a:avLst/>
            </a:prstGeom>
            <a:solidFill>
              <a:srgbClr val="2B0A3D"/>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43</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10</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61</a:t>
              </a:r>
              <a:endParaRPr/>
            </a:p>
          </p:txBody>
        </p:sp>
        <p:sp>
          <p:nvSpPr>
            <p:cNvPr id="16" name="Google Shape;16;p50"/>
            <p:cNvSpPr/>
            <p:nvPr/>
          </p:nvSpPr>
          <p:spPr>
            <a:xfrm>
              <a:off x="12498114" y="1364202"/>
              <a:ext cx="360000" cy="40680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39</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54</a:t>
              </a:r>
              <a:endParaRPr/>
            </a:p>
          </p:txBody>
        </p:sp>
        <p:sp>
          <p:nvSpPr>
            <p:cNvPr id="17" name="Google Shape;17;p50"/>
            <p:cNvSpPr/>
            <p:nvPr/>
          </p:nvSpPr>
          <p:spPr>
            <a:xfrm>
              <a:off x="12498114" y="1778325"/>
              <a:ext cx="360000" cy="406800"/>
            </a:xfrm>
            <a:prstGeom prst="rect">
              <a:avLst/>
            </a:prstGeom>
            <a:solidFill>
              <a:schemeClr val="lt2"/>
            </a:solidFill>
            <a:ln w="9525"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236</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236</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236</a:t>
              </a:r>
              <a:endParaRPr/>
            </a:p>
          </p:txBody>
        </p:sp>
      </p:grpSp>
      <p:grpSp>
        <p:nvGrpSpPr>
          <p:cNvPr id="18" name="Google Shape;18;p50"/>
          <p:cNvGrpSpPr/>
          <p:nvPr/>
        </p:nvGrpSpPr>
        <p:grpSpPr>
          <a:xfrm>
            <a:off x="12295891" y="4289244"/>
            <a:ext cx="1462993" cy="2058800"/>
            <a:chOff x="12432704" y="1992581"/>
            <a:chExt cx="1462993" cy="2058800"/>
          </a:xfrm>
        </p:grpSpPr>
        <p:sp>
          <p:nvSpPr>
            <p:cNvPr id="19" name="Google Shape;19;p50"/>
            <p:cNvSpPr/>
            <p:nvPr/>
          </p:nvSpPr>
          <p:spPr>
            <a:xfrm>
              <a:off x="12800391" y="3644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8E1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142</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18</a:t>
              </a:r>
              <a:endParaRPr/>
            </a:p>
          </p:txBody>
        </p:sp>
        <p:sp>
          <p:nvSpPr>
            <p:cNvPr id="20" name="Google Shape;20;p50"/>
            <p:cNvSpPr/>
            <p:nvPr/>
          </p:nvSpPr>
          <p:spPr>
            <a:xfrm>
              <a:off x="12800391" y="3231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9C2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156</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41</a:t>
              </a:r>
              <a:endParaRPr/>
            </a:p>
          </p:txBody>
        </p:sp>
        <p:sp>
          <p:nvSpPr>
            <p:cNvPr id="21" name="Google Shape;21;p50"/>
            <p:cNvSpPr/>
            <p:nvPr/>
          </p:nvSpPr>
          <p:spPr>
            <a:xfrm>
              <a:off x="12800391" y="2818581"/>
              <a:ext cx="360000"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FFB24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178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74</a:t>
              </a:r>
              <a:endParaRPr/>
            </a:p>
          </p:txBody>
        </p:sp>
        <p:sp>
          <p:nvSpPr>
            <p:cNvPr id="22" name="Google Shape;22;p50"/>
            <p:cNvSpPr/>
            <p:nvPr/>
          </p:nvSpPr>
          <p:spPr>
            <a:xfrm>
              <a:off x="12800391" y="2405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D068"/>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208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104</a:t>
              </a:r>
              <a:endParaRPr/>
            </a:p>
          </p:txBody>
        </p:sp>
        <p:sp>
          <p:nvSpPr>
            <p:cNvPr id="23" name="Google Shape;23;p50"/>
            <p:cNvSpPr/>
            <p:nvPr/>
          </p:nvSpPr>
          <p:spPr>
            <a:xfrm>
              <a:off x="12800391" y="1992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DA8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218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128</a:t>
              </a:r>
              <a:endParaRPr/>
            </a:p>
          </p:txBody>
        </p:sp>
        <p:sp>
          <p:nvSpPr>
            <p:cNvPr id="24" name="Google Shape;24;p50"/>
            <p:cNvSpPr/>
            <p:nvPr/>
          </p:nvSpPr>
          <p:spPr>
            <a:xfrm>
              <a:off x="13168875" y="3644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42142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66</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20</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46</a:t>
              </a:r>
              <a:endParaRPr/>
            </a:p>
          </p:txBody>
        </p:sp>
        <p:sp>
          <p:nvSpPr>
            <p:cNvPr id="25" name="Google Shape;25;p50"/>
            <p:cNvSpPr/>
            <p:nvPr/>
          </p:nvSpPr>
          <p:spPr>
            <a:xfrm>
              <a:off x="13168875" y="3231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590A4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89</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10</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66</a:t>
              </a:r>
              <a:endParaRPr/>
            </a:p>
          </p:txBody>
        </p:sp>
        <p:sp>
          <p:nvSpPr>
            <p:cNvPr id="26" name="Google Shape;26;p50"/>
            <p:cNvSpPr/>
            <p:nvPr/>
          </p:nvSpPr>
          <p:spPr>
            <a:xfrm>
              <a:off x="13168875" y="2818581"/>
              <a:ext cx="360000"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750D5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117</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13</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92</a:t>
              </a:r>
              <a:endParaRPr/>
            </a:p>
          </p:txBody>
        </p:sp>
        <p:sp>
          <p:nvSpPr>
            <p:cNvPr id="27" name="Google Shape;27;p50"/>
            <p:cNvSpPr/>
            <p:nvPr/>
          </p:nvSpPr>
          <p:spPr>
            <a:xfrm>
              <a:off x="13168875" y="2405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802B73"/>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128</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43</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115</a:t>
              </a:r>
              <a:endParaRPr/>
            </a:p>
          </p:txBody>
        </p:sp>
        <p:sp>
          <p:nvSpPr>
            <p:cNvPr id="28" name="Google Shape;28;p50"/>
            <p:cNvSpPr/>
            <p:nvPr/>
          </p:nvSpPr>
          <p:spPr>
            <a:xfrm>
              <a:off x="13168875" y="1992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9E478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158</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71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128</a:t>
              </a:r>
              <a:endParaRPr/>
            </a:p>
          </p:txBody>
        </p:sp>
        <p:sp>
          <p:nvSpPr>
            <p:cNvPr id="29" name="Google Shape;29;p50"/>
            <p:cNvSpPr/>
            <p:nvPr/>
          </p:nvSpPr>
          <p:spPr>
            <a:xfrm>
              <a:off x="13535697" y="3644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A6001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166</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26</a:t>
              </a:r>
              <a:endParaRPr/>
            </a:p>
          </p:txBody>
        </p:sp>
        <p:sp>
          <p:nvSpPr>
            <p:cNvPr id="30" name="Google Shape;30;p50"/>
            <p:cNvSpPr/>
            <p:nvPr/>
          </p:nvSpPr>
          <p:spPr>
            <a:xfrm>
              <a:off x="13535697" y="3231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E3002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227</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03</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33</a:t>
              </a:r>
              <a:endParaRPr/>
            </a:p>
          </p:txBody>
        </p:sp>
        <p:sp>
          <p:nvSpPr>
            <p:cNvPr id="31" name="Google Shape;31;p50"/>
            <p:cNvSpPr/>
            <p:nvPr/>
          </p:nvSpPr>
          <p:spPr>
            <a:xfrm>
              <a:off x="13535697" y="2818581"/>
              <a:ext cx="360000"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FF304D"/>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48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77</a:t>
              </a:r>
              <a:endParaRPr/>
            </a:p>
          </p:txBody>
        </p:sp>
        <p:sp>
          <p:nvSpPr>
            <p:cNvPr id="32" name="Google Shape;32;p50"/>
            <p:cNvSpPr/>
            <p:nvPr/>
          </p:nvSpPr>
          <p:spPr>
            <a:xfrm>
              <a:off x="13535697" y="2405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455E"/>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69</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94</a:t>
              </a:r>
              <a:endParaRPr/>
            </a:p>
          </p:txBody>
        </p:sp>
        <p:sp>
          <p:nvSpPr>
            <p:cNvPr id="33" name="Google Shape;33;p50"/>
            <p:cNvSpPr/>
            <p:nvPr/>
          </p:nvSpPr>
          <p:spPr>
            <a:xfrm>
              <a:off x="13535697" y="1992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FF577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255</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87</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112</a:t>
              </a:r>
              <a:endParaRPr/>
            </a:p>
          </p:txBody>
        </p:sp>
        <p:sp>
          <p:nvSpPr>
            <p:cNvPr id="34" name="Google Shape;34;p50"/>
            <p:cNvSpPr/>
            <p:nvPr/>
          </p:nvSpPr>
          <p:spPr>
            <a:xfrm>
              <a:off x="12432704" y="3644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811B6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129</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27</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111</a:t>
              </a:r>
              <a:endParaRPr/>
            </a:p>
          </p:txBody>
        </p:sp>
        <p:sp>
          <p:nvSpPr>
            <p:cNvPr id="35" name="Google Shape;35;p50"/>
            <p:cNvSpPr/>
            <p:nvPr/>
          </p:nvSpPr>
          <p:spPr>
            <a:xfrm>
              <a:off x="12432704" y="3231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A1298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161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128</a:t>
              </a:r>
              <a:endParaRPr/>
            </a:p>
          </p:txBody>
        </p:sp>
        <p:sp>
          <p:nvSpPr>
            <p:cNvPr id="36" name="Google Shape;36;p50"/>
            <p:cNvSpPr/>
            <p:nvPr/>
          </p:nvSpPr>
          <p:spPr>
            <a:xfrm>
              <a:off x="12432704" y="2818581"/>
              <a:ext cx="360000"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BA298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186</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41</a:t>
              </a:r>
              <a:endParaRPr/>
            </a:p>
            <a:p>
              <a:pPr marL="0" marR="0" lvl="0" indent="0" algn="ctr" rtl="0">
                <a:lnSpc>
                  <a:spcPct val="90000"/>
                </a:lnSpc>
                <a:spcBef>
                  <a:spcPts val="0"/>
                </a:spcBef>
                <a:spcAft>
                  <a:spcPts val="0"/>
                </a:spcAft>
                <a:buNone/>
              </a:pPr>
              <a:r>
                <a:rPr lang="en-US" sz="700" b="0" i="0" u="none" strike="noStrike" cap="none">
                  <a:solidFill>
                    <a:schemeClr val="lt1"/>
                  </a:solidFill>
                  <a:latin typeface="Ubuntu"/>
                  <a:ea typeface="Ubuntu"/>
                  <a:cs typeface="Ubuntu"/>
                  <a:sym typeface="Ubuntu"/>
                </a:rPr>
                <a:t>128</a:t>
              </a:r>
              <a:endParaRPr/>
            </a:p>
          </p:txBody>
        </p:sp>
        <p:sp>
          <p:nvSpPr>
            <p:cNvPr id="37" name="Google Shape;37;p50"/>
            <p:cNvSpPr/>
            <p:nvPr/>
          </p:nvSpPr>
          <p:spPr>
            <a:xfrm>
              <a:off x="12432704" y="2405581"/>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D13A8C"/>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209</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58</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140</a:t>
              </a:r>
              <a:endParaRPr/>
            </a:p>
          </p:txBody>
        </p:sp>
        <p:sp>
          <p:nvSpPr>
            <p:cNvPr id="38" name="Google Shape;38;p50"/>
            <p:cNvSpPr/>
            <p:nvPr/>
          </p:nvSpPr>
          <p:spPr>
            <a:xfrm>
              <a:off x="12432704" y="1993636"/>
              <a:ext cx="360000"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E557AD"/>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229</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87</a:t>
              </a:r>
              <a:endParaRPr/>
            </a:p>
            <a:p>
              <a:pPr marL="0" marR="0" lvl="0" indent="0" algn="ctr" rtl="0">
                <a:lnSpc>
                  <a:spcPct val="90000"/>
                </a:lnSpc>
                <a:spcBef>
                  <a:spcPts val="0"/>
                </a:spcBef>
                <a:spcAft>
                  <a:spcPts val="0"/>
                </a:spcAft>
                <a:buNone/>
              </a:pPr>
              <a:r>
                <a:rPr lang="en-US" sz="700" b="0" i="0" u="none" strike="noStrike" cap="none">
                  <a:solidFill>
                    <a:schemeClr val="dk1"/>
                  </a:solidFill>
                  <a:latin typeface="Ubuntu"/>
                  <a:ea typeface="Ubuntu"/>
                  <a:cs typeface="Ubuntu"/>
                  <a:sym typeface="Ubuntu"/>
                </a:rPr>
                <a:t>173</a:t>
              </a:r>
              <a:endParaRPr/>
            </a:p>
          </p:txBody>
        </p:sp>
      </p:grpSp>
      <p:sp>
        <p:nvSpPr>
          <p:cNvPr id="39" name="Google Shape;39;p50"/>
          <p:cNvSpPr/>
          <p:nvPr/>
        </p:nvSpPr>
        <p:spPr>
          <a:xfrm>
            <a:off x="12295891" y="6412526"/>
            <a:ext cx="2545089"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 b="0" i="0" u="none" strike="noStrike" cap="none">
                <a:solidFill>
                  <a:schemeClr val="dk1"/>
                </a:solidFill>
                <a:latin typeface="Ubuntu"/>
                <a:ea typeface="Ubuntu"/>
                <a:cs typeface="Ubuntu"/>
                <a:sym typeface="Ubuntu"/>
              </a:rPr>
              <a:t>Security Classification:</a:t>
            </a:r>
            <a:endParaRPr/>
          </a:p>
          <a:p>
            <a:pPr marL="0" marR="0" lvl="0" indent="0" algn="l" rtl="0">
              <a:spcBef>
                <a:spcPts val="0"/>
              </a:spcBef>
              <a:spcAft>
                <a:spcPts val="0"/>
              </a:spcAft>
              <a:buNone/>
            </a:pPr>
            <a:r>
              <a:rPr lang="en-US" sz="800">
                <a:solidFill>
                  <a:schemeClr val="dk1"/>
                </a:solidFill>
                <a:latin typeface="Ubuntu"/>
                <a:ea typeface="Ubuntu"/>
                <a:cs typeface="Ubuntu"/>
                <a:sym typeface="Ubuntu"/>
              </a:rPr>
              <a:t>SEC0: Public</a:t>
            </a:r>
            <a:endParaRPr/>
          </a:p>
          <a:p>
            <a:pPr marL="0" marR="0" lvl="0" indent="0" algn="l" rtl="0">
              <a:spcBef>
                <a:spcPts val="0"/>
              </a:spcBef>
              <a:spcAft>
                <a:spcPts val="0"/>
              </a:spcAft>
              <a:buNone/>
            </a:pPr>
            <a:r>
              <a:rPr lang="en-US" sz="800">
                <a:solidFill>
                  <a:schemeClr val="dk1"/>
                </a:solidFill>
                <a:latin typeface="Ubuntu"/>
                <a:ea typeface="Ubuntu"/>
                <a:cs typeface="Ubuntu"/>
                <a:sym typeface="Ubuntu"/>
              </a:rPr>
              <a:t>SEC1: Company Confidential</a:t>
            </a:r>
            <a:endParaRPr/>
          </a:p>
          <a:p>
            <a:pPr marL="0" marR="0" lvl="0" indent="0" algn="l" rtl="0">
              <a:spcBef>
                <a:spcPts val="0"/>
              </a:spcBef>
              <a:spcAft>
                <a:spcPts val="0"/>
              </a:spcAft>
              <a:buNone/>
            </a:pPr>
            <a:r>
              <a:rPr lang="en-US" sz="800">
                <a:solidFill>
                  <a:schemeClr val="dk1"/>
                </a:solidFill>
                <a:latin typeface="Ubuntu"/>
                <a:ea typeface="Ubuntu"/>
                <a:cs typeface="Ubuntu"/>
                <a:sym typeface="Ubuntu"/>
              </a:rPr>
              <a:t>SEC2: Company Restricted / Customer restricted</a:t>
            </a:r>
            <a:endParaRPr/>
          </a:p>
          <a:p>
            <a:pPr marL="0" marR="0" lvl="0" indent="0" algn="l" rtl="0">
              <a:spcBef>
                <a:spcPts val="0"/>
              </a:spcBef>
              <a:spcAft>
                <a:spcPts val="0"/>
              </a:spcAft>
              <a:buNone/>
            </a:pPr>
            <a:r>
              <a:rPr lang="en-US" sz="800">
                <a:solidFill>
                  <a:schemeClr val="dk1"/>
                </a:solidFill>
                <a:latin typeface="Ubuntu"/>
                <a:ea typeface="Ubuntu"/>
                <a:cs typeface="Ubuntu"/>
                <a:sym typeface="Ubuntu"/>
              </a:rPr>
              <a:t>SEC3: Company Sensitive</a:t>
            </a:r>
            <a:endParaRPr/>
          </a:p>
        </p:txBody>
      </p:sp>
      <p:grpSp>
        <p:nvGrpSpPr>
          <p:cNvPr id="40" name="Google Shape;40;p50"/>
          <p:cNvGrpSpPr/>
          <p:nvPr/>
        </p:nvGrpSpPr>
        <p:grpSpPr>
          <a:xfrm>
            <a:off x="12295891" y="2164677"/>
            <a:ext cx="1465123" cy="2058800"/>
            <a:chOff x="14041053" y="1992581"/>
            <a:chExt cx="1465123" cy="2058800"/>
          </a:xfrm>
        </p:grpSpPr>
        <p:sp>
          <p:nvSpPr>
            <p:cNvPr id="41" name="Google Shape;41;p50"/>
            <p:cNvSpPr/>
            <p:nvPr/>
          </p:nvSpPr>
          <p:spPr>
            <a:xfrm>
              <a:off x="14777224" y="3644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F434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15</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67</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74</a:t>
              </a:r>
              <a:endParaRPr/>
            </a:p>
          </p:txBody>
        </p:sp>
        <p:sp>
          <p:nvSpPr>
            <p:cNvPr id="42" name="Google Shape;42;p50"/>
            <p:cNvSpPr/>
            <p:nvPr/>
          </p:nvSpPr>
          <p:spPr>
            <a:xfrm>
              <a:off x="14777224" y="3231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F6A73"/>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15</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106</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115</a:t>
              </a:r>
              <a:endParaRPr/>
            </a:p>
          </p:txBody>
        </p:sp>
        <p:sp>
          <p:nvSpPr>
            <p:cNvPr id="43" name="Google Shape;43;p50"/>
            <p:cNvSpPr/>
            <p:nvPr/>
          </p:nvSpPr>
          <p:spPr>
            <a:xfrm>
              <a:off x="14777224" y="2818581"/>
              <a:ext cx="360865"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0F878A"/>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15</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135</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138</a:t>
              </a:r>
              <a:endParaRPr/>
            </a:p>
          </p:txBody>
        </p:sp>
        <p:sp>
          <p:nvSpPr>
            <p:cNvPr id="44" name="Google Shape;44;p50"/>
            <p:cNvSpPr/>
            <p:nvPr/>
          </p:nvSpPr>
          <p:spPr>
            <a:xfrm>
              <a:off x="14777224" y="2405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B2A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178</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162</a:t>
              </a:r>
              <a:endParaRPr/>
            </a:p>
          </p:txBody>
        </p:sp>
        <p:sp>
          <p:nvSpPr>
            <p:cNvPr id="45" name="Google Shape;45;p50"/>
            <p:cNvSpPr/>
            <p:nvPr/>
          </p:nvSpPr>
          <p:spPr>
            <a:xfrm>
              <a:off x="14777224" y="1992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E0CB"/>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244</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203</a:t>
              </a:r>
              <a:endParaRPr/>
            </a:p>
          </p:txBody>
        </p:sp>
        <p:sp>
          <p:nvSpPr>
            <p:cNvPr id="46" name="Google Shape;46;p50"/>
            <p:cNvSpPr/>
            <p:nvPr/>
          </p:nvSpPr>
          <p:spPr>
            <a:xfrm>
              <a:off x="14041053" y="3644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17803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23</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128</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54</a:t>
              </a:r>
              <a:endParaRPr/>
            </a:p>
          </p:txBody>
        </p:sp>
        <p:sp>
          <p:nvSpPr>
            <p:cNvPr id="47" name="Google Shape;47;p50"/>
            <p:cNvSpPr/>
            <p:nvPr/>
          </p:nvSpPr>
          <p:spPr>
            <a:xfrm>
              <a:off x="14041053" y="3231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178C3D"/>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23</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140</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61</a:t>
              </a:r>
              <a:endParaRPr/>
            </a:p>
          </p:txBody>
        </p:sp>
        <p:sp>
          <p:nvSpPr>
            <p:cNvPr id="48" name="Google Shape;48;p50"/>
            <p:cNvSpPr/>
            <p:nvPr/>
          </p:nvSpPr>
          <p:spPr>
            <a:xfrm>
              <a:off x="14041053" y="2818581"/>
              <a:ext cx="360865"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2EA657"/>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46</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166</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87</a:t>
              </a:r>
              <a:endParaRPr/>
            </a:p>
          </p:txBody>
        </p:sp>
        <p:sp>
          <p:nvSpPr>
            <p:cNvPr id="49" name="Google Shape;49;p50"/>
            <p:cNvSpPr/>
            <p:nvPr/>
          </p:nvSpPr>
          <p:spPr>
            <a:xfrm>
              <a:off x="14041053" y="2405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33B56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51</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181</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105</a:t>
              </a:r>
              <a:endParaRPr/>
            </a:p>
          </p:txBody>
        </p:sp>
        <p:sp>
          <p:nvSpPr>
            <p:cNvPr id="50" name="Google Shape;50;p50"/>
            <p:cNvSpPr/>
            <p:nvPr/>
          </p:nvSpPr>
          <p:spPr>
            <a:xfrm>
              <a:off x="14041053" y="1992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57CF8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700" b="0">
                <a:solidFill>
                  <a:schemeClr val="dk1"/>
                </a:solidFill>
                <a:latin typeface="Ubuntu"/>
                <a:ea typeface="Ubuntu"/>
                <a:cs typeface="Ubuntu"/>
                <a:sym typeface="Ubuntu"/>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87</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207</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128</a:t>
              </a:r>
              <a:endParaRPr/>
            </a:p>
            <a:p>
              <a:pPr marL="0" marR="0" lvl="0" indent="0" algn="ctr" rtl="0">
                <a:lnSpc>
                  <a:spcPct val="90000"/>
                </a:lnSpc>
                <a:spcBef>
                  <a:spcPts val="0"/>
                </a:spcBef>
                <a:spcAft>
                  <a:spcPts val="0"/>
                </a:spcAft>
                <a:buNone/>
              </a:pPr>
              <a:endParaRPr sz="700" b="0">
                <a:solidFill>
                  <a:schemeClr val="dk1"/>
                </a:solidFill>
                <a:latin typeface="Ubuntu"/>
                <a:ea typeface="Ubuntu"/>
                <a:cs typeface="Ubuntu"/>
                <a:sym typeface="Ubuntu"/>
              </a:endParaRPr>
            </a:p>
          </p:txBody>
        </p:sp>
        <p:sp>
          <p:nvSpPr>
            <p:cNvPr id="51" name="Google Shape;51;p50"/>
            <p:cNvSpPr/>
            <p:nvPr/>
          </p:nvSpPr>
          <p:spPr>
            <a:xfrm>
              <a:off x="15145311" y="3644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17334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23</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51</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64</a:t>
              </a:r>
              <a:endParaRPr/>
            </a:p>
          </p:txBody>
        </p:sp>
        <p:sp>
          <p:nvSpPr>
            <p:cNvPr id="52" name="Google Shape;52;p50"/>
            <p:cNvSpPr/>
            <p:nvPr/>
          </p:nvSpPr>
          <p:spPr>
            <a:xfrm>
              <a:off x="15145311" y="3231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21455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33</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69</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84</a:t>
              </a:r>
              <a:endParaRPr/>
            </a:p>
          </p:txBody>
        </p:sp>
        <p:sp>
          <p:nvSpPr>
            <p:cNvPr id="53" name="Google Shape;53;p50"/>
            <p:cNvSpPr/>
            <p:nvPr/>
          </p:nvSpPr>
          <p:spPr>
            <a:xfrm>
              <a:off x="15145311" y="2818581"/>
              <a:ext cx="360865"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14596B"/>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20</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89</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107</a:t>
              </a:r>
              <a:endParaRPr/>
            </a:p>
          </p:txBody>
        </p:sp>
        <p:sp>
          <p:nvSpPr>
            <p:cNvPr id="54" name="Google Shape;54;p50"/>
            <p:cNvSpPr/>
            <p:nvPr/>
          </p:nvSpPr>
          <p:spPr>
            <a:xfrm>
              <a:off x="15145311" y="2405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336B7D"/>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51</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107</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25</a:t>
              </a:r>
              <a:endParaRPr/>
            </a:p>
          </p:txBody>
        </p:sp>
        <p:sp>
          <p:nvSpPr>
            <p:cNvPr id="55" name="Google Shape;55;p50"/>
            <p:cNvSpPr/>
            <p:nvPr/>
          </p:nvSpPr>
          <p:spPr>
            <a:xfrm>
              <a:off x="15145311" y="1992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33809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51</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128</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145</a:t>
              </a:r>
              <a:endParaRPr/>
            </a:p>
          </p:txBody>
        </p:sp>
        <p:sp>
          <p:nvSpPr>
            <p:cNvPr id="56" name="Google Shape;56;p50"/>
            <p:cNvSpPr/>
            <p:nvPr/>
          </p:nvSpPr>
          <p:spPr>
            <a:xfrm>
              <a:off x="14408740" y="3644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7D7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125</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116</a:t>
              </a:r>
              <a:endParaRPr/>
            </a:p>
          </p:txBody>
        </p:sp>
        <p:sp>
          <p:nvSpPr>
            <p:cNvPr id="57" name="Google Shape;57;p50"/>
            <p:cNvSpPr/>
            <p:nvPr/>
          </p:nvSpPr>
          <p:spPr>
            <a:xfrm>
              <a:off x="14408740" y="3231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929B"/>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146</a:t>
              </a:r>
              <a:endParaRPr/>
            </a:p>
            <a:p>
              <a:pPr marL="0" marR="0" lvl="0" indent="0" algn="ctr" rtl="0">
                <a:lnSpc>
                  <a:spcPct val="90000"/>
                </a:lnSpc>
                <a:spcBef>
                  <a:spcPts val="0"/>
                </a:spcBef>
                <a:spcAft>
                  <a:spcPts val="0"/>
                </a:spcAft>
                <a:buNone/>
              </a:pPr>
              <a:r>
                <a:rPr lang="en-US" sz="700" b="0">
                  <a:solidFill>
                    <a:schemeClr val="lt1"/>
                  </a:solidFill>
                  <a:latin typeface="Ubuntu"/>
                  <a:ea typeface="Ubuntu"/>
                  <a:cs typeface="Ubuntu"/>
                  <a:sym typeface="Ubuntu"/>
                </a:rPr>
                <a:t>155</a:t>
              </a:r>
              <a:endParaRPr/>
            </a:p>
          </p:txBody>
        </p:sp>
        <p:sp>
          <p:nvSpPr>
            <p:cNvPr id="58" name="Google Shape;58;p50"/>
            <p:cNvSpPr/>
            <p:nvPr/>
          </p:nvSpPr>
          <p:spPr>
            <a:xfrm>
              <a:off x="14408740" y="2818581"/>
              <a:ext cx="360865" cy="406800"/>
            </a:xfrm>
            <a:custGeom>
              <a:avLst/>
              <a:gdLst/>
              <a:ahLst/>
              <a:cxnLst/>
              <a:rect l="l" t="t" r="r" b="b"/>
              <a:pathLst>
                <a:path w="1111406" h="1111407" extrusionOk="0">
                  <a:moveTo>
                    <a:pt x="0" y="0"/>
                  </a:moveTo>
                  <a:lnTo>
                    <a:pt x="1111407" y="0"/>
                  </a:lnTo>
                  <a:lnTo>
                    <a:pt x="1111407" y="1111407"/>
                  </a:lnTo>
                  <a:lnTo>
                    <a:pt x="0" y="1111407"/>
                  </a:lnTo>
                  <a:close/>
                </a:path>
              </a:pathLst>
            </a:custGeom>
            <a:solidFill>
              <a:srgbClr val="00BFBF"/>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191</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191</a:t>
              </a:r>
              <a:endParaRPr/>
            </a:p>
          </p:txBody>
        </p:sp>
        <p:sp>
          <p:nvSpPr>
            <p:cNvPr id="59" name="Google Shape;59;p50"/>
            <p:cNvSpPr/>
            <p:nvPr/>
          </p:nvSpPr>
          <p:spPr>
            <a:xfrm>
              <a:off x="14408740" y="2405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D5D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213</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208</a:t>
              </a:r>
              <a:endParaRPr/>
            </a:p>
          </p:txBody>
        </p:sp>
        <p:sp>
          <p:nvSpPr>
            <p:cNvPr id="60" name="Google Shape;60;p50"/>
            <p:cNvSpPr/>
            <p:nvPr/>
          </p:nvSpPr>
          <p:spPr>
            <a:xfrm>
              <a:off x="14408740" y="1992581"/>
              <a:ext cx="360865" cy="406800"/>
            </a:xfrm>
            <a:custGeom>
              <a:avLst/>
              <a:gdLst/>
              <a:ahLst/>
              <a:cxnLst/>
              <a:rect l="l" t="t" r="r" b="b"/>
              <a:pathLst>
                <a:path w="1111406" h="776645" extrusionOk="0">
                  <a:moveTo>
                    <a:pt x="0" y="0"/>
                  </a:moveTo>
                  <a:lnTo>
                    <a:pt x="1111407" y="0"/>
                  </a:lnTo>
                  <a:lnTo>
                    <a:pt x="1111407" y="776646"/>
                  </a:lnTo>
                  <a:lnTo>
                    <a:pt x="0" y="776646"/>
                  </a:lnTo>
                  <a:close/>
                </a:path>
              </a:pathLst>
            </a:custGeom>
            <a:solidFill>
              <a:srgbClr val="00E6E3"/>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230</a:t>
              </a:r>
              <a:endParaRPr/>
            </a:p>
            <a:p>
              <a:pPr marL="0" marR="0" lvl="0" indent="0" algn="ctr" rtl="0">
                <a:lnSpc>
                  <a:spcPct val="90000"/>
                </a:lnSpc>
                <a:spcBef>
                  <a:spcPts val="0"/>
                </a:spcBef>
                <a:spcAft>
                  <a:spcPts val="0"/>
                </a:spcAft>
                <a:buNone/>
              </a:pPr>
              <a:r>
                <a:rPr lang="en-US" sz="700" b="0">
                  <a:solidFill>
                    <a:schemeClr val="dk1"/>
                  </a:solidFill>
                  <a:latin typeface="Ubuntu"/>
                  <a:ea typeface="Ubuntu"/>
                  <a:cs typeface="Ubuntu"/>
                  <a:sym typeface="Ubuntu"/>
                </a:rPr>
                <a:t>227</a:t>
              </a:r>
              <a:endParaRPr/>
            </a:p>
          </p:txBody>
        </p:sp>
      </p:grpSp>
      <p:sp>
        <p:nvSpPr>
          <p:cNvPr id="61" name="Google Shape;61;p50"/>
          <p:cNvSpPr/>
          <p:nvPr/>
        </p:nvSpPr>
        <p:spPr>
          <a:xfrm>
            <a:off x="11467929" y="6517658"/>
            <a:ext cx="313764" cy="215444"/>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fld id="{00000000-1234-1234-1234-123412341234}" type="slidenum">
              <a:rPr lang="en-US" sz="800">
                <a:solidFill>
                  <a:srgbClr val="A6A6A6"/>
                </a:solidFill>
                <a:latin typeface="Ubuntu"/>
                <a:ea typeface="Ubuntu"/>
                <a:cs typeface="Ubuntu"/>
                <a:sym typeface="Ubuntu"/>
              </a:rPr>
              <a:t>‹#›</a:t>
            </a:fld>
            <a:r>
              <a:rPr lang="en-US" sz="800">
                <a:solidFill>
                  <a:srgbClr val="A6A6A6"/>
                </a:solidFill>
                <a:latin typeface="Ubuntu"/>
                <a:ea typeface="Ubuntu"/>
                <a:cs typeface="Ubuntu"/>
                <a:sym typeface="Ubuntu"/>
              </a:rPr>
              <a:t> </a:t>
            </a:r>
            <a:endParaRPr sz="800">
              <a:solidFill>
                <a:srgbClr val="A6A6A6"/>
              </a:solidFill>
              <a:latin typeface="Ubuntu"/>
              <a:ea typeface="Ubuntu"/>
              <a:cs typeface="Ubuntu"/>
              <a:sym typeface="Ubuntu"/>
            </a:endParaRPr>
          </a:p>
        </p:txBody>
      </p:sp>
      <p:sp>
        <p:nvSpPr>
          <p:cNvPr id="62" name="Google Shape;62;p50"/>
          <p:cNvSpPr/>
          <p:nvPr/>
        </p:nvSpPr>
        <p:spPr>
          <a:xfrm>
            <a:off x="6806087" y="6517871"/>
            <a:ext cx="4532162" cy="2194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A6A6A6"/>
              </a:buClr>
              <a:buSzPts val="700"/>
              <a:buFont typeface="Ubuntu"/>
              <a:buNone/>
            </a:pPr>
            <a:r>
              <a:rPr lang="en-US" sz="700">
                <a:solidFill>
                  <a:srgbClr val="A6A6A6"/>
                </a:solidFill>
                <a:latin typeface="Ubuntu"/>
                <a:ea typeface="Ubuntu"/>
                <a:cs typeface="Ubuntu"/>
                <a:sym typeface="Ubuntu"/>
              </a:rPr>
              <a:t>Company Confidential © Capgemini 2022. All rights reserved</a:t>
            </a:r>
            <a:endParaRPr/>
          </a:p>
        </p:txBody>
      </p:sp>
    </p:spTree>
    <p:extLst>
      <p:ext uri="{BB962C8B-B14F-4D97-AF65-F5344CB8AC3E}">
        <p14:creationId xmlns:p14="http://schemas.microsoft.com/office/powerpoint/2010/main" val="3166065537"/>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18.png"/><Relationship Id="rId20" Type="http://schemas.openxmlformats.org/officeDocument/2006/relationships/image" Target="../media/image122.svg"/><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sv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1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svg"/><Relationship Id="rId2" Type="http://schemas.openxmlformats.org/officeDocument/2006/relationships/image" Target="../media/image123.emf"/><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126.sv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svg"/></Relationships>
</file>

<file path=ppt/slides/_rels/slide16.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notesSlide" Target="../notesSlides/notesSlide11.xml"/><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image" Target="../media/image14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 Id="rId14" Type="http://schemas.openxmlformats.org/officeDocument/2006/relationships/image" Target="../media/image143.png"/></Relationships>
</file>

<file path=ppt/slides/_rels/slide17.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45.png"/><Relationship Id="rId7" Type="http://schemas.openxmlformats.org/officeDocument/2006/relationships/image" Target="../media/image135.png"/><Relationship Id="rId2" Type="http://schemas.openxmlformats.org/officeDocument/2006/relationships/image" Target="../media/image123.emf"/><Relationship Id="rId1" Type="http://schemas.openxmlformats.org/officeDocument/2006/relationships/slideLayout" Target="../slideLayouts/slideLayout6.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46.png"/></Relationships>
</file>

<file path=ppt/slides/_rels/slide18.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3.png"/><Relationship Id="rId7" Type="http://schemas.openxmlformats.org/officeDocument/2006/relationships/image" Target="../media/image141.png"/><Relationship Id="rId12" Type="http://schemas.openxmlformats.org/officeDocument/2006/relationships/image" Target="../media/image149.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6.svg"/><Relationship Id="rId11" Type="http://schemas.openxmlformats.org/officeDocument/2006/relationships/image" Target="../media/image148.svg"/><Relationship Id="rId5" Type="http://schemas.openxmlformats.org/officeDocument/2006/relationships/image" Target="../media/image135.png"/><Relationship Id="rId10" Type="http://schemas.openxmlformats.org/officeDocument/2006/relationships/image" Target="../media/image147.png"/><Relationship Id="rId4" Type="http://schemas.openxmlformats.org/officeDocument/2006/relationships/image" Target="../media/image134.svg"/><Relationship Id="rId9" Type="http://schemas.openxmlformats.org/officeDocument/2006/relationships/slide" Target="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hyperlink" Target="https://www.informatica.com/lp/gartner-leadership.html" TargetMode="External"/><Relationship Id="rId7"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www.informatica.com/data-integration-magic-quadrant.html" TargetMode="External"/><Relationship Id="rId9" Type="http://schemas.openxmlformats.org/officeDocument/2006/relationships/image" Target="../media/image37.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emf"/><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image" Target="../media/image151.png"/><Relationship Id="rId16" Type="http://schemas.openxmlformats.org/officeDocument/2006/relationships/image" Target="../media/image165.png"/><Relationship Id="rId1" Type="http://schemas.openxmlformats.org/officeDocument/2006/relationships/slideLayout" Target="../slideLayouts/slideLayout16.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emf"/><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3.emf"/><Relationship Id="rId7" Type="http://schemas.openxmlformats.org/officeDocument/2006/relationships/image" Target="../media/image126.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67.emf"/><Relationship Id="rId4" Type="http://schemas.openxmlformats.org/officeDocument/2006/relationships/image" Target="../media/image145.png"/><Relationship Id="rId9" Type="http://schemas.openxmlformats.org/officeDocument/2006/relationships/image" Target="../media/image132.sv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notesSlide" Target="../notesSlides/notesSlide4.xml"/><Relationship Id="rId16"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4.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5.svg"/><Relationship Id="rId9" Type="http://schemas.openxmlformats.org/officeDocument/2006/relationships/image" Target="../media/image49.pn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79.png"/><Relationship Id="rId39" Type="http://schemas.microsoft.com/office/2007/relationships/hdphoto" Target="../media/hdphoto4.wdp"/><Relationship Id="rId21" Type="http://schemas.openxmlformats.org/officeDocument/2006/relationships/image" Target="../media/image75.png"/><Relationship Id="rId34" Type="http://schemas.openxmlformats.org/officeDocument/2006/relationships/image" Target="../media/image87.png"/><Relationship Id="rId42" Type="http://schemas.openxmlformats.org/officeDocument/2006/relationships/image" Target="../media/image92.png"/><Relationship Id="rId7" Type="http://schemas.openxmlformats.org/officeDocument/2006/relationships/image" Target="../media/image62.emf"/><Relationship Id="rId2" Type="http://schemas.openxmlformats.org/officeDocument/2006/relationships/slideLayout" Target="../slideLayouts/slideLayout13.xml"/><Relationship Id="rId16" Type="http://schemas.openxmlformats.org/officeDocument/2006/relationships/image" Target="../media/image71.png"/><Relationship Id="rId20" Type="http://schemas.openxmlformats.org/officeDocument/2006/relationships/image" Target="../media/image74.png"/><Relationship Id="rId29" Type="http://schemas.openxmlformats.org/officeDocument/2006/relationships/image" Target="../media/image82.png"/><Relationship Id="rId41" Type="http://schemas.microsoft.com/office/2007/relationships/hdphoto" Target="../media/hdphoto5.wdp"/><Relationship Id="rId1" Type="http://schemas.openxmlformats.org/officeDocument/2006/relationships/tags" Target="../tags/tag5.xml"/><Relationship Id="rId6" Type="http://schemas.openxmlformats.org/officeDocument/2006/relationships/image" Target="../media/image61.png"/><Relationship Id="rId11" Type="http://schemas.openxmlformats.org/officeDocument/2006/relationships/image" Target="../media/image66.png"/><Relationship Id="rId24" Type="http://schemas.microsoft.com/office/2007/relationships/hdphoto" Target="../media/hdphoto2.wdp"/><Relationship Id="rId32" Type="http://schemas.openxmlformats.org/officeDocument/2006/relationships/image" Target="../media/image85.png"/><Relationship Id="rId37" Type="http://schemas.microsoft.com/office/2007/relationships/hdphoto" Target="../media/hdphoto3.wdp"/><Relationship Id="rId40" Type="http://schemas.openxmlformats.org/officeDocument/2006/relationships/image" Target="../media/image91.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7.png"/><Relationship Id="rId28" Type="http://schemas.openxmlformats.org/officeDocument/2006/relationships/image" Target="../media/image81.png"/><Relationship Id="rId36" Type="http://schemas.openxmlformats.org/officeDocument/2006/relationships/image" Target="../media/image89.png"/><Relationship Id="rId10" Type="http://schemas.openxmlformats.org/officeDocument/2006/relationships/image" Target="../media/image65.png"/><Relationship Id="rId19" Type="http://schemas.microsoft.com/office/2007/relationships/hdphoto" Target="../media/hdphoto1.wdp"/><Relationship Id="rId31" Type="http://schemas.openxmlformats.org/officeDocument/2006/relationships/image" Target="../media/image84.png"/><Relationship Id="rId44" Type="http://schemas.openxmlformats.org/officeDocument/2006/relationships/image" Target="../media/image93.png"/><Relationship Id="rId4" Type="http://schemas.openxmlformats.org/officeDocument/2006/relationships/image" Target="../media/image59.emf"/><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6.png"/><Relationship Id="rId27" Type="http://schemas.openxmlformats.org/officeDocument/2006/relationships/image" Target="../media/image80.png"/><Relationship Id="rId30" Type="http://schemas.openxmlformats.org/officeDocument/2006/relationships/image" Target="../media/image83.png"/><Relationship Id="rId35" Type="http://schemas.openxmlformats.org/officeDocument/2006/relationships/image" Target="../media/image88.png"/><Relationship Id="rId43" Type="http://schemas.microsoft.com/office/2007/relationships/hdphoto" Target="../media/hdphoto6.wdp"/><Relationship Id="rId8" Type="http://schemas.openxmlformats.org/officeDocument/2006/relationships/image" Target="../media/image63.png"/><Relationship Id="rId3" Type="http://schemas.openxmlformats.org/officeDocument/2006/relationships/notesSlide" Target="../notesSlides/notesSlide5.xml"/><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78.png"/><Relationship Id="rId33" Type="http://schemas.openxmlformats.org/officeDocument/2006/relationships/image" Target="../media/image86.png"/><Relationship Id="rId38" Type="http://schemas.openxmlformats.org/officeDocument/2006/relationships/image" Target="../media/image90.png"/></Relationships>
</file>

<file path=ppt/slides/_rels/slide7.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slideLayout" Target="../slideLayouts/slideLayout12.xml"/><Relationship Id="rId17" Type="http://schemas.openxmlformats.org/officeDocument/2006/relationships/image" Target="../media/image98.png"/><Relationship Id="rId2" Type="http://schemas.openxmlformats.org/officeDocument/2006/relationships/tags" Target="../tags/tag7.xml"/><Relationship Id="rId16" Type="http://schemas.openxmlformats.org/officeDocument/2006/relationships/image" Target="../media/image97.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image" Target="../media/image96.png"/><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hyperlink" Target="https://www.informatica.com/data-integration-magic-quadrant.html" TargetMode="External"/><Relationship Id="rId4" Type="http://schemas.openxmlformats.org/officeDocument/2006/relationships/hyperlink" Target="https://www.informatica.com/lp/gartner-leadershi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eople sitting in chairs&#10;&#10;Description automatically generated">
            <a:extLst>
              <a:ext uri="{FF2B5EF4-FFF2-40B4-BE49-F238E27FC236}">
                <a16:creationId xmlns:a16="http://schemas.microsoft.com/office/drawing/2014/main" id="{DA0D6D21-0BD4-FE74-C9E0-F71738D2F80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5508171" y="2085350"/>
            <a:ext cx="6683829" cy="4696450"/>
          </a:xfrm>
        </p:spPr>
      </p:pic>
      <p:pic>
        <p:nvPicPr>
          <p:cNvPr id="9" name="Picture 16">
            <a:extLst>
              <a:ext uri="{FF2B5EF4-FFF2-40B4-BE49-F238E27FC236}">
                <a16:creationId xmlns:a16="http://schemas.microsoft.com/office/drawing/2014/main" id="{3252226A-3A48-4B09-0BAA-903FEF0A455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1885" y="-380946"/>
            <a:ext cx="8281358" cy="6858000"/>
          </a:xfrm>
          <a:prstGeom prst="rect">
            <a:avLst/>
          </a:prstGeom>
        </p:spPr>
      </p:pic>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15382" y="446935"/>
            <a:ext cx="12122090" cy="1329595"/>
          </a:xfrm>
        </p:spPr>
        <p:txBody>
          <a:bodyPr/>
          <a:lstStyle/>
          <a:p>
            <a:r>
              <a:rPr lang="en-US" sz="4800" dirty="0">
                <a:effectLst/>
                <a:ea typeface="Times New Roman" panose="02020603050405020304" pitchFamily="18" charset="0"/>
              </a:rPr>
              <a:t>IDMC Factory – Capgemini Delivery Capability</a:t>
            </a:r>
            <a:endParaRPr lang="en-US" sz="4800" i="1" dirty="0"/>
          </a:p>
        </p:txBody>
      </p:sp>
      <p:sp>
        <p:nvSpPr>
          <p:cNvPr id="2" name="Subtitle 1">
            <a:extLst>
              <a:ext uri="{FF2B5EF4-FFF2-40B4-BE49-F238E27FC236}">
                <a16:creationId xmlns:a16="http://schemas.microsoft.com/office/drawing/2014/main" id="{3980F37A-EA1B-4BAF-9279-0613109961EC}"/>
              </a:ext>
            </a:extLst>
          </p:cNvPr>
          <p:cNvSpPr>
            <a:spLocks noGrp="1"/>
          </p:cNvSpPr>
          <p:nvPr/>
        </p:nvSpPr>
        <p:spPr>
          <a:xfrm>
            <a:off x="407368" y="5470386"/>
            <a:ext cx="3408553" cy="353943"/>
          </a:xfrm>
          <a:prstGeom prst="rect">
            <a:avLst/>
          </a:prstGeom>
        </p:spPr>
        <p:txBody>
          <a:bodyPr wrap="none" lIns="36000" tIns="0" rIns="3600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accent4"/>
                </a:solidFill>
                <a:latin typeface="Ubuntu" panose="020B0504030602030204" pitchFamily="34" charset="0"/>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Ubuntu" panose="020B0504030602030204" pitchFamily="34" charset="0"/>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Ubuntu" panose="020B0504030602030204" pitchFamily="34" charset="0"/>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Ubuntu" panose="020B0504030602030204" pitchFamily="34" charset="0"/>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Ubuntu" panose="020B0504030602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FFFFF"/>
                </a:solidFill>
                <a:effectLst/>
                <a:uLnTx/>
                <a:uFillTx/>
                <a:latin typeface="Ubuntu" panose="020B0504030602030204" pitchFamily="34" charset="0"/>
                <a:ea typeface="+mn-ea"/>
                <a:cs typeface="+mn-cs"/>
              </a:rPr>
              <a:t>Insights &amp; Data, August 2025</a:t>
            </a:r>
          </a:p>
        </p:txBody>
      </p:sp>
    </p:spTree>
    <p:extLst>
      <p:ext uri="{BB962C8B-B14F-4D97-AF65-F5344CB8AC3E}">
        <p14:creationId xmlns:p14="http://schemas.microsoft.com/office/powerpoint/2010/main" val="309479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7E899F-A8C5-D736-2A60-C87D59E100E1}"/>
              </a:ext>
            </a:extLst>
          </p:cNvPr>
          <p:cNvSpPr/>
          <p:nvPr/>
        </p:nvSpPr>
        <p:spPr>
          <a:xfrm>
            <a:off x="-81021" y="1215847"/>
            <a:ext cx="12273021" cy="5069206"/>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4" name="Rectangle: Top Corners Rounded 93">
            <a:extLst>
              <a:ext uri="{FF2B5EF4-FFF2-40B4-BE49-F238E27FC236}">
                <a16:creationId xmlns:a16="http://schemas.microsoft.com/office/drawing/2014/main" id="{BF3A96F6-1E73-3FFD-8BEF-75F1A4FA247C}"/>
              </a:ext>
            </a:extLst>
          </p:cNvPr>
          <p:cNvSpPr/>
          <p:nvPr/>
        </p:nvSpPr>
        <p:spPr>
          <a:xfrm rot="16200000">
            <a:off x="-605154" y="4689094"/>
            <a:ext cx="2340664" cy="532641"/>
          </a:xfrm>
          <a:prstGeom prst="round2SameRect">
            <a:avLst/>
          </a:prstGeom>
          <a:solidFill>
            <a:srgbClr val="00B2A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400" b="1">
                <a:solidFill>
                  <a:schemeClr val="bg1"/>
                </a:solidFill>
              </a:rPr>
              <a:t>Collaboration</a:t>
            </a:r>
          </a:p>
        </p:txBody>
      </p:sp>
      <p:sp>
        <p:nvSpPr>
          <p:cNvPr id="2" name="Rectangle: Top Corners Rounded 1">
            <a:extLst>
              <a:ext uri="{FF2B5EF4-FFF2-40B4-BE49-F238E27FC236}">
                <a16:creationId xmlns:a16="http://schemas.microsoft.com/office/drawing/2014/main" id="{47248E26-51A9-BBC7-382A-D7F0A65DC0A5}"/>
              </a:ext>
            </a:extLst>
          </p:cNvPr>
          <p:cNvSpPr/>
          <p:nvPr/>
        </p:nvSpPr>
        <p:spPr>
          <a:xfrm rot="16200000">
            <a:off x="-605154" y="2304549"/>
            <a:ext cx="2340664" cy="532641"/>
          </a:xfrm>
          <a:prstGeom prst="round2SameRect">
            <a:avLst/>
          </a:prstGeom>
          <a:solidFill>
            <a:srgbClr val="00B2A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400" b="1">
                <a:solidFill>
                  <a:schemeClr val="bg1"/>
                </a:solidFill>
              </a:rPr>
              <a:t>Assets / Toolkit</a:t>
            </a:r>
          </a:p>
        </p:txBody>
      </p:sp>
      <p:grpSp>
        <p:nvGrpSpPr>
          <p:cNvPr id="91" name="Group 90">
            <a:extLst>
              <a:ext uri="{FF2B5EF4-FFF2-40B4-BE49-F238E27FC236}">
                <a16:creationId xmlns:a16="http://schemas.microsoft.com/office/drawing/2014/main" id="{8929A1A7-C4C1-3659-40D7-C4788B7055EF}"/>
              </a:ext>
            </a:extLst>
          </p:cNvPr>
          <p:cNvGrpSpPr/>
          <p:nvPr/>
        </p:nvGrpSpPr>
        <p:grpSpPr>
          <a:xfrm>
            <a:off x="1033205" y="1607862"/>
            <a:ext cx="10718945" cy="4396861"/>
            <a:chOff x="407988" y="2211201"/>
            <a:chExt cx="7704050" cy="3522792"/>
          </a:xfrm>
        </p:grpSpPr>
        <p:sp>
          <p:nvSpPr>
            <p:cNvPr id="52" name="Google Shape;569;p46">
              <a:extLst>
                <a:ext uri="{FF2B5EF4-FFF2-40B4-BE49-F238E27FC236}">
                  <a16:creationId xmlns:a16="http://schemas.microsoft.com/office/drawing/2014/main" id="{93D52DA9-85B1-6B2F-9911-5F819372742E}"/>
                </a:ext>
              </a:extLst>
            </p:cNvPr>
            <p:cNvSpPr/>
            <p:nvPr/>
          </p:nvSpPr>
          <p:spPr>
            <a:xfrm>
              <a:off x="1225988" y="2211201"/>
              <a:ext cx="176400" cy="176400"/>
            </a:xfrm>
            <a:prstGeom prst="rect">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 name="Google Shape;570;p46">
              <a:extLst>
                <a:ext uri="{FF2B5EF4-FFF2-40B4-BE49-F238E27FC236}">
                  <a16:creationId xmlns:a16="http://schemas.microsoft.com/office/drawing/2014/main" id="{05A616EE-AFE0-D57B-B22F-AC6E4977888B}"/>
                </a:ext>
              </a:extLst>
            </p:cNvPr>
            <p:cNvSpPr/>
            <p:nvPr/>
          </p:nvSpPr>
          <p:spPr>
            <a:xfrm>
              <a:off x="3189888" y="2211201"/>
              <a:ext cx="176400" cy="176400"/>
            </a:xfrm>
            <a:prstGeom prst="rect">
              <a:avLst/>
            </a:prstGeom>
            <a:solidFill>
              <a:srgbClr val="00E0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 name="Google Shape;571;p46">
              <a:extLst>
                <a:ext uri="{FF2B5EF4-FFF2-40B4-BE49-F238E27FC236}">
                  <a16:creationId xmlns:a16="http://schemas.microsoft.com/office/drawing/2014/main" id="{91E77010-E134-B66A-3128-30EF3BFD3EC0}"/>
                </a:ext>
              </a:extLst>
            </p:cNvPr>
            <p:cNvSpPr/>
            <p:nvPr/>
          </p:nvSpPr>
          <p:spPr>
            <a:xfrm>
              <a:off x="5153788" y="2211201"/>
              <a:ext cx="176400" cy="176400"/>
            </a:xfrm>
            <a:prstGeom prst="rect">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 name="Google Shape;572;p46">
              <a:extLst>
                <a:ext uri="{FF2B5EF4-FFF2-40B4-BE49-F238E27FC236}">
                  <a16:creationId xmlns:a16="http://schemas.microsoft.com/office/drawing/2014/main" id="{84F7D1BC-1298-90EE-7592-4A49632F49E8}"/>
                </a:ext>
              </a:extLst>
            </p:cNvPr>
            <p:cNvSpPr/>
            <p:nvPr/>
          </p:nvSpPr>
          <p:spPr>
            <a:xfrm>
              <a:off x="7117688" y="2211201"/>
              <a:ext cx="176400" cy="176400"/>
            </a:xfrm>
            <a:prstGeom prst="rect">
              <a:avLst/>
            </a:prstGeom>
            <a:solidFill>
              <a:srgbClr val="00E0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 name="Google Shape;573;p46">
              <a:extLst>
                <a:ext uri="{FF2B5EF4-FFF2-40B4-BE49-F238E27FC236}">
                  <a16:creationId xmlns:a16="http://schemas.microsoft.com/office/drawing/2014/main" id="{FE2FDE08-B690-F547-5BB4-115CE2A42157}"/>
                </a:ext>
              </a:extLst>
            </p:cNvPr>
            <p:cNvSpPr txBox="1"/>
            <p:nvPr/>
          </p:nvSpPr>
          <p:spPr>
            <a:xfrm flipH="1">
              <a:off x="407988" y="27477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400" b="1" kern="0">
                  <a:solidFill>
                    <a:schemeClr val="accent2"/>
                  </a:solidFill>
                  <a:latin typeface="+mj-lt"/>
                  <a:ea typeface="Aldrich"/>
                  <a:cs typeface="Aldrich"/>
                  <a:sym typeface="Aldrich"/>
                </a:rPr>
                <a:t>Approach/Framework</a:t>
              </a:r>
              <a:endParaRPr sz="1400" b="1" kern="0">
                <a:solidFill>
                  <a:schemeClr val="accent2"/>
                </a:solidFill>
                <a:latin typeface="+mj-lt"/>
                <a:ea typeface="Aldrich"/>
                <a:cs typeface="Aldrich"/>
                <a:sym typeface="Aldrich"/>
              </a:endParaRPr>
            </a:p>
          </p:txBody>
        </p:sp>
        <p:sp>
          <p:nvSpPr>
            <p:cNvPr id="57" name="Google Shape;574;p46">
              <a:extLst>
                <a:ext uri="{FF2B5EF4-FFF2-40B4-BE49-F238E27FC236}">
                  <a16:creationId xmlns:a16="http://schemas.microsoft.com/office/drawing/2014/main" id="{A790D128-A652-B12C-5E36-EA82BC49416E}"/>
                </a:ext>
              </a:extLst>
            </p:cNvPr>
            <p:cNvSpPr txBox="1"/>
            <p:nvPr/>
          </p:nvSpPr>
          <p:spPr>
            <a:xfrm flipH="1">
              <a:off x="435947" y="3049885"/>
              <a:ext cx="1781777" cy="5181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IN" sz="1050" kern="0">
                  <a:solidFill>
                    <a:srgbClr val="FFFFFF"/>
                  </a:solidFill>
                  <a:ea typeface="Open Sans"/>
                  <a:cs typeface="Open Sans"/>
                  <a:sym typeface="Open Sans"/>
                </a:rPr>
                <a:t>Comprehensive Approach framework addresses E2E data management needs by integrating IDMC services</a:t>
              </a:r>
            </a:p>
          </p:txBody>
        </p:sp>
        <p:sp>
          <p:nvSpPr>
            <p:cNvPr id="58" name="Google Shape;575;p46">
              <a:extLst>
                <a:ext uri="{FF2B5EF4-FFF2-40B4-BE49-F238E27FC236}">
                  <a16:creationId xmlns:a16="http://schemas.microsoft.com/office/drawing/2014/main" id="{0FDF03E4-6E9F-1FB1-0910-EDFAB97CED76}"/>
                </a:ext>
              </a:extLst>
            </p:cNvPr>
            <p:cNvSpPr txBox="1"/>
            <p:nvPr/>
          </p:nvSpPr>
          <p:spPr>
            <a:xfrm flipH="1">
              <a:off x="2370627" y="27477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400" b="1" kern="0">
                  <a:solidFill>
                    <a:srgbClr val="00E0CB"/>
                  </a:solidFill>
                  <a:latin typeface="+mj-lt"/>
                  <a:ea typeface="Aldrich"/>
                  <a:cs typeface="Aldrich"/>
                  <a:sym typeface="Aldrich"/>
                </a:rPr>
                <a:t>Value / Solution Plays</a:t>
              </a:r>
              <a:endParaRPr sz="1400" b="1" kern="0">
                <a:solidFill>
                  <a:srgbClr val="00E0CB"/>
                </a:solidFill>
                <a:latin typeface="+mj-lt"/>
                <a:ea typeface="Aldrich"/>
                <a:cs typeface="Aldrich"/>
                <a:sym typeface="Aldrich"/>
              </a:endParaRPr>
            </a:p>
          </p:txBody>
        </p:sp>
        <p:sp>
          <p:nvSpPr>
            <p:cNvPr id="59" name="Google Shape;576;p46">
              <a:extLst>
                <a:ext uri="{FF2B5EF4-FFF2-40B4-BE49-F238E27FC236}">
                  <a16:creationId xmlns:a16="http://schemas.microsoft.com/office/drawing/2014/main" id="{EDCACE5A-994C-C3AD-7E19-152EB71CE068}"/>
                </a:ext>
              </a:extLst>
            </p:cNvPr>
            <p:cNvSpPr txBox="1"/>
            <p:nvPr/>
          </p:nvSpPr>
          <p:spPr>
            <a:xfrm flipH="1">
              <a:off x="2370635" y="3049889"/>
              <a:ext cx="1812300" cy="5181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IN" sz="1050" kern="0" dirty="0">
                  <a:solidFill>
                    <a:srgbClr val="FFFFFF"/>
                  </a:solidFill>
                  <a:ea typeface="Open Sans"/>
                  <a:cs typeface="Open Sans"/>
                  <a:sym typeface="Open Sans"/>
                </a:rPr>
                <a:t>Integrated data platforms &amp; Next generation data management solutions e.g. Data Trust</a:t>
              </a:r>
              <a:endParaRPr sz="1050" kern="0" dirty="0">
                <a:solidFill>
                  <a:srgbClr val="FFFFFF"/>
                </a:solidFill>
                <a:ea typeface="Open Sans"/>
                <a:cs typeface="Open Sans"/>
                <a:sym typeface="Open Sans"/>
              </a:endParaRPr>
            </a:p>
          </p:txBody>
        </p:sp>
        <p:sp>
          <p:nvSpPr>
            <p:cNvPr id="60" name="Google Shape;577;p46">
              <a:extLst>
                <a:ext uri="{FF2B5EF4-FFF2-40B4-BE49-F238E27FC236}">
                  <a16:creationId xmlns:a16="http://schemas.microsoft.com/office/drawing/2014/main" id="{CF80C093-6D46-F9AA-18A4-32C69A1C4749}"/>
                </a:ext>
              </a:extLst>
            </p:cNvPr>
            <p:cNvSpPr txBox="1"/>
            <p:nvPr/>
          </p:nvSpPr>
          <p:spPr>
            <a:xfrm flipH="1">
              <a:off x="4335788" y="27477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400" b="1">
                  <a:solidFill>
                    <a:schemeClr val="accent2"/>
                  </a:solidFill>
                  <a:latin typeface="+mj-lt"/>
                </a:rPr>
                <a:t>Accelerators</a:t>
              </a:r>
              <a:endParaRPr sz="1400" b="1" kern="0">
                <a:solidFill>
                  <a:schemeClr val="accent2"/>
                </a:solidFill>
                <a:latin typeface="+mj-lt"/>
                <a:ea typeface="Aldrich"/>
                <a:cs typeface="Aldrich"/>
                <a:sym typeface="Aldrich"/>
              </a:endParaRPr>
            </a:p>
          </p:txBody>
        </p:sp>
        <p:sp>
          <p:nvSpPr>
            <p:cNvPr id="61" name="Google Shape;578;p46">
              <a:extLst>
                <a:ext uri="{FF2B5EF4-FFF2-40B4-BE49-F238E27FC236}">
                  <a16:creationId xmlns:a16="http://schemas.microsoft.com/office/drawing/2014/main" id="{6113BF64-0A7C-3C60-F33C-2DD8E16448AB}"/>
                </a:ext>
              </a:extLst>
            </p:cNvPr>
            <p:cNvSpPr txBox="1"/>
            <p:nvPr/>
          </p:nvSpPr>
          <p:spPr>
            <a:xfrm flipH="1">
              <a:off x="4445105" y="3049885"/>
              <a:ext cx="1592364" cy="5181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1050" kern="0">
                  <a:solidFill>
                    <a:srgbClr val="FFFFFF"/>
                  </a:solidFill>
                  <a:ea typeface="Open Sans"/>
                  <a:cs typeface="Open Sans"/>
                  <a:sym typeface="Open Sans"/>
                </a:rPr>
                <a:t>Accelerators for New Use case Build &amp; Migration Program</a:t>
              </a:r>
              <a:endParaRPr sz="1050" kern="0">
                <a:solidFill>
                  <a:srgbClr val="FFFFFF"/>
                </a:solidFill>
                <a:ea typeface="Open Sans"/>
                <a:cs typeface="Open Sans"/>
                <a:sym typeface="Open Sans"/>
              </a:endParaRPr>
            </a:p>
          </p:txBody>
        </p:sp>
        <p:sp>
          <p:nvSpPr>
            <p:cNvPr id="62" name="Google Shape;579;p46">
              <a:extLst>
                <a:ext uri="{FF2B5EF4-FFF2-40B4-BE49-F238E27FC236}">
                  <a16:creationId xmlns:a16="http://schemas.microsoft.com/office/drawing/2014/main" id="{89C6E3CF-11A0-FD1C-4ED2-7BBD643AADBB}"/>
                </a:ext>
              </a:extLst>
            </p:cNvPr>
            <p:cNvSpPr txBox="1"/>
            <p:nvPr/>
          </p:nvSpPr>
          <p:spPr>
            <a:xfrm flipH="1">
              <a:off x="6299688" y="27477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400" b="1" kern="0">
                  <a:solidFill>
                    <a:srgbClr val="00E0CB"/>
                  </a:solidFill>
                  <a:latin typeface="+mj-lt"/>
                  <a:ea typeface="Aldrich"/>
                  <a:cs typeface="Aldrich"/>
                  <a:sym typeface="Aldrich"/>
                </a:rPr>
                <a:t>Reference Architecture</a:t>
              </a:r>
              <a:endParaRPr sz="1400" b="1" kern="0">
                <a:solidFill>
                  <a:srgbClr val="00E0CB"/>
                </a:solidFill>
                <a:latin typeface="+mj-lt"/>
                <a:ea typeface="Aldrich"/>
                <a:cs typeface="Aldrich"/>
                <a:sym typeface="Aldrich"/>
              </a:endParaRPr>
            </a:p>
          </p:txBody>
        </p:sp>
        <p:sp>
          <p:nvSpPr>
            <p:cNvPr id="63" name="Google Shape;580;p46">
              <a:extLst>
                <a:ext uri="{FF2B5EF4-FFF2-40B4-BE49-F238E27FC236}">
                  <a16:creationId xmlns:a16="http://schemas.microsoft.com/office/drawing/2014/main" id="{CE2D0BF7-AA28-9151-E38D-F74DF9BC4C63}"/>
                </a:ext>
              </a:extLst>
            </p:cNvPr>
            <p:cNvSpPr txBox="1"/>
            <p:nvPr/>
          </p:nvSpPr>
          <p:spPr>
            <a:xfrm flipH="1">
              <a:off x="6299738" y="3049885"/>
              <a:ext cx="1812300" cy="5181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IN" sz="1050" kern="0" dirty="0">
                  <a:solidFill>
                    <a:srgbClr val="FFFFFF"/>
                  </a:solidFill>
                  <a:ea typeface="Open Sans"/>
                  <a:cs typeface="Open Sans"/>
                  <a:sym typeface="Open Sans"/>
                </a:rPr>
                <a:t>Future-Ready Architecture</a:t>
              </a:r>
            </a:p>
          </p:txBody>
        </p:sp>
        <p:cxnSp>
          <p:nvCxnSpPr>
            <p:cNvPr id="64" name="Google Shape;581;p46">
              <a:extLst>
                <a:ext uri="{FF2B5EF4-FFF2-40B4-BE49-F238E27FC236}">
                  <a16:creationId xmlns:a16="http://schemas.microsoft.com/office/drawing/2014/main" id="{51167061-F50D-93C2-9A69-3632CAC21C71}"/>
                </a:ext>
              </a:extLst>
            </p:cNvPr>
            <p:cNvCxnSpPr>
              <a:cxnSpLocks/>
              <a:stCxn id="52" idx="3"/>
              <a:endCxn id="53" idx="1"/>
            </p:cNvCxnSpPr>
            <p:nvPr/>
          </p:nvCxnSpPr>
          <p:spPr>
            <a:xfrm>
              <a:off x="1402388" y="229940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65" name="Google Shape;582;p46">
              <a:extLst>
                <a:ext uri="{FF2B5EF4-FFF2-40B4-BE49-F238E27FC236}">
                  <a16:creationId xmlns:a16="http://schemas.microsoft.com/office/drawing/2014/main" id="{842B6969-D071-9DD8-953C-A2B7686668D1}"/>
                </a:ext>
              </a:extLst>
            </p:cNvPr>
            <p:cNvCxnSpPr>
              <a:cxnSpLocks/>
              <a:stCxn id="53" idx="3"/>
              <a:endCxn id="54" idx="1"/>
            </p:cNvCxnSpPr>
            <p:nvPr/>
          </p:nvCxnSpPr>
          <p:spPr>
            <a:xfrm>
              <a:off x="3366288" y="229940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66" name="Google Shape;583;p46">
              <a:extLst>
                <a:ext uri="{FF2B5EF4-FFF2-40B4-BE49-F238E27FC236}">
                  <a16:creationId xmlns:a16="http://schemas.microsoft.com/office/drawing/2014/main" id="{B5CA1070-6B21-BF10-68D0-E00C64D8C8FE}"/>
                </a:ext>
              </a:extLst>
            </p:cNvPr>
            <p:cNvCxnSpPr>
              <a:cxnSpLocks/>
              <a:stCxn id="54" idx="3"/>
              <a:endCxn id="55" idx="1"/>
            </p:cNvCxnSpPr>
            <p:nvPr/>
          </p:nvCxnSpPr>
          <p:spPr>
            <a:xfrm>
              <a:off x="5330188" y="229940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67" name="Google Shape;584;p46">
              <a:extLst>
                <a:ext uri="{FF2B5EF4-FFF2-40B4-BE49-F238E27FC236}">
                  <a16:creationId xmlns:a16="http://schemas.microsoft.com/office/drawing/2014/main" id="{4E7AE98A-BA45-AA56-46D0-2872927555D8}"/>
                </a:ext>
              </a:extLst>
            </p:cNvPr>
            <p:cNvCxnSpPr>
              <a:cxnSpLocks/>
              <a:stCxn id="52" idx="2"/>
              <a:endCxn id="56" idx="0"/>
            </p:cNvCxnSpPr>
            <p:nvPr/>
          </p:nvCxnSpPr>
          <p:spPr>
            <a:xfrm>
              <a:off x="1314188" y="2387601"/>
              <a:ext cx="0" cy="360000"/>
            </a:xfrm>
            <a:prstGeom prst="straightConnector1">
              <a:avLst/>
            </a:prstGeom>
            <a:noFill/>
            <a:ln w="9525" cap="flat" cmpd="sng">
              <a:solidFill>
                <a:srgbClr val="FFFFFF"/>
              </a:solidFill>
              <a:prstDash val="solid"/>
              <a:round/>
              <a:headEnd type="none" w="med" len="med"/>
              <a:tailEnd type="none" w="med" len="med"/>
            </a:ln>
          </p:spPr>
        </p:cxnSp>
        <p:cxnSp>
          <p:nvCxnSpPr>
            <p:cNvPr id="68" name="Google Shape;585;p46">
              <a:extLst>
                <a:ext uri="{FF2B5EF4-FFF2-40B4-BE49-F238E27FC236}">
                  <a16:creationId xmlns:a16="http://schemas.microsoft.com/office/drawing/2014/main" id="{5506AEA5-C21E-4DF1-A57F-4D680319AEFD}"/>
                </a:ext>
              </a:extLst>
            </p:cNvPr>
            <p:cNvCxnSpPr>
              <a:cxnSpLocks/>
              <a:stCxn id="53" idx="2"/>
              <a:endCxn id="58" idx="0"/>
            </p:cNvCxnSpPr>
            <p:nvPr/>
          </p:nvCxnSpPr>
          <p:spPr>
            <a:xfrm flipH="1">
              <a:off x="3276888" y="2387601"/>
              <a:ext cx="1200" cy="360000"/>
            </a:xfrm>
            <a:prstGeom prst="straightConnector1">
              <a:avLst/>
            </a:prstGeom>
            <a:noFill/>
            <a:ln w="9525" cap="flat" cmpd="sng">
              <a:solidFill>
                <a:srgbClr val="FFFFFF"/>
              </a:solidFill>
              <a:prstDash val="solid"/>
              <a:round/>
              <a:headEnd type="none" w="med" len="med"/>
              <a:tailEnd type="none" w="med" len="med"/>
            </a:ln>
          </p:spPr>
        </p:cxnSp>
        <p:cxnSp>
          <p:nvCxnSpPr>
            <p:cNvPr id="69" name="Google Shape;586;p46">
              <a:extLst>
                <a:ext uri="{FF2B5EF4-FFF2-40B4-BE49-F238E27FC236}">
                  <a16:creationId xmlns:a16="http://schemas.microsoft.com/office/drawing/2014/main" id="{F4BDF604-FCC8-DD1A-56C3-1CD7AF896605}"/>
                </a:ext>
              </a:extLst>
            </p:cNvPr>
            <p:cNvCxnSpPr>
              <a:cxnSpLocks/>
              <a:stCxn id="54" idx="2"/>
              <a:endCxn id="60" idx="0"/>
            </p:cNvCxnSpPr>
            <p:nvPr/>
          </p:nvCxnSpPr>
          <p:spPr>
            <a:xfrm>
              <a:off x="5241988" y="2387601"/>
              <a:ext cx="0" cy="360000"/>
            </a:xfrm>
            <a:prstGeom prst="straightConnector1">
              <a:avLst/>
            </a:prstGeom>
            <a:noFill/>
            <a:ln w="9525" cap="flat" cmpd="sng">
              <a:solidFill>
                <a:srgbClr val="FFFFFF"/>
              </a:solidFill>
              <a:prstDash val="solid"/>
              <a:round/>
              <a:headEnd type="none" w="med" len="med"/>
              <a:tailEnd type="none" w="med" len="med"/>
            </a:ln>
          </p:spPr>
        </p:cxnSp>
        <p:cxnSp>
          <p:nvCxnSpPr>
            <p:cNvPr id="70" name="Google Shape;587;p46">
              <a:extLst>
                <a:ext uri="{FF2B5EF4-FFF2-40B4-BE49-F238E27FC236}">
                  <a16:creationId xmlns:a16="http://schemas.microsoft.com/office/drawing/2014/main" id="{DC34DE9D-DE19-94CC-8AAC-73DEBB43F2B9}"/>
                </a:ext>
              </a:extLst>
            </p:cNvPr>
            <p:cNvCxnSpPr>
              <a:cxnSpLocks/>
              <a:stCxn id="55" idx="2"/>
              <a:endCxn id="62" idx="0"/>
            </p:cNvCxnSpPr>
            <p:nvPr/>
          </p:nvCxnSpPr>
          <p:spPr>
            <a:xfrm>
              <a:off x="7205888" y="2387601"/>
              <a:ext cx="0" cy="360000"/>
            </a:xfrm>
            <a:prstGeom prst="straightConnector1">
              <a:avLst/>
            </a:prstGeom>
            <a:noFill/>
            <a:ln w="9525" cap="flat" cmpd="sng">
              <a:solidFill>
                <a:srgbClr val="FFFFFF"/>
              </a:solidFill>
              <a:prstDash val="solid"/>
              <a:round/>
              <a:headEnd type="none" w="med" len="med"/>
              <a:tailEnd type="none" w="med" len="med"/>
            </a:ln>
          </p:spPr>
        </p:cxnSp>
        <p:sp>
          <p:nvSpPr>
            <p:cNvPr id="71" name="Google Shape;588;p46">
              <a:extLst>
                <a:ext uri="{FF2B5EF4-FFF2-40B4-BE49-F238E27FC236}">
                  <a16:creationId xmlns:a16="http://schemas.microsoft.com/office/drawing/2014/main" id="{4B899324-3EA1-F4DB-9B0B-F4C4B6872E30}"/>
                </a:ext>
              </a:extLst>
            </p:cNvPr>
            <p:cNvSpPr/>
            <p:nvPr/>
          </p:nvSpPr>
          <p:spPr>
            <a:xfrm>
              <a:off x="1225988" y="3893251"/>
              <a:ext cx="176400" cy="176400"/>
            </a:xfrm>
            <a:prstGeom prst="rect">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2" name="Google Shape;589;p46">
              <a:extLst>
                <a:ext uri="{FF2B5EF4-FFF2-40B4-BE49-F238E27FC236}">
                  <a16:creationId xmlns:a16="http://schemas.microsoft.com/office/drawing/2014/main" id="{1620A887-C522-CFE0-672E-FB0BC555DC4F}"/>
                </a:ext>
              </a:extLst>
            </p:cNvPr>
            <p:cNvSpPr/>
            <p:nvPr/>
          </p:nvSpPr>
          <p:spPr>
            <a:xfrm>
              <a:off x="3189888" y="3893251"/>
              <a:ext cx="176400" cy="176400"/>
            </a:xfrm>
            <a:prstGeom prst="rect">
              <a:avLst/>
            </a:prstGeom>
            <a:solidFill>
              <a:srgbClr val="00E0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3" name="Google Shape;590;p46">
              <a:extLst>
                <a:ext uri="{FF2B5EF4-FFF2-40B4-BE49-F238E27FC236}">
                  <a16:creationId xmlns:a16="http://schemas.microsoft.com/office/drawing/2014/main" id="{B85A00C7-C6A9-8E33-99D9-FD616C3E69A6}"/>
                </a:ext>
              </a:extLst>
            </p:cNvPr>
            <p:cNvSpPr/>
            <p:nvPr/>
          </p:nvSpPr>
          <p:spPr>
            <a:xfrm>
              <a:off x="5153788" y="3893251"/>
              <a:ext cx="176400" cy="176400"/>
            </a:xfrm>
            <a:prstGeom prst="rect">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4" name="Google Shape;591;p46">
              <a:extLst>
                <a:ext uri="{FF2B5EF4-FFF2-40B4-BE49-F238E27FC236}">
                  <a16:creationId xmlns:a16="http://schemas.microsoft.com/office/drawing/2014/main" id="{458CB098-40AF-3664-5C52-E1A1C691DFC1}"/>
                </a:ext>
              </a:extLst>
            </p:cNvPr>
            <p:cNvSpPr/>
            <p:nvPr/>
          </p:nvSpPr>
          <p:spPr>
            <a:xfrm>
              <a:off x="7117688" y="3893251"/>
              <a:ext cx="176400" cy="176400"/>
            </a:xfrm>
            <a:prstGeom prst="rect">
              <a:avLst/>
            </a:prstGeom>
            <a:solidFill>
              <a:srgbClr val="00E0C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5" name="Google Shape;592;p46">
              <a:extLst>
                <a:ext uri="{FF2B5EF4-FFF2-40B4-BE49-F238E27FC236}">
                  <a16:creationId xmlns:a16="http://schemas.microsoft.com/office/drawing/2014/main" id="{9BDB58D0-99CE-E7D0-E43C-1F1FDD73FA14}"/>
                </a:ext>
              </a:extLst>
            </p:cNvPr>
            <p:cNvSpPr txBox="1"/>
            <p:nvPr/>
          </p:nvSpPr>
          <p:spPr>
            <a:xfrm flipH="1">
              <a:off x="407988" y="44298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400" b="1" kern="0">
                  <a:solidFill>
                    <a:schemeClr val="accent2"/>
                  </a:solidFill>
                  <a:latin typeface="+mj-lt"/>
                  <a:ea typeface="Aldrich"/>
                  <a:cs typeface="Aldrich"/>
                  <a:sym typeface="Aldrich"/>
                </a:rPr>
                <a:t>Industry-Level Strategic Collaboration</a:t>
              </a:r>
            </a:p>
          </p:txBody>
        </p:sp>
        <p:sp>
          <p:nvSpPr>
            <p:cNvPr id="76" name="Google Shape;593;p46">
              <a:extLst>
                <a:ext uri="{FF2B5EF4-FFF2-40B4-BE49-F238E27FC236}">
                  <a16:creationId xmlns:a16="http://schemas.microsoft.com/office/drawing/2014/main" id="{32B68E79-A6D0-6539-B13A-035AE7FD267B}"/>
                </a:ext>
              </a:extLst>
            </p:cNvPr>
            <p:cNvSpPr txBox="1"/>
            <p:nvPr/>
          </p:nvSpPr>
          <p:spPr>
            <a:xfrm flipH="1">
              <a:off x="482190" y="4818277"/>
              <a:ext cx="1663896" cy="518100"/>
            </a:xfrm>
            <a:prstGeom prst="rect">
              <a:avLst/>
            </a:prstGeom>
            <a:noFill/>
            <a:ln>
              <a:noFill/>
            </a:ln>
          </p:spPr>
          <p:txBody>
            <a:bodyPr spcFirstLastPara="1" wrap="square" lIns="91425" tIns="91425" rIns="91425" bIns="91425" anchor="t" anchorCtr="0">
              <a:noAutofit/>
            </a:bodyPr>
            <a:lstStyle/>
            <a:p>
              <a:pPr algn="ctr"/>
              <a:r>
                <a:rPr lang="en-IN" sz="1050">
                  <a:solidFill>
                    <a:schemeClr val="bg1"/>
                  </a:solidFill>
                </a:rPr>
                <a:t>Developing strategies &amp; offerings at the industry level addressing common challenges, opportunities &amp; trends</a:t>
              </a:r>
            </a:p>
          </p:txBody>
        </p:sp>
        <p:sp>
          <p:nvSpPr>
            <p:cNvPr id="77" name="Google Shape;594;p46">
              <a:extLst>
                <a:ext uri="{FF2B5EF4-FFF2-40B4-BE49-F238E27FC236}">
                  <a16:creationId xmlns:a16="http://schemas.microsoft.com/office/drawing/2014/main" id="{B15B4DB3-A891-ED0D-B6EA-1CE6779C1F0C}"/>
                </a:ext>
              </a:extLst>
            </p:cNvPr>
            <p:cNvSpPr txBox="1"/>
            <p:nvPr/>
          </p:nvSpPr>
          <p:spPr>
            <a:xfrm flipH="1">
              <a:off x="2370627" y="44298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IN" sz="1400" b="1" kern="0">
                  <a:solidFill>
                    <a:srgbClr val="00E0CB"/>
                  </a:solidFill>
                  <a:latin typeface="+mj-lt"/>
                  <a:ea typeface="Aldrich"/>
                  <a:cs typeface="Aldrich"/>
                  <a:sym typeface="Aldrich"/>
                </a:rPr>
                <a:t>Product / Roadmap Level Connect</a:t>
              </a:r>
            </a:p>
          </p:txBody>
        </p:sp>
        <p:sp>
          <p:nvSpPr>
            <p:cNvPr id="78" name="Google Shape;595;p46">
              <a:extLst>
                <a:ext uri="{FF2B5EF4-FFF2-40B4-BE49-F238E27FC236}">
                  <a16:creationId xmlns:a16="http://schemas.microsoft.com/office/drawing/2014/main" id="{D7E72199-8138-485E-51FE-C3C5BB64D675}"/>
                </a:ext>
              </a:extLst>
            </p:cNvPr>
            <p:cNvSpPr txBox="1"/>
            <p:nvPr/>
          </p:nvSpPr>
          <p:spPr>
            <a:xfrm flipH="1">
              <a:off x="2308439" y="4818280"/>
              <a:ext cx="1876903" cy="915713"/>
            </a:xfrm>
            <a:prstGeom prst="rect">
              <a:avLst/>
            </a:prstGeom>
            <a:noFill/>
            <a:ln>
              <a:noFill/>
            </a:ln>
          </p:spPr>
          <p:txBody>
            <a:bodyPr spcFirstLastPara="1" wrap="square" lIns="91425" tIns="91425" rIns="91425" bIns="91425" anchor="t" anchorCtr="0">
              <a:noAutofit/>
            </a:bodyPr>
            <a:lstStyle/>
            <a:p>
              <a:pPr algn="ctr"/>
              <a:r>
                <a:rPr lang="en-IN" sz="1050">
                  <a:solidFill>
                    <a:schemeClr val="bg1"/>
                  </a:solidFill>
                </a:rPr>
                <a:t>Ensure IDMC experts from Capgemini &amp; Informatica guide clients through consultation, assessment, implementation &amp; ongoing support</a:t>
              </a:r>
              <a:endParaRPr lang="en-IN" sz="1050">
                <a:solidFill>
                  <a:schemeClr val="tx1"/>
                </a:solidFill>
              </a:endParaRPr>
            </a:p>
          </p:txBody>
        </p:sp>
        <p:sp>
          <p:nvSpPr>
            <p:cNvPr id="79" name="Google Shape;596;p46">
              <a:extLst>
                <a:ext uri="{FF2B5EF4-FFF2-40B4-BE49-F238E27FC236}">
                  <a16:creationId xmlns:a16="http://schemas.microsoft.com/office/drawing/2014/main" id="{ABBD6E91-D175-8932-6D5C-0A8F98056793}"/>
                </a:ext>
              </a:extLst>
            </p:cNvPr>
            <p:cNvSpPr txBox="1"/>
            <p:nvPr/>
          </p:nvSpPr>
          <p:spPr>
            <a:xfrm flipH="1">
              <a:off x="4335788" y="4429828"/>
              <a:ext cx="1812300" cy="460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400" b="1" kern="0">
                  <a:solidFill>
                    <a:schemeClr val="accent2"/>
                  </a:solidFill>
                  <a:latin typeface="+mj-lt"/>
                  <a:ea typeface="Aldrich"/>
                  <a:cs typeface="Aldrich"/>
                  <a:sym typeface="Aldrich"/>
                </a:rPr>
                <a:t>Collaboration on GTM activities</a:t>
              </a:r>
              <a:endParaRPr sz="1400" b="1" kern="0">
                <a:solidFill>
                  <a:schemeClr val="accent2"/>
                </a:solidFill>
                <a:latin typeface="+mj-lt"/>
                <a:ea typeface="Aldrich"/>
                <a:cs typeface="Aldrich"/>
                <a:sym typeface="Aldrich"/>
              </a:endParaRPr>
            </a:p>
          </p:txBody>
        </p:sp>
        <p:sp>
          <p:nvSpPr>
            <p:cNvPr id="80" name="Google Shape;597;p46">
              <a:extLst>
                <a:ext uri="{FF2B5EF4-FFF2-40B4-BE49-F238E27FC236}">
                  <a16:creationId xmlns:a16="http://schemas.microsoft.com/office/drawing/2014/main" id="{F6EC22D0-963A-984D-1AF5-0208FD8DC45F}"/>
                </a:ext>
              </a:extLst>
            </p:cNvPr>
            <p:cNvSpPr txBox="1"/>
            <p:nvPr/>
          </p:nvSpPr>
          <p:spPr>
            <a:xfrm flipH="1">
              <a:off x="4335838" y="4818276"/>
              <a:ext cx="1876903" cy="769776"/>
            </a:xfrm>
            <a:prstGeom prst="rect">
              <a:avLst/>
            </a:prstGeom>
            <a:noFill/>
            <a:ln>
              <a:noFill/>
            </a:ln>
          </p:spPr>
          <p:txBody>
            <a:bodyPr spcFirstLastPara="1" wrap="square" lIns="91425" tIns="91425" rIns="91425" bIns="91425" anchor="t" anchorCtr="0">
              <a:noAutofit/>
            </a:bodyPr>
            <a:lstStyle/>
            <a:p>
              <a:pPr algn="ctr"/>
              <a:r>
                <a:rPr lang="en-IN" sz="1050">
                  <a:solidFill>
                    <a:schemeClr val="bg1"/>
                  </a:solidFill>
                </a:rPr>
                <a:t>Joint GTM strategies through client presentations &amp; collaborative marketing efforts to promote &amp; sell product &amp; solutions effectively</a:t>
              </a:r>
            </a:p>
          </p:txBody>
        </p:sp>
        <p:sp>
          <p:nvSpPr>
            <p:cNvPr id="81" name="Google Shape;598;p46">
              <a:extLst>
                <a:ext uri="{FF2B5EF4-FFF2-40B4-BE49-F238E27FC236}">
                  <a16:creationId xmlns:a16="http://schemas.microsoft.com/office/drawing/2014/main" id="{C445DEAC-3D8D-8FE2-6600-B2D321A1C08A}"/>
                </a:ext>
              </a:extLst>
            </p:cNvPr>
            <p:cNvSpPr txBox="1"/>
            <p:nvPr/>
          </p:nvSpPr>
          <p:spPr>
            <a:xfrm flipH="1">
              <a:off x="6387888" y="4429828"/>
              <a:ext cx="1635900" cy="4608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1400" b="1" kern="0">
                  <a:solidFill>
                    <a:srgbClr val="00E0CB"/>
                  </a:solidFill>
                  <a:latin typeface="+mj-lt"/>
                  <a:ea typeface="Aldrich"/>
                  <a:cs typeface="Aldrich"/>
                  <a:sym typeface="Aldrich"/>
                </a:rPr>
                <a:t>Talent Pool Development</a:t>
              </a:r>
            </a:p>
            <a:p>
              <a:pPr algn="ctr">
                <a:buClr>
                  <a:srgbClr val="000000"/>
                </a:buClr>
                <a:buFont typeface="Arial"/>
                <a:buNone/>
              </a:pPr>
              <a:endParaRPr sz="1400" b="1" kern="0">
                <a:solidFill>
                  <a:srgbClr val="00E0CB"/>
                </a:solidFill>
                <a:latin typeface="+mj-lt"/>
                <a:ea typeface="Aldrich"/>
                <a:cs typeface="Aldrich"/>
                <a:sym typeface="Aldrich"/>
              </a:endParaRPr>
            </a:p>
          </p:txBody>
        </p:sp>
        <p:sp>
          <p:nvSpPr>
            <p:cNvPr id="82" name="Google Shape;599;p46">
              <a:extLst>
                <a:ext uri="{FF2B5EF4-FFF2-40B4-BE49-F238E27FC236}">
                  <a16:creationId xmlns:a16="http://schemas.microsoft.com/office/drawing/2014/main" id="{4A4C40FA-17DA-F304-53A4-CCEE16C719E1}"/>
                </a:ext>
              </a:extLst>
            </p:cNvPr>
            <p:cNvSpPr txBox="1"/>
            <p:nvPr/>
          </p:nvSpPr>
          <p:spPr>
            <a:xfrm flipH="1">
              <a:off x="6299738" y="4818277"/>
              <a:ext cx="1812300" cy="769775"/>
            </a:xfrm>
            <a:prstGeom prst="rect">
              <a:avLst/>
            </a:prstGeom>
            <a:noFill/>
            <a:ln>
              <a:noFill/>
            </a:ln>
          </p:spPr>
          <p:txBody>
            <a:bodyPr spcFirstLastPara="1" wrap="square" lIns="91425" tIns="91425" rIns="91425" bIns="91425" anchor="t" anchorCtr="0">
              <a:noAutofit/>
            </a:bodyPr>
            <a:lstStyle/>
            <a:p>
              <a:pPr algn="ctr"/>
              <a:r>
                <a:rPr lang="en-IN" sz="1050">
                  <a:solidFill>
                    <a:schemeClr val="bg1"/>
                  </a:solidFill>
                </a:rPr>
                <a:t>Targeted IDMC certification campaigns &amp; product trainings to develop a large talent pool of certified resources, ready for immediate project deployment</a:t>
              </a:r>
            </a:p>
          </p:txBody>
        </p:sp>
        <p:cxnSp>
          <p:nvCxnSpPr>
            <p:cNvPr id="83" name="Google Shape;600;p46">
              <a:extLst>
                <a:ext uri="{FF2B5EF4-FFF2-40B4-BE49-F238E27FC236}">
                  <a16:creationId xmlns:a16="http://schemas.microsoft.com/office/drawing/2014/main" id="{6235DC15-FECE-A3F6-2F12-1E780C5AA91C}"/>
                </a:ext>
              </a:extLst>
            </p:cNvPr>
            <p:cNvCxnSpPr>
              <a:cxnSpLocks/>
              <a:stCxn id="71" idx="3"/>
              <a:endCxn id="72" idx="1"/>
            </p:cNvCxnSpPr>
            <p:nvPr/>
          </p:nvCxnSpPr>
          <p:spPr>
            <a:xfrm>
              <a:off x="1402388" y="398145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84" name="Google Shape;601;p46">
              <a:extLst>
                <a:ext uri="{FF2B5EF4-FFF2-40B4-BE49-F238E27FC236}">
                  <a16:creationId xmlns:a16="http://schemas.microsoft.com/office/drawing/2014/main" id="{695CE1A4-1623-C215-CEF7-06550EC14D23}"/>
                </a:ext>
              </a:extLst>
            </p:cNvPr>
            <p:cNvCxnSpPr>
              <a:cxnSpLocks/>
              <a:stCxn id="72" idx="3"/>
              <a:endCxn id="73" idx="1"/>
            </p:cNvCxnSpPr>
            <p:nvPr/>
          </p:nvCxnSpPr>
          <p:spPr>
            <a:xfrm>
              <a:off x="3366288" y="398145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85" name="Google Shape;602;p46">
              <a:extLst>
                <a:ext uri="{FF2B5EF4-FFF2-40B4-BE49-F238E27FC236}">
                  <a16:creationId xmlns:a16="http://schemas.microsoft.com/office/drawing/2014/main" id="{FBAFF41C-36D1-95CC-0802-A778B8937E31}"/>
                </a:ext>
              </a:extLst>
            </p:cNvPr>
            <p:cNvCxnSpPr>
              <a:cxnSpLocks/>
              <a:stCxn id="73" idx="3"/>
              <a:endCxn id="74" idx="1"/>
            </p:cNvCxnSpPr>
            <p:nvPr/>
          </p:nvCxnSpPr>
          <p:spPr>
            <a:xfrm>
              <a:off x="5330188" y="3981451"/>
              <a:ext cx="1787400" cy="0"/>
            </a:xfrm>
            <a:prstGeom prst="straightConnector1">
              <a:avLst/>
            </a:prstGeom>
            <a:noFill/>
            <a:ln w="9525" cap="flat" cmpd="sng">
              <a:solidFill>
                <a:srgbClr val="FFFFFF"/>
              </a:solidFill>
              <a:prstDash val="solid"/>
              <a:round/>
              <a:headEnd type="none" w="med" len="med"/>
              <a:tailEnd type="none" w="med" len="med"/>
            </a:ln>
          </p:spPr>
        </p:cxnSp>
        <p:cxnSp>
          <p:nvCxnSpPr>
            <p:cNvPr id="86" name="Google Shape;603;p46">
              <a:extLst>
                <a:ext uri="{FF2B5EF4-FFF2-40B4-BE49-F238E27FC236}">
                  <a16:creationId xmlns:a16="http://schemas.microsoft.com/office/drawing/2014/main" id="{EFD121CF-7A56-C495-D2D9-32E80CD1CF5D}"/>
                </a:ext>
              </a:extLst>
            </p:cNvPr>
            <p:cNvCxnSpPr>
              <a:cxnSpLocks/>
              <a:stCxn id="71" idx="2"/>
              <a:endCxn id="75" idx="0"/>
            </p:cNvCxnSpPr>
            <p:nvPr/>
          </p:nvCxnSpPr>
          <p:spPr>
            <a:xfrm>
              <a:off x="1314188" y="4069651"/>
              <a:ext cx="0" cy="360300"/>
            </a:xfrm>
            <a:prstGeom prst="straightConnector1">
              <a:avLst/>
            </a:prstGeom>
            <a:noFill/>
            <a:ln w="9525" cap="flat" cmpd="sng">
              <a:solidFill>
                <a:srgbClr val="FFFFFF"/>
              </a:solidFill>
              <a:prstDash val="solid"/>
              <a:round/>
              <a:headEnd type="none" w="med" len="med"/>
              <a:tailEnd type="none" w="med" len="med"/>
            </a:ln>
          </p:spPr>
        </p:cxnSp>
        <p:cxnSp>
          <p:nvCxnSpPr>
            <p:cNvPr id="87" name="Google Shape;604;p46">
              <a:extLst>
                <a:ext uri="{FF2B5EF4-FFF2-40B4-BE49-F238E27FC236}">
                  <a16:creationId xmlns:a16="http://schemas.microsoft.com/office/drawing/2014/main" id="{09A3C8E5-C5FC-9169-9E71-02E1386CEE0B}"/>
                </a:ext>
              </a:extLst>
            </p:cNvPr>
            <p:cNvCxnSpPr>
              <a:cxnSpLocks/>
              <a:stCxn id="72" idx="2"/>
              <a:endCxn id="77" idx="0"/>
            </p:cNvCxnSpPr>
            <p:nvPr/>
          </p:nvCxnSpPr>
          <p:spPr>
            <a:xfrm flipH="1">
              <a:off x="3276888" y="4069651"/>
              <a:ext cx="1200" cy="360300"/>
            </a:xfrm>
            <a:prstGeom prst="straightConnector1">
              <a:avLst/>
            </a:prstGeom>
            <a:noFill/>
            <a:ln w="9525" cap="flat" cmpd="sng">
              <a:solidFill>
                <a:srgbClr val="FFFFFF"/>
              </a:solidFill>
              <a:prstDash val="solid"/>
              <a:round/>
              <a:headEnd type="none" w="med" len="med"/>
              <a:tailEnd type="none" w="med" len="med"/>
            </a:ln>
          </p:spPr>
        </p:cxnSp>
        <p:cxnSp>
          <p:nvCxnSpPr>
            <p:cNvPr id="88" name="Google Shape;605;p46">
              <a:extLst>
                <a:ext uri="{FF2B5EF4-FFF2-40B4-BE49-F238E27FC236}">
                  <a16:creationId xmlns:a16="http://schemas.microsoft.com/office/drawing/2014/main" id="{F1B2D06C-4DBA-86F9-7661-0B1AC26F59ED}"/>
                </a:ext>
              </a:extLst>
            </p:cNvPr>
            <p:cNvCxnSpPr>
              <a:cxnSpLocks/>
              <a:stCxn id="73" idx="2"/>
              <a:endCxn id="79" idx="0"/>
            </p:cNvCxnSpPr>
            <p:nvPr/>
          </p:nvCxnSpPr>
          <p:spPr>
            <a:xfrm>
              <a:off x="5241988" y="4069651"/>
              <a:ext cx="0" cy="360300"/>
            </a:xfrm>
            <a:prstGeom prst="straightConnector1">
              <a:avLst/>
            </a:prstGeom>
            <a:noFill/>
            <a:ln w="9525" cap="flat" cmpd="sng">
              <a:solidFill>
                <a:srgbClr val="FFFFFF"/>
              </a:solidFill>
              <a:prstDash val="solid"/>
              <a:round/>
              <a:headEnd type="none" w="med" len="med"/>
              <a:tailEnd type="none" w="med" len="med"/>
            </a:ln>
          </p:spPr>
        </p:cxnSp>
        <p:cxnSp>
          <p:nvCxnSpPr>
            <p:cNvPr id="89" name="Google Shape;606;p46">
              <a:extLst>
                <a:ext uri="{FF2B5EF4-FFF2-40B4-BE49-F238E27FC236}">
                  <a16:creationId xmlns:a16="http://schemas.microsoft.com/office/drawing/2014/main" id="{F0889D99-08EB-468A-B654-8386E6431387}"/>
                </a:ext>
              </a:extLst>
            </p:cNvPr>
            <p:cNvCxnSpPr>
              <a:cxnSpLocks/>
              <a:stCxn id="74" idx="2"/>
              <a:endCxn id="81" idx="0"/>
            </p:cNvCxnSpPr>
            <p:nvPr/>
          </p:nvCxnSpPr>
          <p:spPr>
            <a:xfrm flipH="1">
              <a:off x="7205838" y="4069651"/>
              <a:ext cx="50" cy="360177"/>
            </a:xfrm>
            <a:prstGeom prst="straightConnector1">
              <a:avLst/>
            </a:prstGeom>
            <a:noFill/>
            <a:ln w="9525" cap="flat" cmpd="sng">
              <a:solidFill>
                <a:srgbClr val="FFFFFF"/>
              </a:solidFill>
              <a:prstDash val="solid"/>
              <a:round/>
              <a:headEnd type="none" w="med" len="med"/>
              <a:tailEnd type="none" w="med" len="med"/>
            </a:ln>
          </p:spPr>
        </p:cxnSp>
        <p:cxnSp>
          <p:nvCxnSpPr>
            <p:cNvPr id="90" name="Google Shape;607;p46">
              <a:extLst>
                <a:ext uri="{FF2B5EF4-FFF2-40B4-BE49-F238E27FC236}">
                  <a16:creationId xmlns:a16="http://schemas.microsoft.com/office/drawing/2014/main" id="{59BC7AB9-1443-E3F2-48AA-5DDF60BCCD02}"/>
                </a:ext>
              </a:extLst>
            </p:cNvPr>
            <p:cNvCxnSpPr>
              <a:cxnSpLocks/>
              <a:stCxn id="63" idx="2"/>
              <a:endCxn id="71" idx="0"/>
            </p:cNvCxnSpPr>
            <p:nvPr/>
          </p:nvCxnSpPr>
          <p:spPr>
            <a:xfrm rot="5400000">
              <a:off x="4097405" y="784768"/>
              <a:ext cx="325266" cy="5891700"/>
            </a:xfrm>
            <a:prstGeom prst="bentConnector3">
              <a:avLst>
                <a:gd name="adj1" fmla="val 50000"/>
              </a:avLst>
            </a:prstGeom>
            <a:noFill/>
            <a:ln w="9525" cap="flat" cmpd="sng">
              <a:solidFill>
                <a:srgbClr val="FFFFFF"/>
              </a:solidFill>
              <a:prstDash val="solid"/>
              <a:round/>
              <a:headEnd type="none" w="med" len="med"/>
              <a:tailEnd type="none" w="med" len="med"/>
            </a:ln>
          </p:spPr>
        </p:cxnSp>
      </p:grpSp>
      <p:sp>
        <p:nvSpPr>
          <p:cNvPr id="5" name="Title 4">
            <a:extLst>
              <a:ext uri="{FF2B5EF4-FFF2-40B4-BE49-F238E27FC236}">
                <a16:creationId xmlns:a16="http://schemas.microsoft.com/office/drawing/2014/main" id="{B0BF0809-0C7A-4D0B-C217-8A2127451E22}"/>
              </a:ext>
            </a:extLst>
          </p:cNvPr>
          <p:cNvSpPr>
            <a:spLocks noGrp="1"/>
          </p:cNvSpPr>
          <p:nvPr>
            <p:ph type="title"/>
          </p:nvPr>
        </p:nvSpPr>
        <p:spPr>
          <a:xfrm>
            <a:off x="414971" y="260350"/>
            <a:ext cx="11008413" cy="792163"/>
          </a:xfrm>
        </p:spPr>
        <p:txBody>
          <a:bodyPr/>
          <a:lstStyle/>
          <a:p>
            <a:r>
              <a:rPr lang="en-IN"/>
              <a:t>IDMC Factory: Driving Digital Transformation &amp; Cloud Modernization</a:t>
            </a:r>
          </a:p>
        </p:txBody>
      </p:sp>
    </p:spTree>
    <p:extLst>
      <p:ext uri="{BB962C8B-B14F-4D97-AF65-F5344CB8AC3E}">
        <p14:creationId xmlns:p14="http://schemas.microsoft.com/office/powerpoint/2010/main" val="425835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5BE72850-498F-89A6-8C0E-F9C09E26A242}"/>
              </a:ext>
            </a:extLst>
          </p:cNvPr>
          <p:cNvSpPr/>
          <p:nvPr/>
        </p:nvSpPr>
        <p:spPr>
          <a:xfrm>
            <a:off x="671911" y="1772150"/>
            <a:ext cx="10802333" cy="3977640"/>
          </a:xfrm>
          <a:prstGeom prst="rect">
            <a:avLst/>
          </a:prstGeom>
          <a:solidFill>
            <a:schemeClr val="bg1">
              <a:alpha val="1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22" name="Rectangle 21">
            <a:extLst>
              <a:ext uri="{FF2B5EF4-FFF2-40B4-BE49-F238E27FC236}">
                <a16:creationId xmlns:a16="http://schemas.microsoft.com/office/drawing/2014/main" id="{852DC073-F9E0-DC8B-3979-C1F2EB085392}"/>
              </a:ext>
            </a:extLst>
          </p:cNvPr>
          <p:cNvSpPr/>
          <p:nvPr/>
        </p:nvSpPr>
        <p:spPr>
          <a:xfrm>
            <a:off x="1128179" y="1856160"/>
            <a:ext cx="9845490" cy="822960"/>
          </a:xfrm>
          <a:prstGeom prst="rect">
            <a:avLst/>
          </a:prstGeom>
          <a:solidFill>
            <a:schemeClr val="accent2">
              <a:lumMod val="40000"/>
              <a:lumOff val="60000"/>
            </a:schemeClr>
          </a:solidFill>
          <a:ln w="9525">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2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55" name="Rectangle 54">
            <a:extLst>
              <a:ext uri="{FF2B5EF4-FFF2-40B4-BE49-F238E27FC236}">
                <a16:creationId xmlns:a16="http://schemas.microsoft.com/office/drawing/2014/main" id="{979A3387-8119-A833-A14D-2449C5935DA5}"/>
              </a:ext>
            </a:extLst>
          </p:cNvPr>
          <p:cNvSpPr/>
          <p:nvPr/>
        </p:nvSpPr>
        <p:spPr>
          <a:xfrm>
            <a:off x="869275" y="4085932"/>
            <a:ext cx="1042621" cy="654412"/>
          </a:xfrm>
          <a:prstGeom prst="rect">
            <a:avLst/>
          </a:prstGeom>
          <a:ln w="1270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Onboarding</a:t>
            </a:r>
          </a:p>
        </p:txBody>
      </p:sp>
      <p:sp>
        <p:nvSpPr>
          <p:cNvPr id="56" name="Rectangle 55">
            <a:extLst>
              <a:ext uri="{FF2B5EF4-FFF2-40B4-BE49-F238E27FC236}">
                <a16:creationId xmlns:a16="http://schemas.microsoft.com/office/drawing/2014/main" id="{4678370A-29D0-4D12-EFA2-B6CF6BC5B8DE}"/>
              </a:ext>
            </a:extLst>
          </p:cNvPr>
          <p:cNvSpPr/>
          <p:nvPr/>
        </p:nvSpPr>
        <p:spPr>
          <a:xfrm>
            <a:off x="1252322" y="2131860"/>
            <a:ext cx="1147666"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Demand Management</a:t>
            </a:r>
          </a:p>
        </p:txBody>
      </p:sp>
      <p:sp>
        <p:nvSpPr>
          <p:cNvPr id="57" name="Rectangle 56">
            <a:extLst>
              <a:ext uri="{FF2B5EF4-FFF2-40B4-BE49-F238E27FC236}">
                <a16:creationId xmlns:a16="http://schemas.microsoft.com/office/drawing/2014/main" id="{BCD70391-891B-17BE-948A-36B3BF91706B}"/>
              </a:ext>
            </a:extLst>
          </p:cNvPr>
          <p:cNvSpPr/>
          <p:nvPr/>
        </p:nvSpPr>
        <p:spPr>
          <a:xfrm>
            <a:off x="2524975" y="2131860"/>
            <a:ext cx="1137973"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Resource Management</a:t>
            </a:r>
          </a:p>
        </p:txBody>
      </p:sp>
      <p:sp>
        <p:nvSpPr>
          <p:cNvPr id="58" name="Rectangle 57">
            <a:extLst>
              <a:ext uri="{FF2B5EF4-FFF2-40B4-BE49-F238E27FC236}">
                <a16:creationId xmlns:a16="http://schemas.microsoft.com/office/drawing/2014/main" id="{3FE8A1C4-AF9B-658D-B316-A187F1B073C0}"/>
              </a:ext>
            </a:extLst>
          </p:cNvPr>
          <p:cNvSpPr/>
          <p:nvPr/>
        </p:nvSpPr>
        <p:spPr>
          <a:xfrm>
            <a:off x="3787934" y="2131860"/>
            <a:ext cx="1058703"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Project Management</a:t>
            </a:r>
          </a:p>
        </p:txBody>
      </p:sp>
      <p:sp>
        <p:nvSpPr>
          <p:cNvPr id="59" name="Rectangle 58">
            <a:extLst>
              <a:ext uri="{FF2B5EF4-FFF2-40B4-BE49-F238E27FC236}">
                <a16:creationId xmlns:a16="http://schemas.microsoft.com/office/drawing/2014/main" id="{D2995F2D-3688-C6A6-4C02-AD260A0FE007}"/>
              </a:ext>
            </a:extLst>
          </p:cNvPr>
          <p:cNvSpPr/>
          <p:nvPr/>
        </p:nvSpPr>
        <p:spPr>
          <a:xfrm>
            <a:off x="4971623" y="2131860"/>
            <a:ext cx="1058703"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Release Management</a:t>
            </a:r>
          </a:p>
        </p:txBody>
      </p:sp>
      <p:sp>
        <p:nvSpPr>
          <p:cNvPr id="60" name="Rectangle 59">
            <a:extLst>
              <a:ext uri="{FF2B5EF4-FFF2-40B4-BE49-F238E27FC236}">
                <a16:creationId xmlns:a16="http://schemas.microsoft.com/office/drawing/2014/main" id="{D509F6A6-99B5-1BAF-2AD7-9E158C9C37D2}"/>
              </a:ext>
            </a:extLst>
          </p:cNvPr>
          <p:cNvSpPr/>
          <p:nvPr/>
        </p:nvSpPr>
        <p:spPr>
          <a:xfrm>
            <a:off x="6155312" y="2131860"/>
            <a:ext cx="1148288"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Quality Management</a:t>
            </a:r>
          </a:p>
        </p:txBody>
      </p:sp>
      <p:sp>
        <p:nvSpPr>
          <p:cNvPr id="61" name="Rectangle 60">
            <a:extLst>
              <a:ext uri="{FF2B5EF4-FFF2-40B4-BE49-F238E27FC236}">
                <a16:creationId xmlns:a16="http://schemas.microsoft.com/office/drawing/2014/main" id="{1E5164D0-BF88-BCE7-AD31-A635A9647E97}"/>
              </a:ext>
            </a:extLst>
          </p:cNvPr>
          <p:cNvSpPr/>
          <p:nvPr/>
        </p:nvSpPr>
        <p:spPr>
          <a:xfrm>
            <a:off x="10354139" y="4138970"/>
            <a:ext cx="947309" cy="568658"/>
          </a:xfrm>
          <a:prstGeom prst="rect">
            <a:avLst/>
          </a:prstGeom>
          <a:ln w="1270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Handover</a:t>
            </a:r>
          </a:p>
        </p:txBody>
      </p:sp>
      <p:sp>
        <p:nvSpPr>
          <p:cNvPr id="62" name="Rectangle 61">
            <a:extLst>
              <a:ext uri="{FF2B5EF4-FFF2-40B4-BE49-F238E27FC236}">
                <a16:creationId xmlns:a16="http://schemas.microsoft.com/office/drawing/2014/main" id="{863415D7-F709-AE92-BB19-73905E6A3A74}"/>
              </a:ext>
            </a:extLst>
          </p:cNvPr>
          <p:cNvSpPr/>
          <p:nvPr/>
        </p:nvSpPr>
        <p:spPr>
          <a:xfrm>
            <a:off x="4813938" y="2794158"/>
            <a:ext cx="2103638" cy="540132"/>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1. PC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Wingdings" panose="05000000000000000000" pitchFamily="2" charset="2"/>
              </a:rPr>
              <a:t>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CDI Migration / Development</a:t>
            </a:r>
          </a:p>
        </p:txBody>
      </p:sp>
      <p:sp>
        <p:nvSpPr>
          <p:cNvPr id="64" name="Rectangle 63">
            <a:extLst>
              <a:ext uri="{FF2B5EF4-FFF2-40B4-BE49-F238E27FC236}">
                <a16:creationId xmlns:a16="http://schemas.microsoft.com/office/drawing/2014/main" id="{F4BBFE27-6CB9-EC69-F7B6-AEB5EF249F4A}"/>
              </a:ext>
            </a:extLst>
          </p:cNvPr>
          <p:cNvSpPr/>
          <p:nvPr/>
        </p:nvSpPr>
        <p:spPr>
          <a:xfrm>
            <a:off x="7428587" y="2131860"/>
            <a:ext cx="1148288"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Knowledge Management</a:t>
            </a:r>
          </a:p>
        </p:txBody>
      </p:sp>
      <p:sp>
        <p:nvSpPr>
          <p:cNvPr id="65" name="Rectangle 64">
            <a:extLst>
              <a:ext uri="{FF2B5EF4-FFF2-40B4-BE49-F238E27FC236}">
                <a16:creationId xmlns:a16="http://schemas.microsoft.com/office/drawing/2014/main" id="{5A55310A-E19A-63F3-4675-A8C99F63F5CE}"/>
              </a:ext>
            </a:extLst>
          </p:cNvPr>
          <p:cNvSpPr/>
          <p:nvPr/>
        </p:nvSpPr>
        <p:spPr>
          <a:xfrm>
            <a:off x="8701861" y="2131860"/>
            <a:ext cx="1010718"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Service Introduction</a:t>
            </a:r>
          </a:p>
        </p:txBody>
      </p:sp>
      <p:sp>
        <p:nvSpPr>
          <p:cNvPr id="66" name="Rectangle 65">
            <a:extLst>
              <a:ext uri="{FF2B5EF4-FFF2-40B4-BE49-F238E27FC236}">
                <a16:creationId xmlns:a16="http://schemas.microsoft.com/office/drawing/2014/main" id="{2FA2BB7F-3D1A-F427-B02C-6B0AE63CA4FD}"/>
              </a:ext>
            </a:extLst>
          </p:cNvPr>
          <p:cNvSpPr/>
          <p:nvPr/>
        </p:nvSpPr>
        <p:spPr>
          <a:xfrm>
            <a:off x="9837568" y="2131860"/>
            <a:ext cx="1010718" cy="478800"/>
          </a:xfrm>
          <a:prstGeom prst="rect">
            <a:avLst/>
          </a:prstGeom>
          <a:ln w="3810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Transition</a:t>
            </a:r>
          </a:p>
        </p:txBody>
      </p:sp>
      <p:sp>
        <p:nvSpPr>
          <p:cNvPr id="67" name="TextBox 66">
            <a:extLst>
              <a:ext uri="{FF2B5EF4-FFF2-40B4-BE49-F238E27FC236}">
                <a16:creationId xmlns:a16="http://schemas.microsoft.com/office/drawing/2014/main" id="{A36D1F19-F334-3DD8-1088-AC8693AFB34B}"/>
              </a:ext>
            </a:extLst>
          </p:cNvPr>
          <p:cNvSpPr txBox="1"/>
          <p:nvPr/>
        </p:nvSpPr>
        <p:spPr>
          <a:xfrm>
            <a:off x="4330356" y="1839665"/>
            <a:ext cx="3489058" cy="315584"/>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2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Factory Management Services</a:t>
            </a:r>
            <a:endParaRPr kumimoji="0" lang="en-US" sz="12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endParaRPr>
          </a:p>
        </p:txBody>
      </p:sp>
      <p:sp>
        <p:nvSpPr>
          <p:cNvPr id="68" name="Rectangle 67">
            <a:extLst>
              <a:ext uri="{FF2B5EF4-FFF2-40B4-BE49-F238E27FC236}">
                <a16:creationId xmlns:a16="http://schemas.microsoft.com/office/drawing/2014/main" id="{AF65B9DE-389F-3866-EE26-3122BAB30F1E}"/>
              </a:ext>
            </a:extLst>
          </p:cNvPr>
          <p:cNvSpPr/>
          <p:nvPr/>
        </p:nvSpPr>
        <p:spPr>
          <a:xfrm>
            <a:off x="1003193" y="5896627"/>
            <a:ext cx="10054265" cy="601373"/>
          </a:xfrm>
          <a:prstGeom prst="rect">
            <a:avLst/>
          </a:prstGeom>
          <a:solidFill>
            <a:schemeClr val="accent6">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69" name="Rectangle 68">
            <a:extLst>
              <a:ext uri="{FF2B5EF4-FFF2-40B4-BE49-F238E27FC236}">
                <a16:creationId xmlns:a16="http://schemas.microsoft.com/office/drawing/2014/main" id="{CD5598A4-4372-A695-47D0-B2C69F93E397}"/>
              </a:ext>
            </a:extLst>
          </p:cNvPr>
          <p:cNvSpPr/>
          <p:nvPr/>
        </p:nvSpPr>
        <p:spPr>
          <a:xfrm>
            <a:off x="7799373" y="6165170"/>
            <a:ext cx="1462586" cy="282041"/>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Knowledge Hub</a:t>
            </a:r>
          </a:p>
        </p:txBody>
      </p:sp>
      <p:sp>
        <p:nvSpPr>
          <p:cNvPr id="70" name="TextBox 69">
            <a:extLst>
              <a:ext uri="{FF2B5EF4-FFF2-40B4-BE49-F238E27FC236}">
                <a16:creationId xmlns:a16="http://schemas.microsoft.com/office/drawing/2014/main" id="{4F45C2CC-B62C-F5ED-87F6-C1CB8BD14431}"/>
              </a:ext>
            </a:extLst>
          </p:cNvPr>
          <p:cNvSpPr txBox="1"/>
          <p:nvPr/>
        </p:nvSpPr>
        <p:spPr>
          <a:xfrm>
            <a:off x="5014269" y="5857237"/>
            <a:ext cx="2032112" cy="340519"/>
          </a:xfrm>
          <a:prstGeom prst="round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Factory Enablers</a:t>
            </a:r>
            <a:endParaRPr kumimoji="0" lang="en-US" sz="14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endParaRPr>
          </a:p>
        </p:txBody>
      </p:sp>
      <p:sp>
        <p:nvSpPr>
          <p:cNvPr id="71" name="Rectangle 70">
            <a:hlinkClick r:id="" action="ppaction://noaction"/>
            <a:extLst>
              <a:ext uri="{FF2B5EF4-FFF2-40B4-BE49-F238E27FC236}">
                <a16:creationId xmlns:a16="http://schemas.microsoft.com/office/drawing/2014/main" id="{94ACEB5F-1C06-9DF5-CDFD-D97A04703E46}"/>
              </a:ext>
            </a:extLst>
          </p:cNvPr>
          <p:cNvSpPr/>
          <p:nvPr/>
        </p:nvSpPr>
        <p:spPr>
          <a:xfrm>
            <a:off x="4813938" y="3443603"/>
            <a:ext cx="2103638" cy="540132"/>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2. IDQ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Wingdings" panose="05000000000000000000" pitchFamily="2" charset="2"/>
              </a:rPr>
              <a:t>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CDQ Migration / Development</a:t>
            </a:r>
          </a:p>
        </p:txBody>
      </p:sp>
      <p:sp>
        <p:nvSpPr>
          <p:cNvPr id="72" name="Rectangle 71">
            <a:hlinkClick r:id="" action="ppaction://noaction"/>
            <a:extLst>
              <a:ext uri="{FF2B5EF4-FFF2-40B4-BE49-F238E27FC236}">
                <a16:creationId xmlns:a16="http://schemas.microsoft.com/office/drawing/2014/main" id="{39534240-5BA8-F4A7-7D81-EF22FE49B862}"/>
              </a:ext>
            </a:extLst>
          </p:cNvPr>
          <p:cNvSpPr/>
          <p:nvPr/>
        </p:nvSpPr>
        <p:spPr>
          <a:xfrm>
            <a:off x="4838909" y="4103208"/>
            <a:ext cx="2041668" cy="540132"/>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3. EDC / Axon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Wingdings" panose="05000000000000000000" pitchFamily="2" charset="2"/>
              </a:rPr>
              <a:t></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 CDGC Migration / Development</a:t>
            </a:r>
          </a:p>
        </p:txBody>
      </p:sp>
      <p:sp>
        <p:nvSpPr>
          <p:cNvPr id="73" name="Rectangle 72">
            <a:hlinkClick r:id="" action="ppaction://noaction"/>
            <a:extLst>
              <a:ext uri="{FF2B5EF4-FFF2-40B4-BE49-F238E27FC236}">
                <a16:creationId xmlns:a16="http://schemas.microsoft.com/office/drawing/2014/main" id="{6FD36E7B-C83F-536A-3644-1162974A9065}"/>
              </a:ext>
            </a:extLst>
          </p:cNvPr>
          <p:cNvSpPr/>
          <p:nvPr/>
        </p:nvSpPr>
        <p:spPr>
          <a:xfrm>
            <a:off x="4847368" y="4732332"/>
            <a:ext cx="2041668" cy="540132"/>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4. MDM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Wingdings" panose="05000000000000000000" pitchFamily="2" charset="2"/>
              </a:rPr>
              <a:t> MDM </a:t>
            </a: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SaaS Migration / Development</a:t>
            </a:r>
          </a:p>
        </p:txBody>
      </p:sp>
      <p:sp>
        <p:nvSpPr>
          <p:cNvPr id="76" name="Rectangle 75">
            <a:extLst>
              <a:ext uri="{FF2B5EF4-FFF2-40B4-BE49-F238E27FC236}">
                <a16:creationId xmlns:a16="http://schemas.microsoft.com/office/drawing/2014/main" id="{938FFC00-E69E-72E6-1FC9-6A42C02E02C2}"/>
              </a:ext>
            </a:extLst>
          </p:cNvPr>
          <p:cNvSpPr/>
          <p:nvPr/>
        </p:nvSpPr>
        <p:spPr>
          <a:xfrm>
            <a:off x="2311122" y="4453384"/>
            <a:ext cx="1363656" cy="508830"/>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Set up &amp; Configuration</a:t>
            </a:r>
          </a:p>
        </p:txBody>
      </p:sp>
      <p:sp>
        <p:nvSpPr>
          <p:cNvPr id="77" name="Rectangle 76">
            <a:extLst>
              <a:ext uri="{FF2B5EF4-FFF2-40B4-BE49-F238E27FC236}">
                <a16:creationId xmlns:a16="http://schemas.microsoft.com/office/drawing/2014/main" id="{5CC836EE-3458-2162-369D-9609F36CA853}"/>
              </a:ext>
            </a:extLst>
          </p:cNvPr>
          <p:cNvSpPr/>
          <p:nvPr/>
        </p:nvSpPr>
        <p:spPr>
          <a:xfrm>
            <a:off x="3277049" y="3805769"/>
            <a:ext cx="1254292" cy="508830"/>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Analysis &amp;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Design</a:t>
            </a:r>
            <a:endPar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endParaRPr>
          </a:p>
        </p:txBody>
      </p:sp>
      <p:sp>
        <p:nvSpPr>
          <p:cNvPr id="78" name="Rectangle 77">
            <a:extLst>
              <a:ext uri="{FF2B5EF4-FFF2-40B4-BE49-F238E27FC236}">
                <a16:creationId xmlns:a16="http://schemas.microsoft.com/office/drawing/2014/main" id="{16840F79-443D-699A-53B3-91CA5D7B10ED}"/>
              </a:ext>
            </a:extLst>
          </p:cNvPr>
          <p:cNvSpPr/>
          <p:nvPr/>
        </p:nvSpPr>
        <p:spPr>
          <a:xfrm>
            <a:off x="8283682" y="4317998"/>
            <a:ext cx="1231996" cy="704555"/>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Deployment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&amp;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Release</a:t>
            </a:r>
            <a:endPar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endParaRPr>
          </a:p>
        </p:txBody>
      </p:sp>
      <p:sp>
        <p:nvSpPr>
          <p:cNvPr id="79" name="Rectangle 78">
            <a:extLst>
              <a:ext uri="{FF2B5EF4-FFF2-40B4-BE49-F238E27FC236}">
                <a16:creationId xmlns:a16="http://schemas.microsoft.com/office/drawing/2014/main" id="{5ABE7348-E34A-2667-0919-7DF036C7A82B}"/>
              </a:ext>
            </a:extLst>
          </p:cNvPr>
          <p:cNvSpPr/>
          <p:nvPr/>
        </p:nvSpPr>
        <p:spPr>
          <a:xfrm>
            <a:off x="9156296" y="3418765"/>
            <a:ext cx="1163690" cy="704554"/>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Maintenance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&amp;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Support</a:t>
            </a:r>
            <a:endPar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endParaRPr>
          </a:p>
        </p:txBody>
      </p:sp>
      <p:sp>
        <p:nvSpPr>
          <p:cNvPr id="80" name="Rectangle 79">
            <a:extLst>
              <a:ext uri="{FF2B5EF4-FFF2-40B4-BE49-F238E27FC236}">
                <a16:creationId xmlns:a16="http://schemas.microsoft.com/office/drawing/2014/main" id="{E8E385C2-C8A8-8773-9F2F-8ABA5841FDF4}"/>
              </a:ext>
            </a:extLst>
          </p:cNvPr>
          <p:cNvSpPr/>
          <p:nvPr/>
        </p:nvSpPr>
        <p:spPr>
          <a:xfrm>
            <a:off x="2795978" y="6145635"/>
            <a:ext cx="1462586" cy="296605"/>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I&amp;D </a:t>
            </a:r>
            <a:r>
              <a:rPr kumimoji="0" lang="en-IN" sz="1100" b="0" i="0" u="none" strike="noStrike" kern="0" cap="none" spc="0" normalizeH="0" baseline="0" noProof="0" err="1">
                <a:ln>
                  <a:noFill/>
                </a:ln>
                <a:solidFill>
                  <a:srgbClr val="FFFFFF"/>
                </a:solidFill>
                <a:effectLst/>
                <a:uLnTx/>
                <a:uFillTx/>
                <a:latin typeface="Ubuntu Light" panose="020B0304030602030204" pitchFamily="34" charset="0"/>
                <a:ea typeface="+mn-ea"/>
                <a:cs typeface="+mn-cs"/>
                <a:sym typeface="Arial"/>
              </a:rPr>
              <a:t>CoE</a:t>
            </a: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81" name="Rectangle 80">
            <a:extLst>
              <a:ext uri="{FF2B5EF4-FFF2-40B4-BE49-F238E27FC236}">
                <a16:creationId xmlns:a16="http://schemas.microsoft.com/office/drawing/2014/main" id="{FA70E425-B363-F92B-4C51-33D49A2CE44E}"/>
              </a:ext>
            </a:extLst>
          </p:cNvPr>
          <p:cNvSpPr/>
          <p:nvPr/>
        </p:nvSpPr>
        <p:spPr>
          <a:xfrm>
            <a:off x="4463776" y="6157025"/>
            <a:ext cx="1462586" cy="296605"/>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Domain </a:t>
            </a:r>
            <a:r>
              <a:rPr kumimoji="0" lang="en-IN" sz="1100" b="0" i="0" u="none" strike="noStrike" kern="0" cap="none" spc="0" normalizeH="0" baseline="0" noProof="0" err="1">
                <a:ln>
                  <a:noFill/>
                </a:ln>
                <a:solidFill>
                  <a:srgbClr val="FFFFFF"/>
                </a:solidFill>
                <a:effectLst/>
                <a:uLnTx/>
                <a:uFillTx/>
                <a:latin typeface="Ubuntu Light" panose="020B0304030602030204" pitchFamily="34" charset="0"/>
                <a:ea typeface="+mn-ea"/>
                <a:cs typeface="+mn-cs"/>
                <a:sym typeface="Arial"/>
              </a:rPr>
              <a:t>CoE</a:t>
            </a: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82" name="Rectangle 81">
            <a:extLst>
              <a:ext uri="{FF2B5EF4-FFF2-40B4-BE49-F238E27FC236}">
                <a16:creationId xmlns:a16="http://schemas.microsoft.com/office/drawing/2014/main" id="{A1A70F31-DBDA-86E5-5FD2-FC152BFF5D70}"/>
              </a:ext>
            </a:extLst>
          </p:cNvPr>
          <p:cNvSpPr/>
          <p:nvPr/>
        </p:nvSpPr>
        <p:spPr>
          <a:xfrm>
            <a:off x="6131574" y="6168415"/>
            <a:ext cx="1462586" cy="296605"/>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Innovation Lab</a:t>
            </a: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83" name="Rectangle 82">
            <a:extLst>
              <a:ext uri="{FF2B5EF4-FFF2-40B4-BE49-F238E27FC236}">
                <a16:creationId xmlns:a16="http://schemas.microsoft.com/office/drawing/2014/main" id="{2186C955-470F-4BA5-5F94-612B29A69AB5}"/>
              </a:ext>
            </a:extLst>
          </p:cNvPr>
          <p:cNvSpPr/>
          <p:nvPr/>
        </p:nvSpPr>
        <p:spPr>
          <a:xfrm>
            <a:off x="1128179" y="6155403"/>
            <a:ext cx="1462586" cy="282041"/>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Product Training</a:t>
            </a:r>
          </a:p>
        </p:txBody>
      </p:sp>
      <p:sp>
        <p:nvSpPr>
          <p:cNvPr id="84" name="Rectangle 83">
            <a:extLst>
              <a:ext uri="{FF2B5EF4-FFF2-40B4-BE49-F238E27FC236}">
                <a16:creationId xmlns:a16="http://schemas.microsoft.com/office/drawing/2014/main" id="{FCE038FB-0E6B-BA16-AB3D-11BA7186EE25}"/>
              </a:ext>
            </a:extLst>
          </p:cNvPr>
          <p:cNvSpPr/>
          <p:nvPr/>
        </p:nvSpPr>
        <p:spPr>
          <a:xfrm>
            <a:off x="9467169" y="6153781"/>
            <a:ext cx="1462586" cy="296605"/>
          </a:xfrm>
          <a:prstGeom prst="rect">
            <a:avLst/>
          </a:prstGeom>
          <a:solidFill>
            <a:srgbClr val="173340"/>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Product Support</a:t>
            </a: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85" name="Rectangle 84">
            <a:hlinkClick r:id="" action="ppaction://noaction"/>
            <a:extLst>
              <a:ext uri="{FF2B5EF4-FFF2-40B4-BE49-F238E27FC236}">
                <a16:creationId xmlns:a16="http://schemas.microsoft.com/office/drawing/2014/main" id="{D6AEA5EA-7C12-875D-99CF-4ABA89D67285}"/>
              </a:ext>
            </a:extLst>
          </p:cNvPr>
          <p:cNvSpPr/>
          <p:nvPr/>
        </p:nvSpPr>
        <p:spPr>
          <a:xfrm>
            <a:off x="7308690" y="3170574"/>
            <a:ext cx="813940" cy="1802255"/>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5. Data Validation &amp; Testing</a:t>
            </a:r>
          </a:p>
        </p:txBody>
      </p:sp>
      <p:cxnSp>
        <p:nvCxnSpPr>
          <p:cNvPr id="94" name="Connector: Curved 93">
            <a:extLst>
              <a:ext uri="{FF2B5EF4-FFF2-40B4-BE49-F238E27FC236}">
                <a16:creationId xmlns:a16="http://schemas.microsoft.com/office/drawing/2014/main" id="{71F76617-6691-01E2-B9DF-13823236FB6A}"/>
              </a:ext>
            </a:extLst>
          </p:cNvPr>
          <p:cNvCxnSpPr>
            <a:cxnSpLocks/>
          </p:cNvCxnSpPr>
          <p:nvPr/>
        </p:nvCxnSpPr>
        <p:spPr>
          <a:xfrm rot="5400000" flipH="1" flipV="1">
            <a:off x="1433881" y="4059074"/>
            <a:ext cx="274305" cy="359862"/>
          </a:xfrm>
          <a:prstGeom prst="curvedConnector2">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4457E7D9-105B-C205-2BE2-35B6513C76C5}"/>
              </a:ext>
            </a:extLst>
          </p:cNvPr>
          <p:cNvCxnSpPr>
            <a:cxnSpLocks/>
          </p:cNvCxnSpPr>
          <p:nvPr/>
        </p:nvCxnSpPr>
        <p:spPr>
          <a:xfrm>
            <a:off x="2882179" y="4101853"/>
            <a:ext cx="111287" cy="641756"/>
          </a:xfrm>
          <a:prstGeom prst="curvedConnector2">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7F83B302-0230-E481-1363-7D6BBB8584CB}"/>
              </a:ext>
            </a:extLst>
          </p:cNvPr>
          <p:cNvCxnSpPr>
            <a:cxnSpLocks/>
          </p:cNvCxnSpPr>
          <p:nvPr/>
        </p:nvCxnSpPr>
        <p:spPr>
          <a:xfrm flipV="1">
            <a:off x="3674778" y="4310075"/>
            <a:ext cx="218270" cy="397724"/>
          </a:xfrm>
          <a:prstGeom prst="curvedConnector2">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02CAE69A-62BA-D046-CED9-F7641CB9D0DD}"/>
              </a:ext>
            </a:extLst>
          </p:cNvPr>
          <p:cNvCxnSpPr>
            <a:cxnSpLocks/>
          </p:cNvCxnSpPr>
          <p:nvPr/>
        </p:nvCxnSpPr>
        <p:spPr>
          <a:xfrm flipV="1">
            <a:off x="4520193" y="3064224"/>
            <a:ext cx="293746" cy="1113357"/>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12" name="Connector: Curved 111">
            <a:extLst>
              <a:ext uri="{FF2B5EF4-FFF2-40B4-BE49-F238E27FC236}">
                <a16:creationId xmlns:a16="http://schemas.microsoft.com/office/drawing/2014/main" id="{F5BD0654-76B2-1CC8-B492-0F5E8D180FE1}"/>
              </a:ext>
            </a:extLst>
          </p:cNvPr>
          <p:cNvCxnSpPr>
            <a:cxnSpLocks/>
          </p:cNvCxnSpPr>
          <p:nvPr/>
        </p:nvCxnSpPr>
        <p:spPr>
          <a:xfrm flipV="1">
            <a:off x="4520193" y="3713669"/>
            <a:ext cx="293746" cy="402952"/>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16" name="Connector: Curved 115">
            <a:extLst>
              <a:ext uri="{FF2B5EF4-FFF2-40B4-BE49-F238E27FC236}">
                <a16:creationId xmlns:a16="http://schemas.microsoft.com/office/drawing/2014/main" id="{EB860160-CD11-DD94-A038-FD9E35BE145C}"/>
              </a:ext>
            </a:extLst>
          </p:cNvPr>
          <p:cNvCxnSpPr>
            <a:cxnSpLocks/>
          </p:cNvCxnSpPr>
          <p:nvPr/>
        </p:nvCxnSpPr>
        <p:spPr>
          <a:xfrm>
            <a:off x="4520193" y="4065821"/>
            <a:ext cx="318716" cy="307453"/>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D14D3034-9917-CBA3-8F55-51B70300988E}"/>
              </a:ext>
            </a:extLst>
          </p:cNvPr>
          <p:cNvCxnSpPr>
            <a:cxnSpLocks/>
          </p:cNvCxnSpPr>
          <p:nvPr/>
        </p:nvCxnSpPr>
        <p:spPr>
          <a:xfrm>
            <a:off x="4520193" y="4065821"/>
            <a:ext cx="327175" cy="1017858"/>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45" name="Connector: Curved 144">
            <a:extLst>
              <a:ext uri="{FF2B5EF4-FFF2-40B4-BE49-F238E27FC236}">
                <a16:creationId xmlns:a16="http://schemas.microsoft.com/office/drawing/2014/main" id="{37DF85A9-66D8-0611-5F40-31516FE563A1}"/>
              </a:ext>
            </a:extLst>
          </p:cNvPr>
          <p:cNvCxnSpPr>
            <a:cxnSpLocks/>
          </p:cNvCxnSpPr>
          <p:nvPr/>
        </p:nvCxnSpPr>
        <p:spPr>
          <a:xfrm>
            <a:off x="6917576" y="3064224"/>
            <a:ext cx="798084" cy="106350"/>
          </a:xfrm>
          <a:prstGeom prst="curvedConnector2">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A4795342-F86F-6CEF-C8DC-63E584F9B30B}"/>
              </a:ext>
            </a:extLst>
          </p:cNvPr>
          <p:cNvCxnSpPr>
            <a:cxnSpLocks/>
          </p:cNvCxnSpPr>
          <p:nvPr/>
        </p:nvCxnSpPr>
        <p:spPr>
          <a:xfrm>
            <a:off x="6917576" y="3713669"/>
            <a:ext cx="391114" cy="297072"/>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51" name="Connector: Curved 150">
            <a:extLst>
              <a:ext uri="{FF2B5EF4-FFF2-40B4-BE49-F238E27FC236}">
                <a16:creationId xmlns:a16="http://schemas.microsoft.com/office/drawing/2014/main" id="{00B86EDA-331D-FA89-A23D-2BEB7B34F72C}"/>
              </a:ext>
            </a:extLst>
          </p:cNvPr>
          <p:cNvCxnSpPr>
            <a:cxnSpLocks/>
          </p:cNvCxnSpPr>
          <p:nvPr/>
        </p:nvCxnSpPr>
        <p:spPr>
          <a:xfrm flipV="1">
            <a:off x="6880577" y="3959942"/>
            <a:ext cx="428114" cy="413333"/>
          </a:xfrm>
          <a:prstGeom prst="curvedConnector3">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55" name="Connector: Curved 154">
            <a:extLst>
              <a:ext uri="{FF2B5EF4-FFF2-40B4-BE49-F238E27FC236}">
                <a16:creationId xmlns:a16="http://schemas.microsoft.com/office/drawing/2014/main" id="{FD9CAFE4-9C2D-22C8-902A-D3B99CB59039}"/>
              </a:ext>
            </a:extLst>
          </p:cNvPr>
          <p:cNvCxnSpPr>
            <a:cxnSpLocks/>
          </p:cNvCxnSpPr>
          <p:nvPr/>
        </p:nvCxnSpPr>
        <p:spPr>
          <a:xfrm flipV="1">
            <a:off x="6889036" y="4861069"/>
            <a:ext cx="826625" cy="222609"/>
          </a:xfrm>
          <a:prstGeom prst="curvedConnector2">
            <a:avLst/>
          </a:prstGeom>
          <a:ln w="19050">
            <a:noFill/>
            <a:tailEnd type="triangle"/>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192" name="Connector: Curved 191">
            <a:extLst>
              <a:ext uri="{FF2B5EF4-FFF2-40B4-BE49-F238E27FC236}">
                <a16:creationId xmlns:a16="http://schemas.microsoft.com/office/drawing/2014/main" id="{25DE8EE5-E4DD-4395-9CB4-E21CEBAB314C}"/>
              </a:ext>
            </a:extLst>
          </p:cNvPr>
          <p:cNvCxnSpPr>
            <a:cxnSpLocks/>
          </p:cNvCxnSpPr>
          <p:nvPr/>
        </p:nvCxnSpPr>
        <p:spPr>
          <a:xfrm flipV="1">
            <a:off x="9515678" y="3584513"/>
            <a:ext cx="297253" cy="1136562"/>
          </a:xfrm>
          <a:prstGeom prst="curvedConnector4">
            <a:avLst>
              <a:gd name="adj1" fmla="val 370131"/>
              <a:gd name="adj2" fmla="val 119526"/>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201" name="Connector: Curved 200">
            <a:extLst>
              <a:ext uri="{FF2B5EF4-FFF2-40B4-BE49-F238E27FC236}">
                <a16:creationId xmlns:a16="http://schemas.microsoft.com/office/drawing/2014/main" id="{E09CA5B4-C020-C836-8B3F-660512A86F7B}"/>
              </a:ext>
            </a:extLst>
          </p:cNvPr>
          <p:cNvCxnSpPr>
            <a:cxnSpLocks/>
          </p:cNvCxnSpPr>
          <p:nvPr/>
        </p:nvCxnSpPr>
        <p:spPr>
          <a:xfrm>
            <a:off x="8122631" y="3959942"/>
            <a:ext cx="161051" cy="710333"/>
          </a:xfrm>
          <a:prstGeom prst="curvedConnector3">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cxnSp>
        <p:nvCxnSpPr>
          <p:cNvPr id="204" name="Connector: Curved 203">
            <a:extLst>
              <a:ext uri="{FF2B5EF4-FFF2-40B4-BE49-F238E27FC236}">
                <a16:creationId xmlns:a16="http://schemas.microsoft.com/office/drawing/2014/main" id="{496154FE-118A-F3B8-DB45-A4B79D9D1406}"/>
              </a:ext>
            </a:extLst>
          </p:cNvPr>
          <p:cNvCxnSpPr>
            <a:cxnSpLocks/>
          </p:cNvCxnSpPr>
          <p:nvPr/>
        </p:nvCxnSpPr>
        <p:spPr>
          <a:xfrm>
            <a:off x="10394776" y="3936790"/>
            <a:ext cx="433017" cy="821637"/>
          </a:xfrm>
          <a:prstGeom prst="curvedConnector4">
            <a:avLst>
              <a:gd name="adj1" fmla="val 260452"/>
              <a:gd name="adj2" fmla="val 127011"/>
            </a:avLst>
          </a:prstGeom>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A0E03DD6-80F0-7C7F-3BFE-BEE999800CBB}"/>
              </a:ext>
            </a:extLst>
          </p:cNvPr>
          <p:cNvSpPr/>
          <p:nvPr/>
        </p:nvSpPr>
        <p:spPr>
          <a:xfrm>
            <a:off x="622114" y="931250"/>
            <a:ext cx="10947772" cy="4898711"/>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cxnSp>
        <p:nvCxnSpPr>
          <p:cNvPr id="226" name="Connector: Curved 225">
            <a:extLst>
              <a:ext uri="{FF2B5EF4-FFF2-40B4-BE49-F238E27FC236}">
                <a16:creationId xmlns:a16="http://schemas.microsoft.com/office/drawing/2014/main" id="{A89FF621-7ACA-51E5-538D-E61EB90F973F}"/>
              </a:ext>
            </a:extLst>
          </p:cNvPr>
          <p:cNvCxnSpPr>
            <a:cxnSpLocks/>
            <a:stCxn id="55" idx="0"/>
            <a:endCxn id="8" idx="1"/>
          </p:cNvCxnSpPr>
          <p:nvPr/>
        </p:nvCxnSpPr>
        <p:spPr>
          <a:xfrm rot="5400000" flipH="1" flipV="1">
            <a:off x="1340092" y="3776436"/>
            <a:ext cx="359990" cy="259002"/>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Connector: Curved 228">
            <a:extLst>
              <a:ext uri="{FF2B5EF4-FFF2-40B4-BE49-F238E27FC236}">
                <a16:creationId xmlns:a16="http://schemas.microsoft.com/office/drawing/2014/main" id="{EE119F8A-E02A-CC4D-507C-A580F69FA703}"/>
              </a:ext>
            </a:extLst>
          </p:cNvPr>
          <p:cNvCxnSpPr>
            <a:cxnSpLocks/>
            <a:stCxn id="8" idx="3"/>
            <a:endCxn id="76" idx="0"/>
          </p:cNvCxnSpPr>
          <p:nvPr/>
        </p:nvCxnSpPr>
        <p:spPr>
          <a:xfrm>
            <a:off x="2780803" y="3725942"/>
            <a:ext cx="212147" cy="727442"/>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Connector: Curved 247">
            <a:extLst>
              <a:ext uri="{FF2B5EF4-FFF2-40B4-BE49-F238E27FC236}">
                <a16:creationId xmlns:a16="http://schemas.microsoft.com/office/drawing/2014/main" id="{CF7346E2-BAC6-1598-F938-5C3F17DA2064}"/>
              </a:ext>
            </a:extLst>
          </p:cNvPr>
          <p:cNvCxnSpPr>
            <a:cxnSpLocks/>
            <a:stCxn id="77" idx="3"/>
            <a:endCxn id="62" idx="1"/>
          </p:cNvCxnSpPr>
          <p:nvPr/>
        </p:nvCxnSpPr>
        <p:spPr>
          <a:xfrm flipV="1">
            <a:off x="4531341" y="3064224"/>
            <a:ext cx="282597" cy="995960"/>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Connector: Curved 250">
            <a:extLst>
              <a:ext uri="{FF2B5EF4-FFF2-40B4-BE49-F238E27FC236}">
                <a16:creationId xmlns:a16="http://schemas.microsoft.com/office/drawing/2014/main" id="{D9DF8134-C2E3-E6F5-22A8-D07F8B251993}"/>
              </a:ext>
            </a:extLst>
          </p:cNvPr>
          <p:cNvCxnSpPr>
            <a:cxnSpLocks/>
            <a:stCxn id="77" idx="3"/>
            <a:endCxn id="71" idx="1"/>
          </p:cNvCxnSpPr>
          <p:nvPr/>
        </p:nvCxnSpPr>
        <p:spPr>
          <a:xfrm flipV="1">
            <a:off x="4531341" y="3713669"/>
            <a:ext cx="282597" cy="346515"/>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Connector: Curved 253">
            <a:extLst>
              <a:ext uri="{FF2B5EF4-FFF2-40B4-BE49-F238E27FC236}">
                <a16:creationId xmlns:a16="http://schemas.microsoft.com/office/drawing/2014/main" id="{98B96539-852D-2CE5-BFDD-C1D31D65D6F8}"/>
              </a:ext>
            </a:extLst>
          </p:cNvPr>
          <p:cNvCxnSpPr>
            <a:cxnSpLocks/>
            <a:stCxn id="77" idx="3"/>
            <a:endCxn id="72" idx="1"/>
          </p:cNvCxnSpPr>
          <p:nvPr/>
        </p:nvCxnSpPr>
        <p:spPr>
          <a:xfrm>
            <a:off x="4531341" y="4060184"/>
            <a:ext cx="307568" cy="313090"/>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Connector: Curved 264">
            <a:extLst>
              <a:ext uri="{FF2B5EF4-FFF2-40B4-BE49-F238E27FC236}">
                <a16:creationId xmlns:a16="http://schemas.microsoft.com/office/drawing/2014/main" id="{D2721868-1DE5-3CD1-547B-16879010429D}"/>
              </a:ext>
            </a:extLst>
          </p:cNvPr>
          <p:cNvCxnSpPr>
            <a:cxnSpLocks/>
          </p:cNvCxnSpPr>
          <p:nvPr/>
        </p:nvCxnSpPr>
        <p:spPr>
          <a:xfrm>
            <a:off x="6917576" y="3064224"/>
            <a:ext cx="391114" cy="1007477"/>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Connector: Curved 268">
            <a:extLst>
              <a:ext uri="{FF2B5EF4-FFF2-40B4-BE49-F238E27FC236}">
                <a16:creationId xmlns:a16="http://schemas.microsoft.com/office/drawing/2014/main" id="{8DE9F2F3-9F02-8B5B-38E4-9A4B25871A1C}"/>
              </a:ext>
            </a:extLst>
          </p:cNvPr>
          <p:cNvCxnSpPr>
            <a:cxnSpLocks/>
            <a:endCxn id="85" idx="1"/>
          </p:cNvCxnSpPr>
          <p:nvPr/>
        </p:nvCxnSpPr>
        <p:spPr>
          <a:xfrm>
            <a:off x="6917576" y="3713669"/>
            <a:ext cx="391114" cy="358033"/>
          </a:xfrm>
          <a:prstGeom prst="curvedConnector3">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2" name="Connector: Curved 271">
            <a:extLst>
              <a:ext uri="{FF2B5EF4-FFF2-40B4-BE49-F238E27FC236}">
                <a16:creationId xmlns:a16="http://schemas.microsoft.com/office/drawing/2014/main" id="{E16CC4B4-2D28-E67A-6117-C1EE984FB4CF}"/>
              </a:ext>
            </a:extLst>
          </p:cNvPr>
          <p:cNvCxnSpPr>
            <a:cxnSpLocks/>
            <a:endCxn id="85" idx="1"/>
          </p:cNvCxnSpPr>
          <p:nvPr/>
        </p:nvCxnSpPr>
        <p:spPr>
          <a:xfrm flipV="1">
            <a:off x="6880577" y="4071702"/>
            <a:ext cx="428113" cy="301573"/>
          </a:xfrm>
          <a:prstGeom prst="curvedConnector3">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5" name="Connector: Curved 274">
            <a:extLst>
              <a:ext uri="{FF2B5EF4-FFF2-40B4-BE49-F238E27FC236}">
                <a16:creationId xmlns:a16="http://schemas.microsoft.com/office/drawing/2014/main" id="{8D14539A-72EB-F93A-A3F4-F2BE17B72813}"/>
              </a:ext>
            </a:extLst>
          </p:cNvPr>
          <p:cNvCxnSpPr>
            <a:cxnSpLocks/>
            <a:stCxn id="73" idx="3"/>
            <a:endCxn id="85" idx="1"/>
          </p:cNvCxnSpPr>
          <p:nvPr/>
        </p:nvCxnSpPr>
        <p:spPr>
          <a:xfrm flipV="1">
            <a:off x="6889036" y="4071702"/>
            <a:ext cx="419654" cy="930696"/>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Connector: Curved 278">
            <a:extLst>
              <a:ext uri="{FF2B5EF4-FFF2-40B4-BE49-F238E27FC236}">
                <a16:creationId xmlns:a16="http://schemas.microsoft.com/office/drawing/2014/main" id="{347549C0-5C10-B06E-0984-CD1BD7751B29}"/>
              </a:ext>
            </a:extLst>
          </p:cNvPr>
          <p:cNvCxnSpPr>
            <a:cxnSpLocks/>
          </p:cNvCxnSpPr>
          <p:nvPr/>
        </p:nvCxnSpPr>
        <p:spPr>
          <a:xfrm>
            <a:off x="8122631" y="3959942"/>
            <a:ext cx="777049" cy="358056"/>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Connector: Curved 286">
            <a:extLst>
              <a:ext uri="{FF2B5EF4-FFF2-40B4-BE49-F238E27FC236}">
                <a16:creationId xmlns:a16="http://schemas.microsoft.com/office/drawing/2014/main" id="{A826426C-6D68-BBAD-7EC7-8D3FE68B4815}"/>
              </a:ext>
            </a:extLst>
          </p:cNvPr>
          <p:cNvCxnSpPr>
            <a:cxnSpLocks/>
            <a:stCxn id="78" idx="3"/>
          </p:cNvCxnSpPr>
          <p:nvPr/>
        </p:nvCxnSpPr>
        <p:spPr>
          <a:xfrm flipV="1">
            <a:off x="9515678" y="4072519"/>
            <a:ext cx="222463" cy="597757"/>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Connector: Curved 290">
            <a:extLst>
              <a:ext uri="{FF2B5EF4-FFF2-40B4-BE49-F238E27FC236}">
                <a16:creationId xmlns:a16="http://schemas.microsoft.com/office/drawing/2014/main" id="{0E913708-4FAF-608D-5DAB-DE71DD13E468}"/>
              </a:ext>
            </a:extLst>
          </p:cNvPr>
          <p:cNvCxnSpPr>
            <a:cxnSpLocks/>
            <a:stCxn id="79" idx="3"/>
            <a:endCxn id="61" idx="0"/>
          </p:cNvCxnSpPr>
          <p:nvPr/>
        </p:nvCxnSpPr>
        <p:spPr>
          <a:xfrm>
            <a:off x="10319986" y="3771042"/>
            <a:ext cx="507808" cy="367928"/>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058DD5E-173F-307D-5736-62F7E501DC14}"/>
              </a:ext>
            </a:extLst>
          </p:cNvPr>
          <p:cNvSpPr/>
          <p:nvPr/>
        </p:nvSpPr>
        <p:spPr>
          <a:xfrm>
            <a:off x="1649588" y="3471527"/>
            <a:ext cx="1131215" cy="508830"/>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Planning</a:t>
            </a:r>
          </a:p>
        </p:txBody>
      </p:sp>
      <p:cxnSp>
        <p:nvCxnSpPr>
          <p:cNvPr id="18" name="Connector: Curved 17">
            <a:extLst>
              <a:ext uri="{FF2B5EF4-FFF2-40B4-BE49-F238E27FC236}">
                <a16:creationId xmlns:a16="http://schemas.microsoft.com/office/drawing/2014/main" id="{F4D2C380-EEA4-4870-F1F8-BCD699435419}"/>
              </a:ext>
            </a:extLst>
          </p:cNvPr>
          <p:cNvCxnSpPr>
            <a:cxnSpLocks/>
            <a:stCxn id="77" idx="3"/>
            <a:endCxn id="73" idx="1"/>
          </p:cNvCxnSpPr>
          <p:nvPr/>
        </p:nvCxnSpPr>
        <p:spPr>
          <a:xfrm>
            <a:off x="4531341" y="4060184"/>
            <a:ext cx="316027" cy="942214"/>
          </a:xfrm>
          <a:prstGeom prst="curvedConnector3">
            <a:avLst>
              <a:gd name="adj1" fmla="val 50000"/>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FFD9A63-33E1-8518-FD5F-80A37AF82E5F}"/>
              </a:ext>
            </a:extLst>
          </p:cNvPr>
          <p:cNvSpPr/>
          <p:nvPr/>
        </p:nvSpPr>
        <p:spPr>
          <a:xfrm>
            <a:off x="671911" y="1014655"/>
            <a:ext cx="10802333" cy="685800"/>
          </a:xfrm>
          <a:prstGeom prst="rect">
            <a:avLst/>
          </a:prstGeom>
          <a:solidFill>
            <a:schemeClr val="accent1">
              <a:lumMod val="50000"/>
            </a:schemeClr>
          </a:solidFill>
          <a:ln w="9525">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rPr>
              <a:t>Factory Governance</a:t>
            </a:r>
            <a:endParaRPr kumimoji="0" lang="en-US"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sym typeface="Arial"/>
            </a:endParaRPr>
          </a:p>
        </p:txBody>
      </p:sp>
      <p:sp>
        <p:nvSpPr>
          <p:cNvPr id="25" name="TextBox 24">
            <a:extLst>
              <a:ext uri="{FF2B5EF4-FFF2-40B4-BE49-F238E27FC236}">
                <a16:creationId xmlns:a16="http://schemas.microsoft.com/office/drawing/2014/main" id="{72613AB5-C0FE-763C-6E2D-14566417288C}"/>
              </a:ext>
            </a:extLst>
          </p:cNvPr>
          <p:cNvSpPr txBox="1"/>
          <p:nvPr/>
        </p:nvSpPr>
        <p:spPr>
          <a:xfrm>
            <a:off x="843597" y="1316611"/>
            <a:ext cx="1908000" cy="324000"/>
          </a:xfrm>
          <a:prstGeom prst="rect">
            <a:avLst/>
          </a:prstGeom>
          <a:solidFill>
            <a:schemeClr val="accent2">
              <a:lumMod val="20000"/>
              <a:lumOff val="80000"/>
            </a:scheme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Delivery Governance</a:t>
            </a:r>
          </a:p>
        </p:txBody>
      </p:sp>
      <p:sp>
        <p:nvSpPr>
          <p:cNvPr id="26" name="TextBox 25">
            <a:extLst>
              <a:ext uri="{FF2B5EF4-FFF2-40B4-BE49-F238E27FC236}">
                <a16:creationId xmlns:a16="http://schemas.microsoft.com/office/drawing/2014/main" id="{1B9BCDDB-D3D3-EF9B-F060-A5392A1AC8F9}"/>
              </a:ext>
            </a:extLst>
          </p:cNvPr>
          <p:cNvSpPr txBox="1"/>
          <p:nvPr/>
        </p:nvSpPr>
        <p:spPr>
          <a:xfrm>
            <a:off x="4841389" y="1316611"/>
            <a:ext cx="1908000" cy="324000"/>
          </a:xfrm>
          <a:prstGeom prst="rect">
            <a:avLst/>
          </a:prstGeom>
          <a:solidFill>
            <a:schemeClr val="accent2">
              <a:lumMod val="20000"/>
              <a:lumOff val="80000"/>
            </a:scheme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KPI monitoring &amp; tracking</a:t>
            </a:r>
          </a:p>
        </p:txBody>
      </p:sp>
      <p:sp>
        <p:nvSpPr>
          <p:cNvPr id="27" name="TextBox 26">
            <a:extLst>
              <a:ext uri="{FF2B5EF4-FFF2-40B4-BE49-F238E27FC236}">
                <a16:creationId xmlns:a16="http://schemas.microsoft.com/office/drawing/2014/main" id="{B191B28C-C800-F2FC-3F65-F020048B37A7}"/>
              </a:ext>
            </a:extLst>
          </p:cNvPr>
          <p:cNvSpPr txBox="1"/>
          <p:nvPr/>
        </p:nvSpPr>
        <p:spPr>
          <a:xfrm>
            <a:off x="6840285" y="1316611"/>
            <a:ext cx="1908000" cy="324000"/>
          </a:xfrm>
          <a:prstGeom prst="rect">
            <a:avLst/>
          </a:prstGeom>
          <a:solidFill>
            <a:schemeClr val="accent2">
              <a:lumMod val="20000"/>
              <a:lumOff val="80000"/>
            </a:scheme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Engagement health checks</a:t>
            </a:r>
          </a:p>
        </p:txBody>
      </p:sp>
      <p:sp>
        <p:nvSpPr>
          <p:cNvPr id="28" name="TextBox 27">
            <a:extLst>
              <a:ext uri="{FF2B5EF4-FFF2-40B4-BE49-F238E27FC236}">
                <a16:creationId xmlns:a16="http://schemas.microsoft.com/office/drawing/2014/main" id="{60D758FC-CC9D-8342-CD5C-6642B88B4B35}"/>
              </a:ext>
            </a:extLst>
          </p:cNvPr>
          <p:cNvSpPr txBox="1"/>
          <p:nvPr/>
        </p:nvSpPr>
        <p:spPr>
          <a:xfrm>
            <a:off x="8839179" y="1316611"/>
            <a:ext cx="2376000" cy="324000"/>
          </a:xfrm>
          <a:prstGeom prst="rect">
            <a:avLst/>
          </a:prstGeom>
          <a:solidFill>
            <a:schemeClr val="accent2">
              <a:lumMod val="20000"/>
              <a:lumOff val="80000"/>
            </a:scheme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Collaboration with Informatica for product support</a:t>
            </a:r>
          </a:p>
        </p:txBody>
      </p:sp>
      <p:sp>
        <p:nvSpPr>
          <p:cNvPr id="29" name="TextBox 28">
            <a:extLst>
              <a:ext uri="{FF2B5EF4-FFF2-40B4-BE49-F238E27FC236}">
                <a16:creationId xmlns:a16="http://schemas.microsoft.com/office/drawing/2014/main" id="{D44CAF01-6448-A5E3-7089-F3D33FFE560E}"/>
              </a:ext>
            </a:extLst>
          </p:cNvPr>
          <p:cNvSpPr txBox="1"/>
          <p:nvPr/>
        </p:nvSpPr>
        <p:spPr>
          <a:xfrm>
            <a:off x="2842493" y="1316611"/>
            <a:ext cx="1908000" cy="324000"/>
          </a:xfrm>
          <a:prstGeom prst="rect">
            <a:avLst/>
          </a:prstGeom>
          <a:solidFill>
            <a:schemeClr val="accent2">
              <a:lumMod val="20000"/>
              <a:lumOff val="80000"/>
            </a:schemeClr>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cs typeface="Arial"/>
                <a:sym typeface="Arial"/>
              </a:rPr>
              <a:t>Escalation Management</a:t>
            </a:r>
          </a:p>
        </p:txBody>
      </p:sp>
      <p:cxnSp>
        <p:nvCxnSpPr>
          <p:cNvPr id="11" name="Connector: Curved 10">
            <a:extLst>
              <a:ext uri="{FF2B5EF4-FFF2-40B4-BE49-F238E27FC236}">
                <a16:creationId xmlns:a16="http://schemas.microsoft.com/office/drawing/2014/main" id="{6D68DCC1-7A56-EA08-0C5B-CA79EA980BB9}"/>
              </a:ext>
            </a:extLst>
          </p:cNvPr>
          <p:cNvCxnSpPr>
            <a:cxnSpLocks/>
            <a:stCxn id="77" idx="2"/>
            <a:endCxn id="76" idx="3"/>
          </p:cNvCxnSpPr>
          <p:nvPr/>
        </p:nvCxnSpPr>
        <p:spPr>
          <a:xfrm rot="5400000">
            <a:off x="3592887" y="4396491"/>
            <a:ext cx="393200" cy="229417"/>
          </a:xfrm>
          <a:prstGeom prst="curvedConnector2">
            <a:avLst/>
          </a:prstGeom>
          <a:ln w="19050" cmpd="sng">
            <a:solidFill>
              <a:schemeClr val="tx1">
                <a:alpha val="69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B185D90-DD71-6746-CC6A-4A5A57F02F40}"/>
              </a:ext>
            </a:extLst>
          </p:cNvPr>
          <p:cNvSpPr/>
          <p:nvPr/>
        </p:nvSpPr>
        <p:spPr>
          <a:xfrm>
            <a:off x="3983990" y="5359743"/>
            <a:ext cx="6309360" cy="317286"/>
          </a:xfrm>
          <a:prstGeom prst="rect">
            <a:avLst/>
          </a:prstGeom>
          <a:solidFill>
            <a:schemeClr val="accent2">
              <a:lumMod val="20000"/>
              <a:lumOff val="80000"/>
            </a:schemeClr>
          </a:solidFill>
          <a:ln w="19050">
            <a:solidFill>
              <a:schemeClr val="bg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CL</a:t>
            </a:r>
            <a:r>
              <a:rPr kumimoji="0" lang="en-IN" sz="1100" b="1" i="0" u="none" strike="noStrike" kern="0" cap="none" spc="0" normalizeH="0" baseline="0" noProof="0">
                <a:ln>
                  <a:noFill/>
                </a:ln>
                <a:solidFill>
                  <a:srgbClr val="F6974D"/>
                </a:solidFill>
                <a:effectLst/>
                <a:uLnTx/>
                <a:uFillTx/>
                <a:latin typeface="Ubuntu Light" panose="020B0304030602030204" pitchFamily="34" charset="0"/>
                <a:ea typeface="+mn-ea"/>
                <a:cs typeface="+mn-cs"/>
                <a:sym typeface="Arial"/>
              </a:rPr>
              <a:t>AI</a:t>
            </a:r>
            <a:r>
              <a:rPr kumimoji="0" lang="en-IN" sz="1100" b="1" i="0" u="none" strike="noStrike" kern="0" cap="none" spc="0" normalizeH="0" baseline="0" noProof="0">
                <a:ln>
                  <a:noFill/>
                </a:ln>
                <a:solidFill>
                  <a:srgbClr val="000000"/>
                </a:solidFill>
                <a:effectLst/>
                <a:uLnTx/>
                <a:uFillTx/>
                <a:latin typeface="Ubuntu Light" panose="020B0304030602030204" pitchFamily="34" charset="0"/>
                <a:ea typeface="+mn-ea"/>
                <a:cs typeface="+mn-cs"/>
                <a:sym typeface="Arial"/>
              </a:rPr>
              <a:t>RE</a:t>
            </a:r>
          </a:p>
        </p:txBody>
      </p:sp>
      <p:sp>
        <p:nvSpPr>
          <p:cNvPr id="2" name="Title 1">
            <a:extLst>
              <a:ext uri="{FF2B5EF4-FFF2-40B4-BE49-F238E27FC236}">
                <a16:creationId xmlns:a16="http://schemas.microsoft.com/office/drawing/2014/main" id="{2CF07E4E-AE24-4671-79A6-29AFD49AD9E3}"/>
              </a:ext>
            </a:extLst>
          </p:cNvPr>
          <p:cNvSpPr>
            <a:spLocks noGrp="1"/>
          </p:cNvSpPr>
          <p:nvPr>
            <p:ph type="title"/>
          </p:nvPr>
        </p:nvSpPr>
        <p:spPr>
          <a:xfrm>
            <a:off x="414971" y="260350"/>
            <a:ext cx="11369042" cy="792163"/>
          </a:xfrm>
        </p:spPr>
        <p:txBody>
          <a:bodyPr/>
          <a:lstStyle/>
          <a:p>
            <a:r>
              <a:rPr lang="en-IN"/>
              <a:t>IDMC Factory Delivers End-to-end Services with a Modular Approach</a:t>
            </a:r>
            <a:br>
              <a:rPr lang="en-IN"/>
            </a:br>
            <a:r>
              <a:rPr lang="en-IN"/>
              <a:t> </a:t>
            </a:r>
          </a:p>
        </p:txBody>
      </p:sp>
    </p:spTree>
    <p:extLst>
      <p:ext uri="{BB962C8B-B14F-4D97-AF65-F5344CB8AC3E}">
        <p14:creationId xmlns:p14="http://schemas.microsoft.com/office/powerpoint/2010/main" val="106378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pic>
        <p:nvPicPr>
          <p:cNvPr id="7" name="Picture Placeholder 6" descr="A space shuttle taking off&#10;&#10;Description automatically generated">
            <a:extLst>
              <a:ext uri="{FF2B5EF4-FFF2-40B4-BE49-F238E27FC236}">
                <a16:creationId xmlns:a16="http://schemas.microsoft.com/office/drawing/2014/main" id="{8702A14B-356F-86EB-3B30-09B13913841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AA903A68-96C4-036D-34A8-86FC0D7FA9FC}"/>
              </a:ext>
            </a:extLst>
          </p:cNvPr>
          <p:cNvSpPr>
            <a:spLocks noGrp="1"/>
          </p:cNvSpPr>
          <p:nvPr>
            <p:ph type="ctrTitle"/>
          </p:nvPr>
        </p:nvSpPr>
        <p:spPr>
          <a:xfrm>
            <a:off x="1" y="2708920"/>
            <a:ext cx="7968207" cy="2201960"/>
          </a:xfrm>
        </p:spPr>
        <p:txBody>
          <a:bodyPr/>
          <a:lstStyle/>
          <a:p>
            <a:r>
              <a:rPr lang="en-IN" sz="4800"/>
              <a:t>Migration Accelerators</a:t>
            </a:r>
          </a:p>
        </p:txBody>
      </p:sp>
      <p:sp>
        <p:nvSpPr>
          <p:cNvPr id="1740" name="Google Shape;1740;p42"/>
          <p:cNvSpPr txBox="1"/>
          <p:nvPr/>
        </p:nvSpPr>
        <p:spPr>
          <a:xfrm>
            <a:off x="5821309" y="5642222"/>
            <a:ext cx="659929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6000">
              <a:solidFill>
                <a:schemeClr val="tx2"/>
              </a:solidFill>
              <a:latin typeface="Ubuntu Light" panose="020B0304030602030204" pitchFamily="34" charset="0"/>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Rounded Corners 90">
            <a:extLst>
              <a:ext uri="{FF2B5EF4-FFF2-40B4-BE49-F238E27FC236}">
                <a16:creationId xmlns:a16="http://schemas.microsoft.com/office/drawing/2014/main" id="{C1B3CAF0-97C8-36E7-92FA-E6B9C75FDDC5}"/>
              </a:ext>
            </a:extLst>
          </p:cNvPr>
          <p:cNvSpPr/>
          <p:nvPr/>
        </p:nvSpPr>
        <p:spPr>
          <a:xfrm>
            <a:off x="9727245" y="5236102"/>
            <a:ext cx="2216262" cy="591204"/>
          </a:xfrm>
          <a:prstGeom prst="roundRect">
            <a:avLst/>
          </a:prstGeom>
          <a:solidFill>
            <a:srgbClr val="12ABDB"/>
          </a:solidFill>
          <a:ln w="9525">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a:solidFill>
                  <a:schemeClr val="bg1"/>
                </a:solidFill>
              </a:rPr>
              <a:t>40% - 50% Effort Reduction</a:t>
            </a:r>
          </a:p>
        </p:txBody>
      </p:sp>
      <p:sp>
        <p:nvSpPr>
          <p:cNvPr id="89" name="Rectangle: Rounded Corners 88">
            <a:extLst>
              <a:ext uri="{FF2B5EF4-FFF2-40B4-BE49-F238E27FC236}">
                <a16:creationId xmlns:a16="http://schemas.microsoft.com/office/drawing/2014/main" id="{C79DAC44-6823-82E2-3C69-3CD7E49C4407}"/>
              </a:ext>
            </a:extLst>
          </p:cNvPr>
          <p:cNvSpPr/>
          <p:nvPr/>
        </p:nvSpPr>
        <p:spPr>
          <a:xfrm>
            <a:off x="7399531" y="5236102"/>
            <a:ext cx="2216262" cy="591204"/>
          </a:xfrm>
          <a:prstGeom prst="roundRect">
            <a:avLst/>
          </a:prstGeom>
          <a:solidFill>
            <a:srgbClr val="12ABDB"/>
          </a:solidFill>
          <a:ln w="9525">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a:solidFill>
                  <a:schemeClr val="bg1"/>
                </a:solidFill>
              </a:rPr>
              <a:t>25% - 30% Effort Reduction</a:t>
            </a:r>
          </a:p>
        </p:txBody>
      </p:sp>
      <p:sp>
        <p:nvSpPr>
          <p:cNvPr id="90" name="Rectangle: Rounded Corners 89">
            <a:extLst>
              <a:ext uri="{FF2B5EF4-FFF2-40B4-BE49-F238E27FC236}">
                <a16:creationId xmlns:a16="http://schemas.microsoft.com/office/drawing/2014/main" id="{024B6A68-748B-D214-2B55-9941E3E56CAE}"/>
              </a:ext>
            </a:extLst>
          </p:cNvPr>
          <p:cNvSpPr/>
          <p:nvPr/>
        </p:nvSpPr>
        <p:spPr>
          <a:xfrm>
            <a:off x="5071821" y="5236102"/>
            <a:ext cx="2216262" cy="591204"/>
          </a:xfrm>
          <a:prstGeom prst="roundRect">
            <a:avLst/>
          </a:prstGeom>
          <a:solidFill>
            <a:srgbClr val="12ABDB"/>
          </a:solidFill>
          <a:ln w="9525">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a:solidFill>
                  <a:schemeClr val="bg1"/>
                </a:solidFill>
              </a:rPr>
              <a:t>20% - 30% Effort Reduction</a:t>
            </a:r>
          </a:p>
        </p:txBody>
      </p:sp>
      <p:sp>
        <p:nvSpPr>
          <p:cNvPr id="88" name="Rectangle: Rounded Corners 87">
            <a:extLst>
              <a:ext uri="{FF2B5EF4-FFF2-40B4-BE49-F238E27FC236}">
                <a16:creationId xmlns:a16="http://schemas.microsoft.com/office/drawing/2014/main" id="{01FE0616-71CB-4EA5-311F-6AB8DBF2A0C8}"/>
              </a:ext>
            </a:extLst>
          </p:cNvPr>
          <p:cNvSpPr/>
          <p:nvPr/>
        </p:nvSpPr>
        <p:spPr>
          <a:xfrm>
            <a:off x="2742496" y="5236102"/>
            <a:ext cx="2216262" cy="591204"/>
          </a:xfrm>
          <a:prstGeom prst="roundRect">
            <a:avLst/>
          </a:prstGeom>
          <a:solidFill>
            <a:srgbClr val="12ABDB"/>
          </a:solidFill>
          <a:ln w="9525">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a:solidFill>
                  <a:schemeClr val="bg1"/>
                </a:solidFill>
              </a:rPr>
              <a:t>20% - 30% Effort Reduction</a:t>
            </a:r>
          </a:p>
        </p:txBody>
      </p:sp>
      <p:sp>
        <p:nvSpPr>
          <p:cNvPr id="87" name="Rectangle: Rounded Corners 86">
            <a:extLst>
              <a:ext uri="{FF2B5EF4-FFF2-40B4-BE49-F238E27FC236}">
                <a16:creationId xmlns:a16="http://schemas.microsoft.com/office/drawing/2014/main" id="{5A8E1B99-D21B-2B8A-18EE-420EACE5A1EC}"/>
              </a:ext>
            </a:extLst>
          </p:cNvPr>
          <p:cNvSpPr/>
          <p:nvPr/>
        </p:nvSpPr>
        <p:spPr>
          <a:xfrm>
            <a:off x="414786" y="5236102"/>
            <a:ext cx="2216262" cy="591204"/>
          </a:xfrm>
          <a:prstGeom prst="roundRect">
            <a:avLst/>
          </a:prstGeom>
          <a:solidFill>
            <a:srgbClr val="12ABDB"/>
          </a:solidFill>
          <a:ln w="9525">
            <a:solidFill>
              <a:srgbClr val="12ABD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100" b="1" dirty="0">
                <a:solidFill>
                  <a:schemeClr val="bg1"/>
                </a:solidFill>
              </a:rPr>
              <a:t>30% - 40% Effort Reduction</a:t>
            </a:r>
          </a:p>
        </p:txBody>
      </p:sp>
      <p:grpSp>
        <p:nvGrpSpPr>
          <p:cNvPr id="84" name="Group 83">
            <a:extLst>
              <a:ext uri="{FF2B5EF4-FFF2-40B4-BE49-F238E27FC236}">
                <a16:creationId xmlns:a16="http://schemas.microsoft.com/office/drawing/2014/main" id="{6F9F53D9-E787-B673-25DF-F0B586AA6739}"/>
              </a:ext>
            </a:extLst>
          </p:cNvPr>
          <p:cNvGrpSpPr/>
          <p:nvPr/>
        </p:nvGrpSpPr>
        <p:grpSpPr>
          <a:xfrm>
            <a:off x="416389" y="1917902"/>
            <a:ext cx="11533518" cy="3313860"/>
            <a:chOff x="464514" y="1703674"/>
            <a:chExt cx="11533518" cy="2859463"/>
          </a:xfrm>
        </p:grpSpPr>
        <p:sp>
          <p:nvSpPr>
            <p:cNvPr id="4" name="Rectangle: Rounded Corners 3">
              <a:extLst>
                <a:ext uri="{FF2B5EF4-FFF2-40B4-BE49-F238E27FC236}">
                  <a16:creationId xmlns:a16="http://schemas.microsoft.com/office/drawing/2014/main" id="{CDCDE641-CEE8-D4FA-0D0B-3D48B7537EFE}"/>
                </a:ext>
              </a:extLst>
            </p:cNvPr>
            <p:cNvSpPr/>
            <p:nvPr/>
          </p:nvSpPr>
          <p:spPr>
            <a:xfrm>
              <a:off x="464514" y="1703674"/>
              <a:ext cx="2216262" cy="510138"/>
            </a:xfrm>
            <a:prstGeom prst="roundRect">
              <a:avLst/>
            </a:prstGeom>
            <a:solidFill>
              <a:srgbClr val="0070AD"/>
            </a:solidFill>
            <a:ln w="9525">
              <a:solidFill>
                <a:srgbClr val="0070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600" b="1">
                  <a:solidFill>
                    <a:schemeClr val="bg1"/>
                  </a:solidFill>
                </a:rPr>
                <a:t>PC </a:t>
              </a:r>
              <a:r>
                <a:rPr lang="en-IN" sz="1600" b="1">
                  <a:solidFill>
                    <a:schemeClr val="bg1"/>
                  </a:solidFill>
                  <a:sym typeface="Wingdings" panose="05000000000000000000" pitchFamily="2" charset="2"/>
                </a:rPr>
                <a:t></a:t>
              </a:r>
              <a:r>
                <a:rPr lang="en-IN" sz="1600" b="1">
                  <a:solidFill>
                    <a:schemeClr val="bg1"/>
                  </a:solidFill>
                </a:rPr>
                <a:t> CDI Migration</a:t>
              </a:r>
            </a:p>
          </p:txBody>
        </p:sp>
        <p:sp>
          <p:nvSpPr>
            <p:cNvPr id="11" name="Rectangle: Rounded Corners 10">
              <a:extLst>
                <a:ext uri="{FF2B5EF4-FFF2-40B4-BE49-F238E27FC236}">
                  <a16:creationId xmlns:a16="http://schemas.microsoft.com/office/drawing/2014/main" id="{857D69A4-3052-D1B2-B5EB-C83CFCD91B30}"/>
                </a:ext>
              </a:extLst>
            </p:cNvPr>
            <p:cNvSpPr/>
            <p:nvPr/>
          </p:nvSpPr>
          <p:spPr>
            <a:xfrm>
              <a:off x="2793828" y="1703674"/>
              <a:ext cx="2216262" cy="510138"/>
            </a:xfrm>
            <a:prstGeom prst="roundRect">
              <a:avLst/>
            </a:prstGeom>
            <a:solidFill>
              <a:srgbClr val="0070AD"/>
            </a:solidFill>
            <a:ln w="9525">
              <a:solidFill>
                <a:srgbClr val="0070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600" b="1">
                  <a:solidFill>
                    <a:schemeClr val="bg1"/>
                  </a:solidFill>
                </a:rPr>
                <a:t>EDC / Axon </a:t>
              </a:r>
              <a:r>
                <a:rPr lang="en-IN" sz="1600" b="1">
                  <a:solidFill>
                    <a:schemeClr val="bg1"/>
                  </a:solidFill>
                  <a:sym typeface="Wingdings" panose="05000000000000000000" pitchFamily="2" charset="2"/>
                </a:rPr>
                <a:t></a:t>
              </a:r>
              <a:r>
                <a:rPr lang="en-IN" sz="1600" b="1">
                  <a:solidFill>
                    <a:schemeClr val="bg1"/>
                  </a:solidFill>
                </a:rPr>
                <a:t> CDGC</a:t>
              </a:r>
            </a:p>
          </p:txBody>
        </p:sp>
        <p:sp>
          <p:nvSpPr>
            <p:cNvPr id="76" name="Rectangle: Rounded Corners 75">
              <a:extLst>
                <a:ext uri="{FF2B5EF4-FFF2-40B4-BE49-F238E27FC236}">
                  <a16:creationId xmlns:a16="http://schemas.microsoft.com/office/drawing/2014/main" id="{21793F9E-6282-99C0-8CC9-040B1BDB4098}"/>
                </a:ext>
              </a:extLst>
            </p:cNvPr>
            <p:cNvSpPr/>
            <p:nvPr/>
          </p:nvSpPr>
          <p:spPr>
            <a:xfrm>
              <a:off x="5123142" y="1703674"/>
              <a:ext cx="2216262" cy="510138"/>
            </a:xfrm>
            <a:prstGeom prst="roundRect">
              <a:avLst/>
            </a:prstGeom>
            <a:solidFill>
              <a:srgbClr val="0070AD"/>
            </a:solidFill>
            <a:ln w="9525">
              <a:solidFill>
                <a:srgbClr val="0070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600" b="1">
                  <a:solidFill>
                    <a:schemeClr val="bg1"/>
                  </a:solidFill>
                </a:rPr>
                <a:t>IDQ </a:t>
              </a:r>
              <a:r>
                <a:rPr lang="en-IN" sz="1600" b="1">
                  <a:solidFill>
                    <a:schemeClr val="bg1"/>
                  </a:solidFill>
                  <a:sym typeface="Wingdings" panose="05000000000000000000" pitchFamily="2" charset="2"/>
                </a:rPr>
                <a:t></a:t>
              </a:r>
              <a:r>
                <a:rPr lang="en-IN" sz="1600" b="1">
                  <a:solidFill>
                    <a:schemeClr val="bg1"/>
                  </a:solidFill>
                </a:rPr>
                <a:t> CDQ</a:t>
              </a:r>
            </a:p>
          </p:txBody>
        </p:sp>
        <p:sp>
          <p:nvSpPr>
            <p:cNvPr id="77" name="Rectangle: Rounded Corners 76">
              <a:extLst>
                <a:ext uri="{FF2B5EF4-FFF2-40B4-BE49-F238E27FC236}">
                  <a16:creationId xmlns:a16="http://schemas.microsoft.com/office/drawing/2014/main" id="{43217F4A-1E01-64C7-1E74-ED215290176C}"/>
                </a:ext>
              </a:extLst>
            </p:cNvPr>
            <p:cNvSpPr/>
            <p:nvPr/>
          </p:nvSpPr>
          <p:spPr>
            <a:xfrm>
              <a:off x="7452456" y="1703674"/>
              <a:ext cx="2216262" cy="510138"/>
            </a:xfrm>
            <a:prstGeom prst="roundRect">
              <a:avLst/>
            </a:prstGeom>
            <a:solidFill>
              <a:srgbClr val="0070AD"/>
            </a:solidFill>
            <a:ln w="9525">
              <a:solidFill>
                <a:srgbClr val="0070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600" b="1">
                  <a:solidFill>
                    <a:schemeClr val="bg1"/>
                  </a:solidFill>
                </a:rPr>
                <a:t>MDM </a:t>
              </a:r>
              <a:r>
                <a:rPr lang="en-IN" sz="1600" b="1">
                  <a:solidFill>
                    <a:schemeClr val="bg1"/>
                  </a:solidFill>
                  <a:sym typeface="Wingdings" panose="05000000000000000000" pitchFamily="2" charset="2"/>
                </a:rPr>
                <a:t></a:t>
              </a:r>
              <a:r>
                <a:rPr lang="en-IN" sz="1600" b="1">
                  <a:solidFill>
                    <a:schemeClr val="bg1"/>
                  </a:solidFill>
                </a:rPr>
                <a:t> MDM SaaS</a:t>
              </a:r>
            </a:p>
          </p:txBody>
        </p:sp>
        <p:sp>
          <p:nvSpPr>
            <p:cNvPr id="78" name="Rectangle: Rounded Corners 77">
              <a:extLst>
                <a:ext uri="{FF2B5EF4-FFF2-40B4-BE49-F238E27FC236}">
                  <a16:creationId xmlns:a16="http://schemas.microsoft.com/office/drawing/2014/main" id="{EC3E3310-5291-55DF-66AE-C3A063148C86}"/>
                </a:ext>
              </a:extLst>
            </p:cNvPr>
            <p:cNvSpPr/>
            <p:nvPr/>
          </p:nvSpPr>
          <p:spPr>
            <a:xfrm>
              <a:off x="9781770" y="1703674"/>
              <a:ext cx="2216262" cy="510138"/>
            </a:xfrm>
            <a:prstGeom prst="roundRect">
              <a:avLst/>
            </a:prstGeom>
            <a:solidFill>
              <a:srgbClr val="0070AD"/>
            </a:solidFill>
            <a:ln w="9525">
              <a:solidFill>
                <a:srgbClr val="0070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IN" sz="1600" b="1">
                  <a:solidFill>
                    <a:schemeClr val="bg1"/>
                  </a:solidFill>
                </a:rPr>
                <a:t>Data Validation</a:t>
              </a:r>
            </a:p>
          </p:txBody>
        </p:sp>
        <p:sp>
          <p:nvSpPr>
            <p:cNvPr id="79" name="Rectangle 78">
              <a:extLst>
                <a:ext uri="{FF2B5EF4-FFF2-40B4-BE49-F238E27FC236}">
                  <a16:creationId xmlns:a16="http://schemas.microsoft.com/office/drawing/2014/main" id="{71441BFD-3578-6D90-645B-B621308BB4A8}"/>
                </a:ext>
              </a:extLst>
            </p:cNvPr>
            <p:cNvSpPr/>
            <p:nvPr/>
          </p:nvSpPr>
          <p:spPr>
            <a:xfrm>
              <a:off x="464514" y="2069433"/>
              <a:ext cx="2216262" cy="2493704"/>
            </a:xfrm>
            <a:prstGeom prst="rect">
              <a:avLst/>
            </a:prstGeom>
            <a:solidFill>
              <a:srgbClr val="272936"/>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350" b="0" i="0" kern="1200" dirty="0">
                  <a:solidFill>
                    <a:srgbClr val="12ABDB"/>
                  </a:solidFill>
                  <a:ea typeface="+mn-ea"/>
                  <a:cs typeface="Leelawadee"/>
                </a:rPr>
                <a:t>Power Centre Modernization Toolkit:</a:t>
              </a:r>
              <a:r>
                <a:rPr lang="en-IN" sz="1350" dirty="0">
                  <a:solidFill>
                    <a:schemeClr val="bg1"/>
                  </a:solidFill>
                  <a:cs typeface="Leelawadee"/>
                </a:rPr>
                <a:t>  </a:t>
              </a:r>
              <a:endParaRPr lang="en-IN" sz="1350" b="0" i="0" kern="1200" dirty="0">
                <a:solidFill>
                  <a:schemeClr val="bg1"/>
                </a:solidFill>
                <a:ea typeface="+mn-ea"/>
                <a:cs typeface="Leelawadee"/>
              </a:endParaRPr>
            </a:p>
            <a:p>
              <a:pPr marL="177800" indent="-177800">
                <a:buFont typeface="Wingdings" panose="05000000000000000000" pitchFamily="2" charset="2"/>
                <a:buChar char="§"/>
              </a:pPr>
              <a:r>
                <a:rPr lang="en-IN" sz="1200" dirty="0">
                  <a:solidFill>
                    <a:schemeClr val="bg1"/>
                  </a:solidFill>
                  <a:cs typeface="Leelawadee"/>
                </a:rPr>
                <a:t>Metadata Comparison F/W</a:t>
              </a:r>
            </a:p>
            <a:p>
              <a:pPr marL="177800" indent="-177800">
                <a:buFont typeface="Wingdings" panose="05000000000000000000" pitchFamily="2" charset="2"/>
                <a:buChar char="§"/>
              </a:pPr>
              <a:r>
                <a:rPr lang="en-IN" sz="1200" dirty="0">
                  <a:solidFill>
                    <a:schemeClr val="bg1"/>
                  </a:solidFill>
                  <a:cs typeface="Leelawadee"/>
                </a:rPr>
                <a:t>Log Analyzer</a:t>
              </a:r>
            </a:p>
            <a:p>
              <a:pPr marL="177800" indent="-177800">
                <a:buFont typeface="Wingdings" panose="05000000000000000000" pitchFamily="2" charset="2"/>
                <a:buChar char="§"/>
              </a:pPr>
              <a:r>
                <a:rPr lang="en-IN" sz="1200" dirty="0">
                  <a:solidFill>
                    <a:schemeClr val="bg1"/>
                  </a:solidFill>
                  <a:cs typeface="Leelawadee"/>
                </a:rPr>
                <a:t>Unsupported Source &amp; Target Conversion</a:t>
              </a:r>
            </a:p>
            <a:p>
              <a:pPr marL="177800" indent="-177800">
                <a:buFont typeface="Wingdings" panose="05000000000000000000" pitchFamily="2" charset="2"/>
                <a:buChar char="§"/>
              </a:pPr>
              <a:r>
                <a:rPr lang="en-IN" sz="1200" dirty="0">
                  <a:solidFill>
                    <a:schemeClr val="bg1"/>
                  </a:solidFill>
                  <a:cs typeface="Leelawadee"/>
                </a:rPr>
                <a:t>IDMC Code Review</a:t>
              </a:r>
            </a:p>
            <a:p>
              <a:pPr marL="177800" indent="-177800">
                <a:buFont typeface="Wingdings" panose="05000000000000000000" pitchFamily="2" charset="2"/>
                <a:buChar char="§"/>
              </a:pPr>
              <a:r>
                <a:rPr lang="en-IN" sz="1200" dirty="0">
                  <a:solidFill>
                    <a:schemeClr val="bg1"/>
                  </a:solidFill>
                  <a:cs typeface="Leelawadee"/>
                </a:rPr>
                <a:t>IDMC Doctor</a:t>
              </a:r>
            </a:p>
            <a:p>
              <a:pPr marL="177800" indent="-177800">
                <a:buFont typeface="Wingdings" panose="05000000000000000000" pitchFamily="2" charset="2"/>
                <a:buChar char="§"/>
              </a:pPr>
              <a:r>
                <a:rPr lang="en-IN" sz="1200" dirty="0">
                  <a:solidFill>
                    <a:schemeClr val="bg1"/>
                  </a:solidFill>
                  <a:cs typeface="Leelawadee"/>
                </a:rPr>
                <a:t>ABC Framework</a:t>
              </a:r>
            </a:p>
            <a:p>
              <a:pPr marL="177800" indent="-177800">
                <a:buFont typeface="Wingdings" panose="05000000000000000000" pitchFamily="2" charset="2"/>
                <a:buChar char="§"/>
              </a:pPr>
              <a:r>
                <a:rPr lang="en-IN" sz="1200" dirty="0">
                  <a:solidFill>
                    <a:schemeClr val="bg1"/>
                  </a:solidFill>
                  <a:cs typeface="Leelawadee"/>
                </a:rPr>
                <a:t>Informatica Lineage X-Ray</a:t>
              </a:r>
            </a:p>
            <a:p>
              <a:pPr marL="177800" indent="-177800">
                <a:buFont typeface="Wingdings" panose="05000000000000000000" pitchFamily="2" charset="2"/>
                <a:buChar char="§"/>
              </a:pPr>
              <a:r>
                <a:rPr lang="en-IN" sz="1200" dirty="0">
                  <a:solidFill>
                    <a:schemeClr val="bg1"/>
                  </a:solidFill>
                  <a:cs typeface="Leelawadee"/>
                </a:rPr>
                <a:t>IICS Job Monitoring</a:t>
              </a:r>
            </a:p>
            <a:p>
              <a:pPr marL="177800" indent="-177800">
                <a:buFont typeface="Wingdings" panose="05000000000000000000" pitchFamily="2" charset="2"/>
                <a:buChar char="§"/>
              </a:pPr>
              <a:r>
                <a:rPr lang="en-IN" sz="1200" dirty="0">
                  <a:solidFill>
                    <a:schemeClr val="bg1"/>
                  </a:solidFill>
                  <a:cs typeface="Leelawadee"/>
                </a:rPr>
                <a:t>Informatica RPA utility &amp; CDI-PC</a:t>
              </a:r>
            </a:p>
          </p:txBody>
        </p:sp>
        <p:sp>
          <p:nvSpPr>
            <p:cNvPr id="80" name="Rectangle 79">
              <a:extLst>
                <a:ext uri="{FF2B5EF4-FFF2-40B4-BE49-F238E27FC236}">
                  <a16:creationId xmlns:a16="http://schemas.microsoft.com/office/drawing/2014/main" id="{B5F052B3-914C-523B-F089-9E620B40E6D6}"/>
                </a:ext>
              </a:extLst>
            </p:cNvPr>
            <p:cNvSpPr/>
            <p:nvPr/>
          </p:nvSpPr>
          <p:spPr>
            <a:xfrm>
              <a:off x="2793828" y="2069433"/>
              <a:ext cx="2216262" cy="2493704"/>
            </a:xfrm>
            <a:prstGeom prst="rect">
              <a:avLst/>
            </a:prstGeom>
            <a:solidFill>
              <a:srgbClr val="272936"/>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350">
                  <a:solidFill>
                    <a:srgbClr val="12ABDB"/>
                  </a:solidFill>
                  <a:cs typeface="Leelawadee"/>
                </a:rPr>
                <a:t>Data Governance Modernization Toolkit:</a:t>
              </a:r>
            </a:p>
            <a:p>
              <a:pPr marL="177800" indent="-177800">
                <a:buFont typeface="Wingdings" panose="05000000000000000000" pitchFamily="2" charset="2"/>
                <a:buChar char="§"/>
              </a:pPr>
              <a:r>
                <a:rPr lang="en-IN" sz="1200">
                  <a:solidFill>
                    <a:schemeClr val="bg1"/>
                  </a:solidFill>
                  <a:cs typeface="Leelawadee"/>
                </a:rPr>
                <a:t>Use Case Mapping Template</a:t>
              </a:r>
            </a:p>
            <a:p>
              <a:pPr marL="177800" indent="-177800">
                <a:buFont typeface="Wingdings" panose="05000000000000000000" pitchFamily="2" charset="2"/>
                <a:buChar char="§"/>
              </a:pPr>
              <a:r>
                <a:rPr lang="en-IN" sz="1200">
                  <a:solidFill>
                    <a:schemeClr val="bg1"/>
                  </a:solidFill>
                  <a:cs typeface="Leelawadee"/>
                </a:rPr>
                <a:t>Axon Migration Utility</a:t>
              </a:r>
            </a:p>
            <a:p>
              <a:pPr marL="177800" indent="-177800">
                <a:buFont typeface="Wingdings" panose="05000000000000000000" pitchFamily="2" charset="2"/>
                <a:buChar char="§"/>
              </a:pPr>
              <a:r>
                <a:rPr lang="en-IN" sz="1200">
                  <a:solidFill>
                    <a:schemeClr val="bg1"/>
                  </a:solidFill>
                  <a:cs typeface="Leelawadee"/>
                </a:rPr>
                <a:t>EDC Migration Utility</a:t>
              </a:r>
            </a:p>
          </p:txBody>
        </p:sp>
        <p:sp>
          <p:nvSpPr>
            <p:cNvPr id="81" name="Rectangle 80">
              <a:extLst>
                <a:ext uri="{FF2B5EF4-FFF2-40B4-BE49-F238E27FC236}">
                  <a16:creationId xmlns:a16="http://schemas.microsoft.com/office/drawing/2014/main" id="{1DE04181-A613-A355-A9C2-6049DD5474AA}"/>
                </a:ext>
              </a:extLst>
            </p:cNvPr>
            <p:cNvSpPr/>
            <p:nvPr/>
          </p:nvSpPr>
          <p:spPr>
            <a:xfrm>
              <a:off x="5123142" y="2069433"/>
              <a:ext cx="2216262" cy="2493704"/>
            </a:xfrm>
            <a:prstGeom prst="rect">
              <a:avLst/>
            </a:prstGeom>
            <a:solidFill>
              <a:srgbClr val="272936"/>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350">
                  <a:solidFill>
                    <a:srgbClr val="12ABDB"/>
                  </a:solidFill>
                  <a:cs typeface="Leelawadee"/>
                </a:rPr>
                <a:t>Data Quality Modernization Toolkit:</a:t>
              </a:r>
            </a:p>
            <a:p>
              <a:pPr marL="177800" indent="-177800">
                <a:buFont typeface="Wingdings" panose="05000000000000000000" pitchFamily="2" charset="2"/>
                <a:buChar char="§"/>
              </a:pPr>
              <a:r>
                <a:rPr lang="en-IN" sz="1200">
                  <a:solidFill>
                    <a:schemeClr val="bg1"/>
                  </a:solidFill>
                  <a:cs typeface="Leelawadee"/>
                </a:rPr>
                <a:t>IDQ Code Assessment Utility</a:t>
              </a:r>
            </a:p>
            <a:p>
              <a:pPr marL="177800" indent="-177800">
                <a:buFont typeface="Wingdings" panose="05000000000000000000" pitchFamily="2" charset="2"/>
                <a:buChar char="§"/>
              </a:pPr>
              <a:r>
                <a:rPr lang="en-IN" sz="1200">
                  <a:solidFill>
                    <a:schemeClr val="bg1"/>
                  </a:solidFill>
                  <a:cs typeface="Leelawadee"/>
                </a:rPr>
                <a:t>IDQ to CDQ Code Reconciliation Utility </a:t>
              </a:r>
            </a:p>
            <a:p>
              <a:pPr marL="177800" indent="-177800">
                <a:buFont typeface="Wingdings" panose="05000000000000000000" pitchFamily="2" charset="2"/>
                <a:buChar char="§"/>
              </a:pPr>
              <a:r>
                <a:rPr lang="en-IN" sz="1200">
                  <a:solidFill>
                    <a:schemeClr val="bg1"/>
                  </a:solidFill>
                  <a:cs typeface="Leelawadee"/>
                </a:rPr>
                <a:t>Informatica’s IDQ to CDQ migration utility</a:t>
              </a:r>
            </a:p>
          </p:txBody>
        </p:sp>
        <p:sp>
          <p:nvSpPr>
            <p:cNvPr id="82" name="Rectangle 81">
              <a:extLst>
                <a:ext uri="{FF2B5EF4-FFF2-40B4-BE49-F238E27FC236}">
                  <a16:creationId xmlns:a16="http://schemas.microsoft.com/office/drawing/2014/main" id="{24C6B534-7BE3-CBBA-C383-B9B4E921AF65}"/>
                </a:ext>
              </a:extLst>
            </p:cNvPr>
            <p:cNvSpPr/>
            <p:nvPr/>
          </p:nvSpPr>
          <p:spPr>
            <a:xfrm>
              <a:off x="7452456" y="2069433"/>
              <a:ext cx="2216262" cy="2493704"/>
            </a:xfrm>
            <a:prstGeom prst="rect">
              <a:avLst/>
            </a:prstGeom>
            <a:solidFill>
              <a:srgbClr val="272936"/>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350">
                  <a:solidFill>
                    <a:srgbClr val="12ABDB"/>
                  </a:solidFill>
                  <a:cs typeface="Leelawadee"/>
                </a:rPr>
                <a:t>MDM Modernization Toolkit:</a:t>
              </a:r>
              <a:endParaRPr lang="en-IN" sz="1350">
                <a:solidFill>
                  <a:schemeClr val="bg1"/>
                </a:solidFill>
              </a:endParaRPr>
            </a:p>
            <a:p>
              <a:pPr marL="177800" indent="-177800">
                <a:buFont typeface="Wingdings" panose="05000000000000000000" pitchFamily="2" charset="2"/>
                <a:buChar char="§"/>
              </a:pPr>
              <a:r>
                <a:rPr lang="en-IN" sz="1200">
                  <a:solidFill>
                    <a:schemeClr val="bg1"/>
                  </a:solidFill>
                  <a:cs typeface="Leelawadee"/>
                </a:rPr>
                <a:t>Customized industry specific data models </a:t>
              </a:r>
            </a:p>
            <a:p>
              <a:pPr marL="177800" indent="-177800">
                <a:buFont typeface="Wingdings" panose="05000000000000000000" pitchFamily="2" charset="2"/>
                <a:buChar char="§"/>
              </a:pPr>
              <a:r>
                <a:rPr lang="en-IN" sz="1200">
                  <a:solidFill>
                    <a:schemeClr val="bg1"/>
                  </a:solidFill>
                  <a:cs typeface="Leelawadee"/>
                </a:rPr>
                <a:t>Informatica's MDM SaaS migration utility</a:t>
              </a:r>
            </a:p>
          </p:txBody>
        </p:sp>
        <p:sp>
          <p:nvSpPr>
            <p:cNvPr id="83" name="Rectangle 82">
              <a:extLst>
                <a:ext uri="{FF2B5EF4-FFF2-40B4-BE49-F238E27FC236}">
                  <a16:creationId xmlns:a16="http://schemas.microsoft.com/office/drawing/2014/main" id="{C9A705D0-8129-DBD5-396C-1CCE10606337}"/>
                </a:ext>
              </a:extLst>
            </p:cNvPr>
            <p:cNvSpPr/>
            <p:nvPr/>
          </p:nvSpPr>
          <p:spPr>
            <a:xfrm>
              <a:off x="9781770" y="2069433"/>
              <a:ext cx="2216262" cy="2493704"/>
            </a:xfrm>
            <a:prstGeom prst="rect">
              <a:avLst/>
            </a:prstGeom>
            <a:solidFill>
              <a:srgbClr val="272936"/>
            </a:solidFill>
            <a:ln w="31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350">
                  <a:solidFill>
                    <a:srgbClr val="12ABDB"/>
                  </a:solidFill>
                  <a:cs typeface="Leelawadee"/>
                </a:rPr>
                <a:t>Data Validation Engine (DVE+) Tool:</a:t>
              </a:r>
            </a:p>
            <a:p>
              <a:pPr marL="177800" indent="-177800">
                <a:buFont typeface="Wingdings" panose="05000000000000000000" pitchFamily="2" charset="2"/>
                <a:buChar char="§"/>
              </a:pPr>
              <a:r>
                <a:rPr lang="en-IN" sz="1200">
                  <a:solidFill>
                    <a:schemeClr val="bg1"/>
                  </a:solidFill>
                  <a:cs typeface="Leelawadee"/>
                </a:rPr>
                <a:t>Comprehensive validation scenarios &amp; rules</a:t>
              </a:r>
            </a:p>
            <a:p>
              <a:pPr marL="177800" indent="-177800">
                <a:buFont typeface="Wingdings" panose="05000000000000000000" pitchFamily="2" charset="2"/>
                <a:buChar char="§"/>
              </a:pPr>
              <a:r>
                <a:rPr lang="en-IN" sz="1200">
                  <a:solidFill>
                    <a:schemeClr val="bg1"/>
                  </a:solidFill>
                  <a:cs typeface="Leelawadee"/>
                </a:rPr>
                <a:t>Actionable validation results through comprehensive reporting module</a:t>
              </a:r>
            </a:p>
          </p:txBody>
        </p:sp>
      </p:grpSp>
      <p:sp>
        <p:nvSpPr>
          <p:cNvPr id="3" name="Text Placeholder 2">
            <a:extLst>
              <a:ext uri="{FF2B5EF4-FFF2-40B4-BE49-F238E27FC236}">
                <a16:creationId xmlns:a16="http://schemas.microsoft.com/office/drawing/2014/main" id="{3458736C-C777-C7F5-2B02-F769E780957A}"/>
              </a:ext>
            </a:extLst>
          </p:cNvPr>
          <p:cNvSpPr>
            <a:spLocks noGrp="1"/>
          </p:cNvSpPr>
          <p:nvPr>
            <p:ph type="body" sz="quarter" idx="15"/>
          </p:nvPr>
        </p:nvSpPr>
        <p:spPr>
          <a:xfrm>
            <a:off x="414971" y="786804"/>
            <a:ext cx="11369042" cy="338554"/>
          </a:xfrm>
        </p:spPr>
        <p:txBody>
          <a:bodyPr/>
          <a:lstStyle/>
          <a:p>
            <a:r>
              <a:rPr lang="en-IN"/>
              <a:t>Overall, 16 IDMC solution accelerators have been developed across CDI, DG, DQ, MDM &amp; DV</a:t>
            </a:r>
          </a:p>
        </p:txBody>
      </p:sp>
      <p:sp>
        <p:nvSpPr>
          <p:cNvPr id="2" name="Title 1">
            <a:extLst>
              <a:ext uri="{FF2B5EF4-FFF2-40B4-BE49-F238E27FC236}">
                <a16:creationId xmlns:a16="http://schemas.microsoft.com/office/drawing/2014/main" id="{C0FB3B66-7060-5B71-1805-B78C4359A01A}"/>
              </a:ext>
            </a:extLst>
          </p:cNvPr>
          <p:cNvSpPr>
            <a:spLocks noGrp="1"/>
          </p:cNvSpPr>
          <p:nvPr>
            <p:ph type="title"/>
          </p:nvPr>
        </p:nvSpPr>
        <p:spPr>
          <a:xfrm>
            <a:off x="414971" y="260351"/>
            <a:ext cx="11008413" cy="418380"/>
          </a:xfrm>
        </p:spPr>
        <p:txBody>
          <a:bodyPr/>
          <a:lstStyle/>
          <a:p>
            <a:r>
              <a:rPr lang="en-IN"/>
              <a:t>IDMC Factory: Solution Accelerators</a:t>
            </a:r>
          </a:p>
        </p:txBody>
      </p:sp>
      <p:sp>
        <p:nvSpPr>
          <p:cNvPr id="5" name="TextBox 4">
            <a:extLst>
              <a:ext uri="{FF2B5EF4-FFF2-40B4-BE49-F238E27FC236}">
                <a16:creationId xmlns:a16="http://schemas.microsoft.com/office/drawing/2014/main" id="{B069297B-229C-8D50-4E3C-A129A11DB76F}"/>
              </a:ext>
            </a:extLst>
          </p:cNvPr>
          <p:cNvSpPr txBox="1"/>
          <p:nvPr/>
        </p:nvSpPr>
        <p:spPr>
          <a:xfrm>
            <a:off x="407988" y="-1408129"/>
            <a:ext cx="11151953" cy="1087978"/>
          </a:xfrm>
          <a:prstGeom prst="rect">
            <a:avLst/>
          </a:prstGeom>
        </p:spPr>
        <p:txBody>
          <a:bodyPr vert="horz" lIns="0" tIns="0" rIns="0" bIns="0" rtlCol="0" anchor="t" anchorCtr="0">
            <a:normAutofit/>
          </a:bodyPr>
          <a:lstStyle/>
          <a:p>
            <a:pPr>
              <a:lnSpc>
                <a:spcPct val="80000"/>
              </a:lnSpc>
              <a:spcBef>
                <a:spcPct val="0"/>
              </a:spcBef>
              <a:spcAft>
                <a:spcPts val="600"/>
              </a:spcAft>
              <a:defRPr/>
            </a:pPr>
            <a:endParaRPr lang="en-US" sz="2800">
              <a:solidFill>
                <a:srgbClr val="FFFFFF"/>
              </a:solidFill>
              <a:latin typeface="Ubuntu Light"/>
            </a:endParaRPr>
          </a:p>
        </p:txBody>
      </p:sp>
    </p:spTree>
    <p:extLst>
      <p:ext uri="{BB962C8B-B14F-4D97-AF65-F5344CB8AC3E}">
        <p14:creationId xmlns:p14="http://schemas.microsoft.com/office/powerpoint/2010/main" val="1777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24">
            <a:extLst>
              <a:ext uri="{FF2B5EF4-FFF2-40B4-BE49-F238E27FC236}">
                <a16:creationId xmlns:a16="http://schemas.microsoft.com/office/drawing/2014/main" id="{D12AE5CB-EB25-4C9F-AF4C-6B8AD720B1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28" y="3582313"/>
            <a:ext cx="5187390" cy="3667689"/>
          </a:xfrm>
          <a:prstGeom prst="rect">
            <a:avLst/>
          </a:prstGeom>
        </p:spPr>
      </p:pic>
      <p:sp>
        <p:nvSpPr>
          <p:cNvPr id="38" name="Shape">
            <a:extLst>
              <a:ext uri="{FF2B5EF4-FFF2-40B4-BE49-F238E27FC236}">
                <a16:creationId xmlns:a16="http://schemas.microsoft.com/office/drawing/2014/main" id="{92E009A9-635B-41CB-88C9-6043A649A9E2}"/>
              </a:ext>
            </a:extLst>
          </p:cNvPr>
          <p:cNvSpPr/>
          <p:nvPr/>
        </p:nvSpPr>
        <p:spPr>
          <a:xfrm>
            <a:off x="6019954" y="3030609"/>
            <a:ext cx="3347319" cy="2916340"/>
          </a:xfrm>
          <a:custGeom>
            <a:avLst/>
            <a:gdLst/>
            <a:ahLst/>
            <a:cxnLst>
              <a:cxn ang="0">
                <a:pos x="wd2" y="hd2"/>
              </a:cxn>
              <a:cxn ang="5400000">
                <a:pos x="wd2" y="hd2"/>
              </a:cxn>
              <a:cxn ang="10800000">
                <a:pos x="wd2" y="hd2"/>
              </a:cxn>
              <a:cxn ang="16200000">
                <a:pos x="wd2" y="hd2"/>
              </a:cxn>
            </a:cxnLst>
            <a:rect l="0" t="0" r="r" b="b"/>
            <a:pathLst>
              <a:path w="21482" h="21600" extrusionOk="0">
                <a:moveTo>
                  <a:pt x="15439" y="21600"/>
                </a:moveTo>
                <a:lnTo>
                  <a:pt x="6043" y="21600"/>
                </a:lnTo>
                <a:cubicBezTo>
                  <a:pt x="5558" y="21600"/>
                  <a:pt x="5107" y="21305"/>
                  <a:pt x="4870" y="20830"/>
                </a:cubicBezTo>
                <a:lnTo>
                  <a:pt x="178" y="11576"/>
                </a:lnTo>
                <a:cubicBezTo>
                  <a:pt x="-59" y="11102"/>
                  <a:pt x="-59" y="10511"/>
                  <a:pt x="178" y="10024"/>
                </a:cubicBezTo>
                <a:lnTo>
                  <a:pt x="4870" y="770"/>
                </a:lnTo>
                <a:cubicBezTo>
                  <a:pt x="5107" y="295"/>
                  <a:pt x="5558" y="0"/>
                  <a:pt x="6043" y="0"/>
                </a:cubicBezTo>
                <a:lnTo>
                  <a:pt x="15439" y="0"/>
                </a:lnTo>
                <a:cubicBezTo>
                  <a:pt x="15924" y="0"/>
                  <a:pt x="16375" y="295"/>
                  <a:pt x="16612" y="770"/>
                </a:cubicBezTo>
                <a:lnTo>
                  <a:pt x="21304" y="10024"/>
                </a:lnTo>
                <a:cubicBezTo>
                  <a:pt x="21541" y="10498"/>
                  <a:pt x="21541" y="11089"/>
                  <a:pt x="21304" y="11576"/>
                </a:cubicBezTo>
                <a:lnTo>
                  <a:pt x="16612" y="20830"/>
                </a:lnTo>
                <a:cubicBezTo>
                  <a:pt x="16364" y="21305"/>
                  <a:pt x="15913" y="21600"/>
                  <a:pt x="15439" y="21600"/>
                </a:cubicBezTo>
                <a:close/>
                <a:moveTo>
                  <a:pt x="6043" y="1386"/>
                </a:moveTo>
                <a:cubicBezTo>
                  <a:pt x="5998" y="1386"/>
                  <a:pt x="5953" y="1412"/>
                  <a:pt x="5930" y="1463"/>
                </a:cubicBezTo>
                <a:lnTo>
                  <a:pt x="1238" y="10717"/>
                </a:lnTo>
                <a:cubicBezTo>
                  <a:pt x="1216" y="10768"/>
                  <a:pt x="1216" y="10819"/>
                  <a:pt x="1238" y="10858"/>
                </a:cubicBezTo>
                <a:lnTo>
                  <a:pt x="5930" y="20111"/>
                </a:lnTo>
                <a:cubicBezTo>
                  <a:pt x="5953" y="20163"/>
                  <a:pt x="5998" y="20188"/>
                  <a:pt x="6043" y="20188"/>
                </a:cubicBezTo>
                <a:lnTo>
                  <a:pt x="15439" y="20188"/>
                </a:lnTo>
                <a:cubicBezTo>
                  <a:pt x="15484" y="20188"/>
                  <a:pt x="15529" y="20163"/>
                  <a:pt x="15552" y="20111"/>
                </a:cubicBezTo>
                <a:lnTo>
                  <a:pt x="20244" y="10858"/>
                </a:lnTo>
                <a:cubicBezTo>
                  <a:pt x="20266" y="10806"/>
                  <a:pt x="20266" y="10755"/>
                  <a:pt x="20244" y="10717"/>
                </a:cubicBezTo>
                <a:lnTo>
                  <a:pt x="15552" y="1463"/>
                </a:lnTo>
                <a:cubicBezTo>
                  <a:pt x="15529" y="1412"/>
                  <a:pt x="15484" y="1386"/>
                  <a:pt x="15439" y="1386"/>
                </a:cubicBezTo>
                <a:lnTo>
                  <a:pt x="6043" y="1386"/>
                </a:lnTo>
                <a:close/>
              </a:path>
            </a:pathLst>
          </a:custGeom>
          <a:solidFill>
            <a:schemeClr val="bg2">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39" name="Shape">
            <a:extLst>
              <a:ext uri="{FF2B5EF4-FFF2-40B4-BE49-F238E27FC236}">
                <a16:creationId xmlns:a16="http://schemas.microsoft.com/office/drawing/2014/main" id="{4E4B0181-FBAB-45A1-8671-072B9536A2D3}"/>
              </a:ext>
            </a:extLst>
          </p:cNvPr>
          <p:cNvSpPr/>
          <p:nvPr/>
        </p:nvSpPr>
        <p:spPr>
          <a:xfrm>
            <a:off x="6424199" y="2707120"/>
            <a:ext cx="1655645" cy="842152"/>
          </a:xfrm>
          <a:custGeom>
            <a:avLst/>
            <a:gdLst/>
            <a:ahLst/>
            <a:cxnLst>
              <a:cxn ang="0">
                <a:pos x="wd2" y="hd2"/>
              </a:cxn>
              <a:cxn ang="5400000">
                <a:pos x="wd2" y="hd2"/>
              </a:cxn>
              <a:cxn ang="10800000">
                <a:pos x="wd2" y="hd2"/>
              </a:cxn>
              <a:cxn ang="16200000">
                <a:pos x="wd2" y="hd2"/>
              </a:cxn>
            </a:cxnLst>
            <a:rect l="0" t="0" r="r" b="b"/>
            <a:pathLst>
              <a:path w="21531" h="21600" extrusionOk="0">
                <a:moveTo>
                  <a:pt x="21531" y="15200"/>
                </a:moveTo>
                <a:lnTo>
                  <a:pt x="16182" y="8800"/>
                </a:lnTo>
                <a:lnTo>
                  <a:pt x="16182" y="12933"/>
                </a:lnTo>
                <a:lnTo>
                  <a:pt x="11474" y="12933"/>
                </a:lnTo>
                <a:lnTo>
                  <a:pt x="11771" y="11956"/>
                </a:lnTo>
                <a:cubicBezTo>
                  <a:pt x="12045" y="11067"/>
                  <a:pt x="12045" y="9911"/>
                  <a:pt x="11771" y="9022"/>
                </a:cubicBezTo>
                <a:lnTo>
                  <a:pt x="9531" y="1467"/>
                </a:lnTo>
                <a:cubicBezTo>
                  <a:pt x="9257" y="578"/>
                  <a:pt x="8754" y="0"/>
                  <a:pt x="8228" y="0"/>
                </a:cubicBezTo>
                <a:lnTo>
                  <a:pt x="3748" y="0"/>
                </a:lnTo>
                <a:cubicBezTo>
                  <a:pt x="3200" y="0"/>
                  <a:pt x="2720" y="578"/>
                  <a:pt x="2445" y="1467"/>
                </a:cubicBezTo>
                <a:lnTo>
                  <a:pt x="205" y="9022"/>
                </a:lnTo>
                <a:cubicBezTo>
                  <a:pt x="-69" y="9911"/>
                  <a:pt x="-69" y="11067"/>
                  <a:pt x="205" y="11956"/>
                </a:cubicBezTo>
                <a:lnTo>
                  <a:pt x="2445" y="19511"/>
                </a:lnTo>
                <a:cubicBezTo>
                  <a:pt x="2720" y="20400"/>
                  <a:pt x="3222" y="20978"/>
                  <a:pt x="3748" y="20978"/>
                </a:cubicBezTo>
                <a:lnTo>
                  <a:pt x="8228" y="20978"/>
                </a:lnTo>
                <a:cubicBezTo>
                  <a:pt x="8777" y="20978"/>
                  <a:pt x="9257" y="20400"/>
                  <a:pt x="9531" y="19511"/>
                </a:cubicBezTo>
                <a:lnTo>
                  <a:pt x="10057" y="17778"/>
                </a:lnTo>
                <a:lnTo>
                  <a:pt x="16205" y="17778"/>
                </a:lnTo>
                <a:lnTo>
                  <a:pt x="16205" y="21600"/>
                </a:lnTo>
                <a:lnTo>
                  <a:pt x="21531" y="15200"/>
                </a:lnTo>
                <a:close/>
              </a:path>
            </a:pathLst>
          </a:cu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0" name="Shape">
            <a:extLst>
              <a:ext uri="{FF2B5EF4-FFF2-40B4-BE49-F238E27FC236}">
                <a16:creationId xmlns:a16="http://schemas.microsoft.com/office/drawing/2014/main" id="{FCC442E9-7854-467B-9A76-3FF08F8146B1}"/>
              </a:ext>
            </a:extLst>
          </p:cNvPr>
          <p:cNvSpPr/>
          <p:nvPr/>
        </p:nvSpPr>
        <p:spPr>
          <a:xfrm>
            <a:off x="8041175" y="2707119"/>
            <a:ext cx="920975" cy="1509294"/>
          </a:xfrm>
          <a:custGeom>
            <a:avLst/>
            <a:gdLst/>
            <a:ahLst/>
            <a:cxnLst>
              <a:cxn ang="0">
                <a:pos x="wd2" y="hd2"/>
              </a:cxn>
              <a:cxn ang="5400000">
                <a:pos x="wd2" y="hd2"/>
              </a:cxn>
              <a:cxn ang="10800000">
                <a:pos x="wd2" y="hd2"/>
              </a:cxn>
              <a:cxn ang="16200000">
                <a:pos x="wd2" y="hd2"/>
              </a:cxn>
            </a:cxnLst>
            <a:rect l="0" t="0" r="r" b="b"/>
            <a:pathLst>
              <a:path w="21355" h="21600" extrusionOk="0">
                <a:moveTo>
                  <a:pt x="16995" y="10887"/>
                </a:moveTo>
                <a:lnTo>
                  <a:pt x="20989" y="6671"/>
                </a:lnTo>
                <a:cubicBezTo>
                  <a:pt x="21478" y="6175"/>
                  <a:pt x="21478" y="5530"/>
                  <a:pt x="20989" y="5034"/>
                </a:cubicBezTo>
                <a:lnTo>
                  <a:pt x="16995" y="818"/>
                </a:lnTo>
                <a:cubicBezTo>
                  <a:pt x="16506" y="322"/>
                  <a:pt x="15609" y="0"/>
                  <a:pt x="14672" y="0"/>
                </a:cubicBezTo>
                <a:lnTo>
                  <a:pt x="6684" y="0"/>
                </a:lnTo>
                <a:cubicBezTo>
                  <a:pt x="5706" y="0"/>
                  <a:pt x="4850" y="322"/>
                  <a:pt x="4361" y="818"/>
                </a:cubicBezTo>
                <a:lnTo>
                  <a:pt x="367" y="5034"/>
                </a:lnTo>
                <a:cubicBezTo>
                  <a:pt x="-122" y="5530"/>
                  <a:pt x="-122" y="6175"/>
                  <a:pt x="367" y="6671"/>
                </a:cubicBezTo>
                <a:lnTo>
                  <a:pt x="4361" y="10887"/>
                </a:lnTo>
                <a:cubicBezTo>
                  <a:pt x="4850" y="11383"/>
                  <a:pt x="5747" y="11705"/>
                  <a:pt x="6684" y="11705"/>
                </a:cubicBezTo>
                <a:lnTo>
                  <a:pt x="8314" y="11705"/>
                </a:lnTo>
                <a:lnTo>
                  <a:pt x="13572" y="17235"/>
                </a:lnTo>
                <a:lnTo>
                  <a:pt x="10393" y="18351"/>
                </a:lnTo>
                <a:lnTo>
                  <a:pt x="20255" y="21600"/>
                </a:lnTo>
                <a:lnTo>
                  <a:pt x="20581" y="14780"/>
                </a:lnTo>
                <a:lnTo>
                  <a:pt x="17443" y="15871"/>
                </a:lnTo>
                <a:lnTo>
                  <a:pt x="13490" y="11680"/>
                </a:lnTo>
                <a:lnTo>
                  <a:pt x="14753" y="11680"/>
                </a:lnTo>
                <a:cubicBezTo>
                  <a:pt x="15650" y="11705"/>
                  <a:pt x="16547" y="11383"/>
                  <a:pt x="16995" y="10887"/>
                </a:cubicBezTo>
                <a:close/>
              </a:path>
            </a:pathLst>
          </a:custGeom>
          <a:solidFill>
            <a:schemeClr val="accent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1" name="Shape">
            <a:extLst>
              <a:ext uri="{FF2B5EF4-FFF2-40B4-BE49-F238E27FC236}">
                <a16:creationId xmlns:a16="http://schemas.microsoft.com/office/drawing/2014/main" id="{45593707-11F1-49FE-AEEC-15FEB94A3B19}"/>
              </a:ext>
            </a:extLst>
          </p:cNvPr>
          <p:cNvSpPr/>
          <p:nvPr/>
        </p:nvSpPr>
        <p:spPr>
          <a:xfrm>
            <a:off x="6424197" y="4757685"/>
            <a:ext cx="924077" cy="1521420"/>
          </a:xfrm>
          <a:custGeom>
            <a:avLst/>
            <a:gdLst/>
            <a:ahLst/>
            <a:cxnLst>
              <a:cxn ang="0">
                <a:pos x="wd2" y="hd2"/>
              </a:cxn>
              <a:cxn ang="5400000">
                <a:pos x="wd2" y="hd2"/>
              </a:cxn>
              <a:cxn ang="10800000">
                <a:pos x="wd2" y="hd2"/>
              </a:cxn>
              <a:cxn ang="16200000">
                <a:pos x="wd2" y="hd2"/>
              </a:cxn>
            </a:cxnLst>
            <a:rect l="0" t="0" r="r" b="b"/>
            <a:pathLst>
              <a:path w="21347" h="21600" extrusionOk="0">
                <a:moveTo>
                  <a:pt x="20991" y="14958"/>
                </a:moveTo>
                <a:lnTo>
                  <a:pt x="17012" y="10775"/>
                </a:lnTo>
                <a:cubicBezTo>
                  <a:pt x="16525" y="10283"/>
                  <a:pt x="15631" y="9964"/>
                  <a:pt x="14698" y="9964"/>
                </a:cubicBezTo>
                <a:lnTo>
                  <a:pt x="12830" y="9964"/>
                </a:lnTo>
                <a:lnTo>
                  <a:pt x="7470" y="4330"/>
                </a:lnTo>
                <a:lnTo>
                  <a:pt x="10637" y="3223"/>
                </a:lnTo>
                <a:lnTo>
                  <a:pt x="812" y="0"/>
                </a:lnTo>
                <a:lnTo>
                  <a:pt x="487" y="6765"/>
                </a:lnTo>
                <a:lnTo>
                  <a:pt x="3573" y="5683"/>
                </a:lnTo>
                <a:lnTo>
                  <a:pt x="7673" y="9988"/>
                </a:lnTo>
                <a:lnTo>
                  <a:pt x="6658" y="9988"/>
                </a:lnTo>
                <a:cubicBezTo>
                  <a:pt x="5684" y="9988"/>
                  <a:pt x="4831" y="10308"/>
                  <a:pt x="4344" y="10800"/>
                </a:cubicBezTo>
                <a:lnTo>
                  <a:pt x="365" y="14982"/>
                </a:lnTo>
                <a:cubicBezTo>
                  <a:pt x="-122" y="15474"/>
                  <a:pt x="-122" y="16114"/>
                  <a:pt x="365" y="16606"/>
                </a:cubicBezTo>
                <a:lnTo>
                  <a:pt x="4344" y="20788"/>
                </a:lnTo>
                <a:cubicBezTo>
                  <a:pt x="4831" y="21280"/>
                  <a:pt x="5725" y="21600"/>
                  <a:pt x="6658" y="21600"/>
                </a:cubicBezTo>
                <a:lnTo>
                  <a:pt x="14616" y="21600"/>
                </a:lnTo>
                <a:cubicBezTo>
                  <a:pt x="15591" y="21600"/>
                  <a:pt x="16443" y="21280"/>
                  <a:pt x="16931" y="20788"/>
                </a:cubicBezTo>
                <a:lnTo>
                  <a:pt x="20910" y="16606"/>
                </a:lnTo>
                <a:cubicBezTo>
                  <a:pt x="21478" y="16089"/>
                  <a:pt x="21478" y="15474"/>
                  <a:pt x="20991" y="14958"/>
                </a:cubicBezTo>
                <a:close/>
              </a:path>
            </a:pathLst>
          </a:custGeom>
          <a:solidFill>
            <a:srgbClr val="57CF80"/>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2" name="Shape">
            <a:extLst>
              <a:ext uri="{FF2B5EF4-FFF2-40B4-BE49-F238E27FC236}">
                <a16:creationId xmlns:a16="http://schemas.microsoft.com/office/drawing/2014/main" id="{82A3FEDE-B9B2-473C-AE34-235DFE417817}"/>
              </a:ext>
            </a:extLst>
          </p:cNvPr>
          <p:cNvSpPr/>
          <p:nvPr/>
        </p:nvSpPr>
        <p:spPr>
          <a:xfrm>
            <a:off x="7302990" y="5416158"/>
            <a:ext cx="1645325" cy="847351"/>
          </a:xfrm>
          <a:custGeom>
            <a:avLst/>
            <a:gdLst/>
            <a:ahLst/>
            <a:cxnLst>
              <a:cxn ang="0">
                <a:pos x="wd2" y="hd2"/>
              </a:cxn>
              <a:cxn ang="5400000">
                <a:pos x="wd2" y="hd2"/>
              </a:cxn>
              <a:cxn ang="10800000">
                <a:pos x="wd2" y="hd2"/>
              </a:cxn>
              <a:cxn ang="16200000">
                <a:pos x="wd2" y="hd2"/>
              </a:cxn>
            </a:cxnLst>
            <a:rect l="0" t="0" r="r" b="b"/>
            <a:pathLst>
              <a:path w="21534" h="21600" extrusionOk="0">
                <a:moveTo>
                  <a:pt x="21347" y="9674"/>
                </a:moveTo>
                <a:lnTo>
                  <a:pt x="19093" y="2164"/>
                </a:lnTo>
                <a:cubicBezTo>
                  <a:pt x="18817" y="1281"/>
                  <a:pt x="18311" y="707"/>
                  <a:pt x="17781" y="707"/>
                </a:cubicBezTo>
                <a:lnTo>
                  <a:pt x="13250" y="707"/>
                </a:lnTo>
                <a:cubicBezTo>
                  <a:pt x="12698" y="707"/>
                  <a:pt x="12215" y="1281"/>
                  <a:pt x="11939" y="2164"/>
                </a:cubicBezTo>
                <a:lnTo>
                  <a:pt x="11410" y="3931"/>
                </a:lnTo>
                <a:lnTo>
                  <a:pt x="5383" y="3931"/>
                </a:lnTo>
                <a:lnTo>
                  <a:pt x="5383" y="0"/>
                </a:lnTo>
                <a:lnTo>
                  <a:pt x="0" y="6361"/>
                </a:lnTo>
                <a:lnTo>
                  <a:pt x="5383" y="12721"/>
                </a:lnTo>
                <a:lnTo>
                  <a:pt x="5383" y="8790"/>
                </a:lnTo>
                <a:lnTo>
                  <a:pt x="9960" y="8790"/>
                </a:lnTo>
                <a:lnTo>
                  <a:pt x="9684" y="9718"/>
                </a:lnTo>
                <a:cubicBezTo>
                  <a:pt x="9408" y="10601"/>
                  <a:pt x="9408" y="11750"/>
                  <a:pt x="9684" y="12633"/>
                </a:cubicBezTo>
                <a:lnTo>
                  <a:pt x="11939" y="20142"/>
                </a:lnTo>
                <a:cubicBezTo>
                  <a:pt x="12215" y="21026"/>
                  <a:pt x="12721" y="21600"/>
                  <a:pt x="13250" y="21600"/>
                </a:cubicBezTo>
                <a:lnTo>
                  <a:pt x="17758" y="21600"/>
                </a:lnTo>
                <a:cubicBezTo>
                  <a:pt x="18311" y="21600"/>
                  <a:pt x="18794" y="21026"/>
                  <a:pt x="19070" y="20142"/>
                </a:cubicBezTo>
                <a:lnTo>
                  <a:pt x="21324" y="12633"/>
                </a:lnTo>
                <a:cubicBezTo>
                  <a:pt x="21600" y="11706"/>
                  <a:pt x="21600" y="10601"/>
                  <a:pt x="21347" y="9674"/>
                </a:cubicBezTo>
                <a:close/>
              </a:path>
            </a:pathLst>
          </a:custGeom>
          <a:solidFill>
            <a:schemeClr val="accent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3" name="Shape">
            <a:extLst>
              <a:ext uri="{FF2B5EF4-FFF2-40B4-BE49-F238E27FC236}">
                <a16:creationId xmlns:a16="http://schemas.microsoft.com/office/drawing/2014/main" id="{2917CFDD-860E-4D4D-91BE-5F0A0ABDD70C}"/>
              </a:ext>
            </a:extLst>
          </p:cNvPr>
          <p:cNvSpPr/>
          <p:nvPr/>
        </p:nvSpPr>
        <p:spPr>
          <a:xfrm>
            <a:off x="8515722" y="4070302"/>
            <a:ext cx="1230311" cy="1348140"/>
          </a:xfrm>
          <a:custGeom>
            <a:avLst/>
            <a:gdLst/>
            <a:ahLst/>
            <a:cxnLst>
              <a:cxn ang="0">
                <a:pos x="wd2" y="hd2"/>
              </a:cxn>
              <a:cxn ang="5400000">
                <a:pos x="wd2" y="hd2"/>
              </a:cxn>
              <a:cxn ang="10800000">
                <a:pos x="wd2" y="hd2"/>
              </a:cxn>
              <a:cxn ang="16200000">
                <a:pos x="wd2" y="hd2"/>
              </a:cxn>
            </a:cxnLst>
            <a:rect l="0" t="0" r="r" b="b"/>
            <a:pathLst>
              <a:path w="21508" h="21600" extrusionOk="0">
                <a:moveTo>
                  <a:pt x="21231" y="5636"/>
                </a:moveTo>
                <a:lnTo>
                  <a:pt x="18220" y="916"/>
                </a:lnTo>
                <a:cubicBezTo>
                  <a:pt x="17851" y="361"/>
                  <a:pt x="17176" y="0"/>
                  <a:pt x="16469" y="0"/>
                </a:cubicBezTo>
                <a:lnTo>
                  <a:pt x="10447" y="0"/>
                </a:lnTo>
                <a:cubicBezTo>
                  <a:pt x="9709" y="0"/>
                  <a:pt x="9064" y="361"/>
                  <a:pt x="8695" y="916"/>
                </a:cubicBezTo>
                <a:lnTo>
                  <a:pt x="5684" y="5636"/>
                </a:lnTo>
                <a:cubicBezTo>
                  <a:pt x="5316" y="6191"/>
                  <a:pt x="5316" y="6913"/>
                  <a:pt x="5684" y="7468"/>
                </a:cubicBezTo>
                <a:lnTo>
                  <a:pt x="6483" y="8718"/>
                </a:lnTo>
                <a:lnTo>
                  <a:pt x="2335" y="15187"/>
                </a:lnTo>
                <a:lnTo>
                  <a:pt x="0" y="13965"/>
                </a:lnTo>
                <a:lnTo>
                  <a:pt x="246" y="21600"/>
                </a:lnTo>
                <a:lnTo>
                  <a:pt x="7681" y="17963"/>
                </a:lnTo>
                <a:lnTo>
                  <a:pt x="5254" y="16714"/>
                </a:lnTo>
                <a:lnTo>
                  <a:pt x="8419" y="11744"/>
                </a:lnTo>
                <a:lnTo>
                  <a:pt x="8695" y="12188"/>
                </a:lnTo>
                <a:cubicBezTo>
                  <a:pt x="9064" y="12743"/>
                  <a:pt x="9740" y="13104"/>
                  <a:pt x="10447" y="13104"/>
                </a:cubicBezTo>
                <a:lnTo>
                  <a:pt x="16469" y="13104"/>
                </a:lnTo>
                <a:cubicBezTo>
                  <a:pt x="17206" y="13104"/>
                  <a:pt x="17851" y="12743"/>
                  <a:pt x="18220" y="12188"/>
                </a:cubicBezTo>
                <a:lnTo>
                  <a:pt x="21231" y="7468"/>
                </a:lnTo>
                <a:cubicBezTo>
                  <a:pt x="21600" y="6885"/>
                  <a:pt x="21600" y="6191"/>
                  <a:pt x="21231" y="5636"/>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4" name="Shape">
            <a:extLst>
              <a:ext uri="{FF2B5EF4-FFF2-40B4-BE49-F238E27FC236}">
                <a16:creationId xmlns:a16="http://schemas.microsoft.com/office/drawing/2014/main" id="{4FCE5F4B-68C0-477F-A6ED-3EB47AC16703}"/>
              </a:ext>
            </a:extLst>
          </p:cNvPr>
          <p:cNvSpPr/>
          <p:nvPr/>
        </p:nvSpPr>
        <p:spPr>
          <a:xfrm>
            <a:off x="5630303" y="3567405"/>
            <a:ext cx="1237340" cy="1311746"/>
          </a:xfrm>
          <a:custGeom>
            <a:avLst/>
            <a:gdLst/>
            <a:ahLst/>
            <a:cxnLst>
              <a:cxn ang="0">
                <a:pos x="wd2" y="hd2"/>
              </a:cxn>
              <a:cxn ang="5400000">
                <a:pos x="wd2" y="hd2"/>
              </a:cxn>
              <a:cxn ang="10800000">
                <a:pos x="wd2" y="hd2"/>
              </a:cxn>
              <a:cxn ang="16200000">
                <a:pos x="wd2" y="hd2"/>
              </a:cxn>
            </a:cxnLst>
            <a:rect l="0" t="0" r="r" b="b"/>
            <a:pathLst>
              <a:path w="21508" h="21600" extrusionOk="0">
                <a:moveTo>
                  <a:pt x="21508" y="7847"/>
                </a:moveTo>
                <a:lnTo>
                  <a:pt x="21264" y="0"/>
                </a:lnTo>
                <a:lnTo>
                  <a:pt x="13870" y="3738"/>
                </a:lnTo>
                <a:lnTo>
                  <a:pt x="16100" y="4936"/>
                </a:lnTo>
                <a:lnTo>
                  <a:pt x="13137" y="9730"/>
                </a:lnTo>
                <a:lnTo>
                  <a:pt x="12740" y="9074"/>
                </a:lnTo>
                <a:cubicBezTo>
                  <a:pt x="12373" y="8503"/>
                  <a:pt x="11701" y="8132"/>
                  <a:pt x="10998" y="8132"/>
                </a:cubicBezTo>
                <a:lnTo>
                  <a:pt x="5010" y="8132"/>
                </a:lnTo>
                <a:cubicBezTo>
                  <a:pt x="4277" y="8132"/>
                  <a:pt x="3635" y="8503"/>
                  <a:pt x="3269" y="9074"/>
                </a:cubicBezTo>
                <a:lnTo>
                  <a:pt x="275" y="13924"/>
                </a:lnTo>
                <a:cubicBezTo>
                  <a:pt x="-92" y="14495"/>
                  <a:pt x="-92" y="15237"/>
                  <a:pt x="275" y="15808"/>
                </a:cubicBezTo>
                <a:lnTo>
                  <a:pt x="3269" y="20658"/>
                </a:lnTo>
                <a:cubicBezTo>
                  <a:pt x="3635" y="21229"/>
                  <a:pt x="4307" y="21600"/>
                  <a:pt x="5010" y="21600"/>
                </a:cubicBezTo>
                <a:lnTo>
                  <a:pt x="10998" y="21600"/>
                </a:lnTo>
                <a:cubicBezTo>
                  <a:pt x="11731" y="21600"/>
                  <a:pt x="12373" y="21229"/>
                  <a:pt x="12740" y="20658"/>
                </a:cubicBezTo>
                <a:lnTo>
                  <a:pt x="15734" y="15808"/>
                </a:lnTo>
                <a:cubicBezTo>
                  <a:pt x="16100" y="15237"/>
                  <a:pt x="16100" y="14495"/>
                  <a:pt x="15734" y="13924"/>
                </a:cubicBezTo>
                <a:lnTo>
                  <a:pt x="15062" y="12812"/>
                </a:lnTo>
                <a:lnTo>
                  <a:pt x="18972" y="6477"/>
                </a:lnTo>
                <a:lnTo>
                  <a:pt x="21508" y="7847"/>
                </a:lnTo>
                <a:close/>
              </a:path>
            </a:pathLst>
          </a:custGeom>
          <a:solidFill>
            <a:srgbClr val="00B2A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1200" cap="none" spc="0" normalizeH="0" baseline="0" noProof="0">
              <a:ln>
                <a:noFill/>
              </a:ln>
              <a:solidFill>
                <a:srgbClr val="F2FCF5"/>
              </a:solidFill>
              <a:effectLst>
                <a:outerShdw blurRad="38100" dist="12700" dir="5400000" rotWithShape="0">
                  <a:srgbClr val="000000">
                    <a:alpha val="50000"/>
                  </a:srgbClr>
                </a:outerShdw>
              </a:effectLst>
              <a:uLnTx/>
              <a:uFillTx/>
              <a:ea typeface="+mn-ea"/>
              <a:cs typeface="+mn-cs"/>
            </a:endParaRPr>
          </a:p>
        </p:txBody>
      </p:sp>
      <p:sp>
        <p:nvSpPr>
          <p:cNvPr id="46" name="TextBox 29">
            <a:extLst>
              <a:ext uri="{FF2B5EF4-FFF2-40B4-BE49-F238E27FC236}">
                <a16:creationId xmlns:a16="http://schemas.microsoft.com/office/drawing/2014/main" id="{4ADFDEE8-F4EE-445F-82F4-670D9AA1FD56}"/>
              </a:ext>
            </a:extLst>
          </p:cNvPr>
          <p:cNvSpPr txBox="1"/>
          <p:nvPr/>
        </p:nvSpPr>
        <p:spPr>
          <a:xfrm>
            <a:off x="6705600" y="4314111"/>
            <a:ext cx="2000570" cy="52322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noProof="1">
                <a:solidFill>
                  <a:srgbClr val="F2FCF5"/>
                </a:solidFill>
              </a:rPr>
              <a:t>Iterative Approach</a:t>
            </a:r>
          </a:p>
          <a:p>
            <a:pPr algn="ctr"/>
            <a:r>
              <a:rPr lang="en-US" sz="1400" b="1" noProof="1">
                <a:solidFill>
                  <a:srgbClr val="F2FCF5"/>
                </a:solidFill>
              </a:rPr>
              <a:t>For Each Release</a:t>
            </a:r>
          </a:p>
        </p:txBody>
      </p:sp>
      <p:pic>
        <p:nvPicPr>
          <p:cNvPr id="48" name="Graphic 22" descr="Database with solid fill">
            <a:extLst>
              <a:ext uri="{FF2B5EF4-FFF2-40B4-BE49-F238E27FC236}">
                <a16:creationId xmlns:a16="http://schemas.microsoft.com/office/drawing/2014/main" id="{681E9FD4-C921-4FA5-AE0B-A88F089AA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1840" y="4202480"/>
            <a:ext cx="543864" cy="536201"/>
          </a:xfrm>
          <a:prstGeom prst="rect">
            <a:avLst/>
          </a:prstGeom>
          <a:effectLst>
            <a:outerShdw blurRad="50800" dist="38100" dir="2700000" algn="tl" rotWithShape="0">
              <a:prstClr val="black">
                <a:alpha val="40000"/>
              </a:prstClr>
            </a:outerShdw>
          </a:effectLst>
        </p:spPr>
      </p:pic>
      <p:pic>
        <p:nvPicPr>
          <p:cNvPr id="49" name="Graphic 21" descr="Bullseye with solid fill">
            <a:extLst>
              <a:ext uri="{FF2B5EF4-FFF2-40B4-BE49-F238E27FC236}">
                <a16:creationId xmlns:a16="http://schemas.microsoft.com/office/drawing/2014/main" id="{11BAF8C4-DDCC-463D-986F-12858A45F7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5857" y="5602055"/>
            <a:ext cx="543864" cy="536201"/>
          </a:xfrm>
          <a:prstGeom prst="rect">
            <a:avLst/>
          </a:prstGeom>
        </p:spPr>
      </p:pic>
      <p:pic>
        <p:nvPicPr>
          <p:cNvPr id="50" name="Graphic 26" descr="Research with solid fill">
            <a:extLst>
              <a:ext uri="{FF2B5EF4-FFF2-40B4-BE49-F238E27FC236}">
                <a16:creationId xmlns:a16="http://schemas.microsoft.com/office/drawing/2014/main" id="{9E35C382-BAFC-4323-B6CE-873E2DE79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15897" y="5586459"/>
            <a:ext cx="543864" cy="536201"/>
          </a:xfrm>
          <a:prstGeom prst="rect">
            <a:avLst/>
          </a:prstGeom>
        </p:spPr>
      </p:pic>
      <p:pic>
        <p:nvPicPr>
          <p:cNvPr id="51" name="Graphic 25" descr="Lightbulb with solid fill">
            <a:extLst>
              <a:ext uri="{FF2B5EF4-FFF2-40B4-BE49-F238E27FC236}">
                <a16:creationId xmlns:a16="http://schemas.microsoft.com/office/drawing/2014/main" id="{870F727E-2F62-4264-B719-840A07822F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3615" y="4211150"/>
            <a:ext cx="543864" cy="536201"/>
          </a:xfrm>
          <a:prstGeom prst="rect">
            <a:avLst/>
          </a:prstGeom>
          <a:effectLst>
            <a:outerShdw blurRad="50800" dist="38100" dir="2700000" algn="tl" rotWithShape="0">
              <a:prstClr val="black">
                <a:alpha val="40000"/>
              </a:prstClr>
            </a:outerShdw>
          </a:effectLst>
        </p:spPr>
      </p:pic>
      <p:pic>
        <p:nvPicPr>
          <p:cNvPr id="52" name="Graphic 19" descr="Bar graph with upward trend with solid fill">
            <a:extLst>
              <a:ext uri="{FF2B5EF4-FFF2-40B4-BE49-F238E27FC236}">
                <a16:creationId xmlns:a16="http://schemas.microsoft.com/office/drawing/2014/main" id="{1A4B3E2D-CD2C-451D-8932-C6E6BC86B5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29733" y="2847968"/>
            <a:ext cx="543864" cy="536201"/>
          </a:xfrm>
          <a:prstGeom prst="rect">
            <a:avLst/>
          </a:prstGeom>
        </p:spPr>
      </p:pic>
      <p:pic>
        <p:nvPicPr>
          <p:cNvPr id="53" name="Graphic 23" descr="Gears with solid fill">
            <a:extLst>
              <a:ext uri="{FF2B5EF4-FFF2-40B4-BE49-F238E27FC236}">
                <a16:creationId xmlns:a16="http://schemas.microsoft.com/office/drawing/2014/main" id="{02998946-B841-47FC-9078-C370397BB6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12753" y="2847969"/>
            <a:ext cx="543864" cy="536201"/>
          </a:xfrm>
          <a:prstGeom prst="rect">
            <a:avLst/>
          </a:prstGeom>
        </p:spPr>
      </p:pic>
      <p:grpSp>
        <p:nvGrpSpPr>
          <p:cNvPr id="54" name="Group 53">
            <a:extLst>
              <a:ext uri="{FF2B5EF4-FFF2-40B4-BE49-F238E27FC236}">
                <a16:creationId xmlns:a16="http://schemas.microsoft.com/office/drawing/2014/main" id="{6E50AEBC-7E60-4983-950A-C3ADCC94FC83}"/>
              </a:ext>
            </a:extLst>
          </p:cNvPr>
          <p:cNvGrpSpPr/>
          <p:nvPr/>
        </p:nvGrpSpPr>
        <p:grpSpPr>
          <a:xfrm>
            <a:off x="9829801" y="3871555"/>
            <a:ext cx="2255359" cy="968773"/>
            <a:chOff x="8868661" y="1623077"/>
            <a:chExt cx="2926081" cy="1274836"/>
          </a:xfrm>
        </p:grpSpPr>
        <p:sp>
          <p:nvSpPr>
            <p:cNvPr id="55" name="TextBox 54">
              <a:extLst>
                <a:ext uri="{FF2B5EF4-FFF2-40B4-BE49-F238E27FC236}">
                  <a16:creationId xmlns:a16="http://schemas.microsoft.com/office/drawing/2014/main" id="{D1DFAC87-2359-401A-B46F-B3D439EA76E5}"/>
                </a:ext>
              </a:extLst>
            </p:cNvPr>
            <p:cNvSpPr txBox="1"/>
            <p:nvPr/>
          </p:nvSpPr>
          <p:spPr>
            <a:xfrm>
              <a:off x="8868661" y="1623077"/>
              <a:ext cx="2926080" cy="405013"/>
            </a:xfrm>
            <a:prstGeom prst="rect">
              <a:avLst/>
            </a:prstGeom>
            <a:noFill/>
          </p:spPr>
          <p:txBody>
            <a:bodyPr wrap="square" lIns="0" rIns="0" rtlCol="0" anchor="b">
              <a:spAutoFit/>
            </a:bodyPr>
            <a:lstStyle/>
            <a:p>
              <a:r>
                <a:rPr lang="en-US" sz="1400" b="1" noProof="1">
                  <a:solidFill>
                    <a:srgbClr val="F2FCF5"/>
                  </a:solidFill>
                </a:rPr>
                <a:t>Build</a:t>
              </a:r>
            </a:p>
          </p:txBody>
        </p:sp>
        <p:sp>
          <p:nvSpPr>
            <p:cNvPr id="56" name="TextBox 55">
              <a:extLst>
                <a:ext uri="{FF2B5EF4-FFF2-40B4-BE49-F238E27FC236}">
                  <a16:creationId xmlns:a16="http://schemas.microsoft.com/office/drawing/2014/main" id="{B8B4E640-7776-4E7B-B2B0-6C7704D0493C}"/>
                </a:ext>
              </a:extLst>
            </p:cNvPr>
            <p:cNvSpPr txBox="1"/>
            <p:nvPr/>
          </p:nvSpPr>
          <p:spPr>
            <a:xfrm>
              <a:off x="8868661" y="1925884"/>
              <a:ext cx="2926081" cy="972029"/>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Manual code build </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Coding Standard validation </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Code validation for best practices</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Knowledge DB</a:t>
              </a:r>
            </a:p>
          </p:txBody>
        </p:sp>
      </p:grpSp>
      <p:grpSp>
        <p:nvGrpSpPr>
          <p:cNvPr id="57" name="Group 56">
            <a:extLst>
              <a:ext uri="{FF2B5EF4-FFF2-40B4-BE49-F238E27FC236}">
                <a16:creationId xmlns:a16="http://schemas.microsoft.com/office/drawing/2014/main" id="{C0451BD2-EFF5-453B-9980-467C555066BC}"/>
              </a:ext>
            </a:extLst>
          </p:cNvPr>
          <p:cNvGrpSpPr/>
          <p:nvPr/>
        </p:nvGrpSpPr>
        <p:grpSpPr>
          <a:xfrm>
            <a:off x="8987948" y="5282208"/>
            <a:ext cx="2255363" cy="1041255"/>
            <a:chOff x="8855332" y="3965289"/>
            <a:chExt cx="2926085" cy="1370217"/>
          </a:xfrm>
        </p:grpSpPr>
        <p:sp>
          <p:nvSpPr>
            <p:cNvPr id="58" name="TextBox 57">
              <a:extLst>
                <a:ext uri="{FF2B5EF4-FFF2-40B4-BE49-F238E27FC236}">
                  <a16:creationId xmlns:a16="http://schemas.microsoft.com/office/drawing/2014/main" id="{DA07159F-3BEC-4ABA-99FF-BDA1A6E6FEFA}"/>
                </a:ext>
              </a:extLst>
            </p:cNvPr>
            <p:cNvSpPr txBox="1"/>
            <p:nvPr/>
          </p:nvSpPr>
          <p:spPr>
            <a:xfrm>
              <a:off x="8855332" y="3965289"/>
              <a:ext cx="2926079" cy="405012"/>
            </a:xfrm>
            <a:prstGeom prst="rect">
              <a:avLst/>
            </a:prstGeom>
            <a:noFill/>
          </p:spPr>
          <p:txBody>
            <a:bodyPr wrap="square" lIns="0" rIns="0" rtlCol="0" anchor="b">
              <a:spAutoFit/>
            </a:bodyPr>
            <a:lstStyle/>
            <a:p>
              <a:r>
                <a:rPr lang="en-US" sz="1400" b="1" noProof="1">
                  <a:solidFill>
                    <a:srgbClr val="F2FCF5"/>
                  </a:solidFill>
                </a:rPr>
                <a:t>Validate / Testing</a:t>
              </a:r>
            </a:p>
          </p:txBody>
        </p:sp>
        <p:sp>
          <p:nvSpPr>
            <p:cNvPr id="59" name="TextBox 58">
              <a:extLst>
                <a:ext uri="{FF2B5EF4-FFF2-40B4-BE49-F238E27FC236}">
                  <a16:creationId xmlns:a16="http://schemas.microsoft.com/office/drawing/2014/main" id="{1CA0B48F-7159-47CB-8A38-6A1E25AC759A}"/>
                </a:ext>
              </a:extLst>
            </p:cNvPr>
            <p:cNvSpPr txBox="1"/>
            <p:nvPr/>
          </p:nvSpPr>
          <p:spPr>
            <a:xfrm>
              <a:off x="8855335" y="4268975"/>
              <a:ext cx="2926082" cy="1066531"/>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Informatica Migration report on conversion (automated conversion from informatica)</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Coding Standard validation </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Reconciliation framework / Data Validation framework</a:t>
              </a:r>
              <a:endParaRPr lang="en-US" sz="1050" noProof="1">
                <a:solidFill>
                  <a:srgbClr val="F2FCF5"/>
                </a:solidFill>
              </a:endParaRPr>
            </a:p>
          </p:txBody>
        </p:sp>
      </p:grpSp>
      <p:grpSp>
        <p:nvGrpSpPr>
          <p:cNvPr id="60" name="Group 59">
            <a:extLst>
              <a:ext uri="{FF2B5EF4-FFF2-40B4-BE49-F238E27FC236}">
                <a16:creationId xmlns:a16="http://schemas.microsoft.com/office/drawing/2014/main" id="{3ACFFE0D-FA8E-47D5-A689-004FCAC233EE}"/>
              </a:ext>
            </a:extLst>
          </p:cNvPr>
          <p:cNvGrpSpPr/>
          <p:nvPr/>
        </p:nvGrpSpPr>
        <p:grpSpPr>
          <a:xfrm>
            <a:off x="3456997" y="4076900"/>
            <a:ext cx="2257052" cy="870129"/>
            <a:chOff x="332936" y="2684416"/>
            <a:chExt cx="2928277" cy="1145031"/>
          </a:xfrm>
        </p:grpSpPr>
        <p:sp>
          <p:nvSpPr>
            <p:cNvPr id="61" name="TextBox 60">
              <a:extLst>
                <a:ext uri="{FF2B5EF4-FFF2-40B4-BE49-F238E27FC236}">
                  <a16:creationId xmlns:a16="http://schemas.microsoft.com/office/drawing/2014/main" id="{A657D157-7AD5-4A1D-B256-B6F585DAB60A}"/>
                </a:ext>
              </a:extLst>
            </p:cNvPr>
            <p:cNvSpPr txBox="1"/>
            <p:nvPr/>
          </p:nvSpPr>
          <p:spPr>
            <a:xfrm>
              <a:off x="335133" y="2684416"/>
              <a:ext cx="2926080" cy="405014"/>
            </a:xfrm>
            <a:prstGeom prst="rect">
              <a:avLst/>
            </a:prstGeom>
            <a:noFill/>
          </p:spPr>
          <p:txBody>
            <a:bodyPr wrap="square" lIns="0" rIns="0" rtlCol="0" anchor="b">
              <a:spAutoFit/>
            </a:bodyPr>
            <a:lstStyle/>
            <a:p>
              <a:r>
                <a:rPr lang="en-US" sz="1400" b="1" noProof="1">
                  <a:solidFill>
                    <a:srgbClr val="F2FCF5"/>
                  </a:solidFill>
                </a:rPr>
                <a:t>Go Live &amp; Hypercare </a:t>
              </a:r>
            </a:p>
          </p:txBody>
        </p:sp>
        <p:sp>
          <p:nvSpPr>
            <p:cNvPr id="62" name="TextBox 61">
              <a:extLst>
                <a:ext uri="{FF2B5EF4-FFF2-40B4-BE49-F238E27FC236}">
                  <a16:creationId xmlns:a16="http://schemas.microsoft.com/office/drawing/2014/main" id="{D5F4BDB4-3A22-4310-B162-6C20E1E2B6AE}"/>
                </a:ext>
              </a:extLst>
            </p:cNvPr>
            <p:cNvSpPr txBox="1"/>
            <p:nvPr/>
          </p:nvSpPr>
          <p:spPr>
            <a:xfrm>
              <a:off x="332936" y="3086923"/>
              <a:ext cx="2926081" cy="742524"/>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Run-book / Object Inventory List </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Report on Performance benchmarking</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Handover</a:t>
              </a:r>
            </a:p>
          </p:txBody>
        </p:sp>
      </p:grpSp>
      <p:grpSp>
        <p:nvGrpSpPr>
          <p:cNvPr id="63" name="Group 62">
            <a:extLst>
              <a:ext uri="{FF2B5EF4-FFF2-40B4-BE49-F238E27FC236}">
                <a16:creationId xmlns:a16="http://schemas.microsoft.com/office/drawing/2014/main" id="{34F61549-6AB0-45E2-AB35-15316551A18A}"/>
              </a:ext>
            </a:extLst>
          </p:cNvPr>
          <p:cNvGrpSpPr/>
          <p:nvPr/>
        </p:nvGrpSpPr>
        <p:grpSpPr>
          <a:xfrm>
            <a:off x="4143738" y="5325234"/>
            <a:ext cx="2255359" cy="1214127"/>
            <a:chOff x="332936" y="4588663"/>
            <a:chExt cx="2926080" cy="1597703"/>
          </a:xfrm>
        </p:grpSpPr>
        <p:sp>
          <p:nvSpPr>
            <p:cNvPr id="64" name="TextBox 63">
              <a:extLst>
                <a:ext uri="{FF2B5EF4-FFF2-40B4-BE49-F238E27FC236}">
                  <a16:creationId xmlns:a16="http://schemas.microsoft.com/office/drawing/2014/main" id="{30B2DB9E-5C6A-4A99-A534-E1D5D36FF311}"/>
                </a:ext>
              </a:extLst>
            </p:cNvPr>
            <p:cNvSpPr txBox="1"/>
            <p:nvPr/>
          </p:nvSpPr>
          <p:spPr>
            <a:xfrm>
              <a:off x="332936" y="4588663"/>
              <a:ext cx="2926080" cy="405012"/>
            </a:xfrm>
            <a:prstGeom prst="rect">
              <a:avLst/>
            </a:prstGeom>
            <a:noFill/>
          </p:spPr>
          <p:txBody>
            <a:bodyPr wrap="square" lIns="0" rIns="0" rtlCol="0" anchor="b">
              <a:spAutoFit/>
            </a:bodyPr>
            <a:lstStyle/>
            <a:p>
              <a:r>
                <a:rPr lang="en-US" sz="1400" b="1" noProof="1">
                  <a:solidFill>
                    <a:srgbClr val="F2FCF5"/>
                  </a:solidFill>
                </a:rPr>
                <a:t>Parallel Runs / UAT </a:t>
              </a:r>
            </a:p>
          </p:txBody>
        </p:sp>
        <p:sp>
          <p:nvSpPr>
            <p:cNvPr id="65" name="TextBox 64">
              <a:extLst>
                <a:ext uri="{FF2B5EF4-FFF2-40B4-BE49-F238E27FC236}">
                  <a16:creationId xmlns:a16="http://schemas.microsoft.com/office/drawing/2014/main" id="{A0DD8075-1819-42B3-9C69-4A0A4FC748D1}"/>
                </a:ext>
              </a:extLst>
            </p:cNvPr>
            <p:cNvSpPr txBox="1"/>
            <p:nvPr/>
          </p:nvSpPr>
          <p:spPr>
            <a:xfrm>
              <a:off x="332936" y="4984832"/>
              <a:ext cx="2926080" cy="1201534"/>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a:solidFill>
                    <a:srgbClr val="F2FCF5"/>
                  </a:solidFill>
                  <a:cs typeface="Arial"/>
                  <a:sym typeface="Arial"/>
                </a:rPr>
                <a:t>Delivery Dashboard</a:t>
              </a:r>
            </a:p>
            <a:p>
              <a:pPr marL="137119" indent="-137119" defTabSz="444367">
                <a:spcBef>
                  <a:spcPts val="200"/>
                </a:spcBef>
                <a:spcAft>
                  <a:spcPts val="200"/>
                </a:spcAft>
                <a:buFont typeface="Wingdings" panose="05000000000000000000" pitchFamily="2" charset="2"/>
                <a:buChar char="§"/>
                <a:defRPr/>
              </a:pPr>
              <a:r>
                <a:rPr lang="en-US" sz="800">
                  <a:solidFill>
                    <a:srgbClr val="F2FCF5"/>
                  </a:solidFill>
                  <a:cs typeface="Arial"/>
                  <a:sym typeface="Arial"/>
                </a:rPr>
                <a:t>Recon / Data Validation framework </a:t>
              </a:r>
            </a:p>
            <a:p>
              <a:pPr marL="137119" indent="-137119" defTabSz="444367">
                <a:spcBef>
                  <a:spcPts val="200"/>
                </a:spcBef>
                <a:spcAft>
                  <a:spcPts val="200"/>
                </a:spcAft>
                <a:buFont typeface="Wingdings" panose="05000000000000000000" pitchFamily="2" charset="2"/>
                <a:buChar char="§"/>
                <a:defRPr/>
              </a:pPr>
              <a:r>
                <a:rPr lang="en-US" sz="800">
                  <a:solidFill>
                    <a:srgbClr val="F2FCF5"/>
                  </a:solidFill>
                  <a:cs typeface="Arial"/>
                  <a:sym typeface="Arial"/>
                </a:rPr>
                <a:t>Performance benchmarking </a:t>
              </a:r>
            </a:p>
            <a:p>
              <a:pPr marL="274238" indent="-137119" defTabSz="444367">
                <a:spcBef>
                  <a:spcPts val="200"/>
                </a:spcBef>
                <a:spcAft>
                  <a:spcPts val="200"/>
                </a:spcAft>
                <a:buFont typeface="Arial" panose="020B0604020202020204" pitchFamily="34" charset="0"/>
                <a:buChar char="•"/>
                <a:defRPr/>
              </a:pPr>
              <a:r>
                <a:rPr lang="en-US" sz="800">
                  <a:solidFill>
                    <a:srgbClr val="F2FCF5"/>
                  </a:solidFill>
                  <a:cs typeface="Arial"/>
                  <a:sym typeface="Arial"/>
                </a:rPr>
                <a:t>PowerCenter Operational Metadata</a:t>
              </a:r>
            </a:p>
            <a:p>
              <a:pPr marL="274238" indent="-137119" defTabSz="444367">
                <a:spcBef>
                  <a:spcPts val="200"/>
                </a:spcBef>
                <a:spcAft>
                  <a:spcPts val="200"/>
                </a:spcAft>
                <a:buFont typeface="Arial" panose="020B0604020202020204" pitchFamily="34" charset="0"/>
                <a:buChar char="•"/>
                <a:defRPr/>
              </a:pPr>
              <a:r>
                <a:rPr lang="en-US" sz="800">
                  <a:solidFill>
                    <a:srgbClr val="F2FCF5"/>
                  </a:solidFill>
                  <a:cs typeface="Arial"/>
                  <a:sym typeface="Arial"/>
                </a:rPr>
                <a:t>IICS operation metadata</a:t>
              </a:r>
            </a:p>
          </p:txBody>
        </p:sp>
      </p:grpSp>
      <p:grpSp>
        <p:nvGrpSpPr>
          <p:cNvPr id="66" name="Group 65">
            <a:extLst>
              <a:ext uri="{FF2B5EF4-FFF2-40B4-BE49-F238E27FC236}">
                <a16:creationId xmlns:a16="http://schemas.microsoft.com/office/drawing/2014/main" id="{0E77E6AC-1172-479B-B4E3-A32921182F23}"/>
              </a:ext>
            </a:extLst>
          </p:cNvPr>
          <p:cNvGrpSpPr/>
          <p:nvPr/>
        </p:nvGrpSpPr>
        <p:grpSpPr>
          <a:xfrm>
            <a:off x="9063829" y="2563921"/>
            <a:ext cx="2255359" cy="822000"/>
            <a:chOff x="8921977" y="1586710"/>
            <a:chExt cx="2926080" cy="1081693"/>
          </a:xfrm>
        </p:grpSpPr>
        <p:sp>
          <p:nvSpPr>
            <p:cNvPr id="67" name="TextBox 66">
              <a:extLst>
                <a:ext uri="{FF2B5EF4-FFF2-40B4-BE49-F238E27FC236}">
                  <a16:creationId xmlns:a16="http://schemas.microsoft.com/office/drawing/2014/main" id="{D0723DB2-B394-483B-8E48-B588E1637BC6}"/>
                </a:ext>
              </a:extLst>
            </p:cNvPr>
            <p:cNvSpPr txBox="1"/>
            <p:nvPr/>
          </p:nvSpPr>
          <p:spPr>
            <a:xfrm>
              <a:off x="8921977" y="1586710"/>
              <a:ext cx="2926080" cy="405012"/>
            </a:xfrm>
            <a:prstGeom prst="rect">
              <a:avLst/>
            </a:prstGeom>
            <a:noFill/>
          </p:spPr>
          <p:txBody>
            <a:bodyPr wrap="square" lIns="0" rIns="0" rtlCol="0" anchor="b">
              <a:spAutoFit/>
            </a:bodyPr>
            <a:lstStyle/>
            <a:p>
              <a:r>
                <a:rPr lang="en-US" sz="1400" b="1" noProof="1">
                  <a:solidFill>
                    <a:srgbClr val="F2FCF5"/>
                  </a:solidFill>
                </a:rPr>
                <a:t>Conversion</a:t>
              </a:r>
            </a:p>
          </p:txBody>
        </p:sp>
        <p:sp>
          <p:nvSpPr>
            <p:cNvPr id="68" name="TextBox 67">
              <a:extLst>
                <a:ext uri="{FF2B5EF4-FFF2-40B4-BE49-F238E27FC236}">
                  <a16:creationId xmlns:a16="http://schemas.microsoft.com/office/drawing/2014/main" id="{2EE9C3A5-D9F2-4EBF-A04D-454F39DE00E8}"/>
                </a:ext>
              </a:extLst>
            </p:cNvPr>
            <p:cNvSpPr txBox="1"/>
            <p:nvPr/>
          </p:nvSpPr>
          <p:spPr>
            <a:xfrm>
              <a:off x="8921977" y="1925881"/>
              <a:ext cx="2926080" cy="742522"/>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Informatica Migration factory (Auto)</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SQL Queries conversion</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Auto Code comparison</a:t>
              </a:r>
              <a:endParaRPr lang="en-US" sz="1050" noProof="1">
                <a:solidFill>
                  <a:srgbClr val="F2FCF5"/>
                </a:solidFill>
              </a:endParaRPr>
            </a:p>
          </p:txBody>
        </p:sp>
      </p:grpSp>
      <p:grpSp>
        <p:nvGrpSpPr>
          <p:cNvPr id="69" name="Group 68">
            <a:extLst>
              <a:ext uri="{FF2B5EF4-FFF2-40B4-BE49-F238E27FC236}">
                <a16:creationId xmlns:a16="http://schemas.microsoft.com/office/drawing/2014/main" id="{2C499996-BE4E-404B-B45D-1CB35D68EA63}"/>
              </a:ext>
            </a:extLst>
          </p:cNvPr>
          <p:cNvGrpSpPr/>
          <p:nvPr/>
        </p:nvGrpSpPr>
        <p:grpSpPr>
          <a:xfrm>
            <a:off x="4382474" y="2451315"/>
            <a:ext cx="2255360" cy="1342051"/>
            <a:chOff x="332936" y="2684418"/>
            <a:chExt cx="2926081" cy="1766043"/>
          </a:xfrm>
        </p:grpSpPr>
        <p:sp>
          <p:nvSpPr>
            <p:cNvPr id="70" name="TextBox 69">
              <a:extLst>
                <a:ext uri="{FF2B5EF4-FFF2-40B4-BE49-F238E27FC236}">
                  <a16:creationId xmlns:a16="http://schemas.microsoft.com/office/drawing/2014/main" id="{2331BB48-B2C2-45AB-A732-D3D287492A05}"/>
                </a:ext>
              </a:extLst>
            </p:cNvPr>
            <p:cNvSpPr txBox="1"/>
            <p:nvPr/>
          </p:nvSpPr>
          <p:spPr>
            <a:xfrm>
              <a:off x="332936" y="2684418"/>
              <a:ext cx="2926080" cy="405012"/>
            </a:xfrm>
            <a:prstGeom prst="rect">
              <a:avLst/>
            </a:prstGeom>
            <a:noFill/>
          </p:spPr>
          <p:txBody>
            <a:bodyPr wrap="square" lIns="0" rIns="0" rtlCol="0" anchor="b">
              <a:spAutoFit/>
            </a:bodyPr>
            <a:lstStyle/>
            <a:p>
              <a:r>
                <a:rPr lang="en-US" sz="1400" b="1" noProof="1">
                  <a:solidFill>
                    <a:srgbClr val="F2FCF5"/>
                  </a:solidFill>
                </a:rPr>
                <a:t>Analysis &amp; Design</a:t>
              </a:r>
            </a:p>
          </p:txBody>
        </p:sp>
        <p:sp>
          <p:nvSpPr>
            <p:cNvPr id="71" name="TextBox 70">
              <a:extLst>
                <a:ext uri="{FF2B5EF4-FFF2-40B4-BE49-F238E27FC236}">
                  <a16:creationId xmlns:a16="http://schemas.microsoft.com/office/drawing/2014/main" id="{458CBB11-6BFB-4D12-9820-49907CB76E88}"/>
                </a:ext>
              </a:extLst>
            </p:cNvPr>
            <p:cNvSpPr txBox="1"/>
            <p:nvPr/>
          </p:nvSpPr>
          <p:spPr>
            <a:xfrm>
              <a:off x="332936" y="3086921"/>
              <a:ext cx="2926081" cy="1363540"/>
            </a:xfrm>
            <a:prstGeom prst="rect">
              <a:avLst/>
            </a:prstGeom>
            <a:noFill/>
          </p:spPr>
          <p:txBody>
            <a:bodyPr wrap="square" lIns="0" rIns="0" rtlCol="0" anchor="t">
              <a:spAutoFit/>
            </a:bodyPr>
            <a:lstStyle/>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Inventory Revalidation</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PowerCenter Analysis toolkit (SQLs for metadata repository)</a:t>
              </a:r>
            </a:p>
            <a:p>
              <a:pPr marL="274238" indent="-137119" defTabSz="444367">
                <a:spcBef>
                  <a:spcPts val="200"/>
                </a:spcBef>
                <a:spcAft>
                  <a:spcPts val="200"/>
                </a:spcAft>
                <a:buFont typeface="Arial" panose="020B0604020202020204" pitchFamily="34" charset="0"/>
                <a:buChar char="•"/>
                <a:defRPr/>
              </a:pPr>
              <a:r>
                <a:rPr lang="en-US" sz="800" dirty="0">
                  <a:solidFill>
                    <a:srgbClr val="F2FCF5"/>
                  </a:solidFill>
                  <a:cs typeface="Arial"/>
                  <a:sym typeface="Arial"/>
                </a:rPr>
                <a:t>Code metadata </a:t>
              </a:r>
            </a:p>
            <a:p>
              <a:pPr marL="274238" indent="-137119" defTabSz="444367">
                <a:spcBef>
                  <a:spcPts val="200"/>
                </a:spcBef>
                <a:spcAft>
                  <a:spcPts val="200"/>
                </a:spcAft>
                <a:buFont typeface="Arial" panose="020B0604020202020204" pitchFamily="34" charset="0"/>
                <a:buChar char="•"/>
                <a:defRPr/>
              </a:pPr>
              <a:r>
                <a:rPr lang="en-US" sz="800" dirty="0">
                  <a:solidFill>
                    <a:srgbClr val="F2FCF5"/>
                  </a:solidFill>
                  <a:cs typeface="Arial"/>
                  <a:sym typeface="Arial"/>
                </a:rPr>
                <a:t>Operational metadata </a:t>
              </a:r>
            </a:p>
            <a:p>
              <a:pPr marL="137119" indent="-137119" defTabSz="444367">
                <a:spcBef>
                  <a:spcPts val="200"/>
                </a:spcBef>
                <a:spcAft>
                  <a:spcPts val="200"/>
                </a:spcAft>
                <a:buFont typeface="Wingdings" panose="05000000000000000000" pitchFamily="2" charset="2"/>
                <a:buChar char="§"/>
                <a:defRPr/>
              </a:pPr>
              <a:r>
                <a:rPr lang="en-US" sz="800" dirty="0">
                  <a:solidFill>
                    <a:srgbClr val="F2FCF5"/>
                  </a:solidFill>
                  <a:cs typeface="Arial"/>
                  <a:sym typeface="Arial"/>
                </a:rPr>
                <a:t>Design Best practices</a:t>
              </a:r>
            </a:p>
          </p:txBody>
        </p:sp>
      </p:grpSp>
      <p:sp>
        <p:nvSpPr>
          <p:cNvPr id="101" name="Rectangle 70">
            <a:extLst>
              <a:ext uri="{FF2B5EF4-FFF2-40B4-BE49-F238E27FC236}">
                <a16:creationId xmlns:a16="http://schemas.microsoft.com/office/drawing/2014/main" id="{F9B92EC1-4824-4241-8ECB-9949BB3FE36A}"/>
              </a:ext>
            </a:extLst>
          </p:cNvPr>
          <p:cNvSpPr>
            <a:spLocks noChangeArrowheads="1"/>
          </p:cNvSpPr>
          <p:nvPr/>
        </p:nvSpPr>
        <p:spPr bwMode="auto">
          <a:xfrm>
            <a:off x="404813" y="3171041"/>
            <a:ext cx="2468821" cy="1561109"/>
          </a:xfrm>
          <a:prstGeom prst="rect">
            <a:avLst/>
          </a:prstGeom>
          <a:noFill/>
          <a:ln w="9525">
            <a:noFill/>
            <a:miter lim="800000"/>
            <a:headEnd/>
            <a:tailEnd/>
          </a:ln>
        </p:spPr>
        <p:txBody>
          <a:bodyPr lIns="0" tIns="0" rIns="0" bIns="0"/>
          <a:lstStyle/>
          <a:p>
            <a:pPr marL="0" marR="0" lvl="0" indent="0" algn="l" defTabSz="444367" rtl="0" eaLnBrk="1" fontAlgn="auto" latinLnBrk="0" hangingPunct="1">
              <a:lnSpc>
                <a:spcPct val="100000"/>
              </a:lnSpc>
              <a:spcBef>
                <a:spcPts val="200"/>
              </a:spcBef>
              <a:spcAft>
                <a:spcPts val="200"/>
              </a:spcAft>
              <a:buClr>
                <a:srgbClr val="0070AD"/>
              </a:buClr>
              <a:buSzTx/>
              <a:buFontTx/>
              <a:buNone/>
              <a:tabLst/>
              <a:defRPr/>
            </a:pPr>
            <a:r>
              <a:rPr kumimoji="0" lang="en-US" sz="1400" b="1" i="0" u="none" strike="noStrike" kern="1200" cap="none" spc="0" normalizeH="0" baseline="0" noProof="0">
                <a:ln>
                  <a:noFill/>
                </a:ln>
                <a:solidFill>
                  <a:srgbClr val="F2FCF5"/>
                </a:solidFill>
                <a:effectLst/>
                <a:uLnTx/>
                <a:uFillTx/>
                <a:ea typeface="+mn-ea"/>
                <a:cs typeface="Arial" panose="020B0604020202020204" pitchFamily="34" charset="0"/>
                <a:sym typeface="Arial"/>
              </a:rPr>
              <a:t>Planning &amp; Architecture</a:t>
            </a:r>
          </a:p>
          <a:p>
            <a:pPr marL="137119" marR="0" lvl="0" indent="-137119" algn="l" defTabSz="444367" rtl="0" eaLnBrk="1" fontAlgn="auto" latinLnBrk="0" hangingPunct="1">
              <a:lnSpc>
                <a:spcPct val="100000"/>
              </a:lnSpc>
              <a:spcBef>
                <a:spcPts val="200"/>
              </a:spcBef>
              <a:spcAft>
                <a:spcPts val="200"/>
              </a:spcAft>
              <a:buSzTx/>
              <a:buFont typeface="Wingdings" panose="05000000000000000000" pitchFamily="2" charset="2"/>
              <a:buChar char="§"/>
              <a:tabLst/>
              <a:defRPr/>
            </a:pPr>
            <a:r>
              <a:rPr kumimoji="0" lang="en-US" sz="800" b="0" i="0" u="none" strike="noStrike" kern="1200" cap="none" spc="0" normalizeH="0" baseline="0" noProof="0">
                <a:ln>
                  <a:noFill/>
                </a:ln>
                <a:solidFill>
                  <a:srgbClr val="F2FCF5"/>
                </a:solidFill>
                <a:effectLst/>
                <a:uLnTx/>
                <a:uFillTx/>
                <a:ea typeface="+mn-ea"/>
                <a:cs typeface="Arial"/>
                <a:sym typeface="Arial"/>
              </a:rPr>
              <a:t>Planning and prioritize the releases.</a:t>
            </a:r>
          </a:p>
          <a:p>
            <a:pPr marL="137119" marR="0" lvl="0" indent="-137119" algn="l" defTabSz="444367" rtl="0" eaLnBrk="1" fontAlgn="auto" latinLnBrk="0" hangingPunct="1">
              <a:lnSpc>
                <a:spcPct val="100000"/>
              </a:lnSpc>
              <a:spcBef>
                <a:spcPts val="200"/>
              </a:spcBef>
              <a:spcAft>
                <a:spcPts val="200"/>
              </a:spcAft>
              <a:buSzTx/>
              <a:buFont typeface="Wingdings" panose="05000000000000000000" pitchFamily="2" charset="2"/>
              <a:buChar char="§"/>
              <a:tabLst/>
              <a:defRPr/>
            </a:pPr>
            <a:r>
              <a:rPr kumimoji="0" lang="en-US" sz="800" b="0" i="0" u="none" strike="noStrike" kern="1200" cap="none" spc="0" normalizeH="0" baseline="0" noProof="0">
                <a:ln>
                  <a:noFill/>
                </a:ln>
                <a:solidFill>
                  <a:srgbClr val="F2FCF5"/>
                </a:solidFill>
                <a:effectLst/>
                <a:uLnTx/>
                <a:uFillTx/>
                <a:ea typeface="+mn-ea"/>
                <a:cs typeface="Arial"/>
                <a:sym typeface="Arial"/>
              </a:rPr>
              <a:t>Solution Approach</a:t>
            </a:r>
          </a:p>
          <a:p>
            <a:pPr marL="137119" marR="0" lvl="0" indent="-137119" algn="l" defTabSz="444367" rtl="0" eaLnBrk="1" fontAlgn="auto" latinLnBrk="0" hangingPunct="1">
              <a:lnSpc>
                <a:spcPct val="100000"/>
              </a:lnSpc>
              <a:spcBef>
                <a:spcPts val="200"/>
              </a:spcBef>
              <a:spcAft>
                <a:spcPts val="200"/>
              </a:spcAft>
              <a:buSzTx/>
              <a:buFont typeface="Wingdings" panose="05000000000000000000" pitchFamily="2" charset="2"/>
              <a:buChar char="§"/>
              <a:tabLst/>
              <a:defRPr/>
            </a:pPr>
            <a:r>
              <a:rPr kumimoji="0" lang="en-US" sz="800" b="0" i="0" u="none" strike="noStrike" kern="1200" cap="none" spc="0" normalizeH="0" baseline="0" noProof="0">
                <a:ln>
                  <a:noFill/>
                </a:ln>
                <a:solidFill>
                  <a:srgbClr val="F2FCF5"/>
                </a:solidFill>
                <a:effectLst/>
                <a:uLnTx/>
                <a:uFillTx/>
                <a:ea typeface="+mn-ea"/>
                <a:cs typeface="Arial"/>
                <a:sym typeface="Arial"/>
              </a:rPr>
              <a:t>Capgemini Implementation Methodology &amp; framework</a:t>
            </a:r>
          </a:p>
          <a:p>
            <a:pPr marL="137119" marR="0" lvl="0" indent="-137119" algn="l" defTabSz="444367" rtl="0" eaLnBrk="1" fontAlgn="auto" latinLnBrk="0" hangingPunct="1">
              <a:lnSpc>
                <a:spcPct val="100000"/>
              </a:lnSpc>
              <a:spcBef>
                <a:spcPts val="200"/>
              </a:spcBef>
              <a:spcAft>
                <a:spcPts val="200"/>
              </a:spcAft>
              <a:buSzTx/>
              <a:buFont typeface="Wingdings" panose="05000000000000000000" pitchFamily="2" charset="2"/>
              <a:buChar char="§"/>
              <a:tabLst/>
              <a:defRPr/>
            </a:pPr>
            <a:r>
              <a:rPr kumimoji="0" lang="en-US" sz="800" b="0" i="0" u="none" strike="noStrike" kern="1200" cap="none" spc="0" normalizeH="0" baseline="0" noProof="0">
                <a:ln>
                  <a:noFill/>
                </a:ln>
                <a:solidFill>
                  <a:srgbClr val="F2FCF5"/>
                </a:solidFill>
                <a:effectLst/>
                <a:uLnTx/>
                <a:uFillTx/>
                <a:ea typeface="+mn-ea"/>
                <a:cs typeface="Arial"/>
                <a:sym typeface="Arial"/>
              </a:rPr>
              <a:t>Best practice, coding guidelines, standards (ETC)</a:t>
            </a:r>
          </a:p>
        </p:txBody>
      </p:sp>
      <p:sp>
        <p:nvSpPr>
          <p:cNvPr id="102" name="Rectangle 70">
            <a:extLst>
              <a:ext uri="{FF2B5EF4-FFF2-40B4-BE49-F238E27FC236}">
                <a16:creationId xmlns:a16="http://schemas.microsoft.com/office/drawing/2014/main" id="{6CA17F3D-37A7-4A4B-8286-BFF871D33CF2}"/>
              </a:ext>
            </a:extLst>
          </p:cNvPr>
          <p:cNvSpPr>
            <a:spLocks noChangeArrowheads="1"/>
          </p:cNvSpPr>
          <p:nvPr/>
        </p:nvSpPr>
        <p:spPr bwMode="auto">
          <a:xfrm>
            <a:off x="2151495" y="1041389"/>
            <a:ext cx="2404270" cy="1129356"/>
          </a:xfrm>
          <a:prstGeom prst="rect">
            <a:avLst/>
          </a:prstGeom>
          <a:noFill/>
          <a:ln w="9525">
            <a:noFill/>
            <a:miter lim="800000"/>
            <a:headEnd/>
            <a:tailEnd/>
          </a:ln>
        </p:spPr>
        <p:txBody>
          <a:bodyPr lIns="0" tIns="0" rIns="0" bIns="0"/>
          <a:lstStyle/>
          <a:p>
            <a:pPr marL="0" marR="0" lvl="0" indent="0" algn="l" defTabSz="444367" rtl="0" eaLnBrk="1" fontAlgn="auto" latinLnBrk="0" hangingPunct="1">
              <a:lnSpc>
                <a:spcPct val="100000"/>
              </a:lnSpc>
              <a:spcBef>
                <a:spcPts val="200"/>
              </a:spcBef>
              <a:spcAft>
                <a:spcPts val="200"/>
              </a:spcAft>
              <a:buClr>
                <a:srgbClr val="0070AD"/>
              </a:buClr>
              <a:buSzTx/>
              <a:buFontTx/>
              <a:buNone/>
              <a:tabLst/>
              <a:defRPr/>
            </a:pPr>
            <a:r>
              <a:rPr kumimoji="0" lang="en-US" sz="1400" b="1" i="0" u="none" strike="noStrike" kern="1200" cap="none" spc="0" normalizeH="0" baseline="0" noProof="0" dirty="0">
                <a:ln>
                  <a:noFill/>
                </a:ln>
                <a:solidFill>
                  <a:srgbClr val="F2FCF5"/>
                </a:solidFill>
                <a:effectLst/>
                <a:uLnTx/>
                <a:uFillTx/>
                <a:ea typeface="+mn-ea"/>
                <a:cs typeface="Arial" panose="020B0604020202020204" pitchFamily="34" charset="0"/>
                <a:sym typeface="Arial"/>
              </a:rPr>
              <a:t>Assessment</a:t>
            </a:r>
          </a:p>
          <a:p>
            <a:pPr marL="171450" marR="0" lvl="0" indent="-171450" algn="l" defTabSz="444367" rtl="0" eaLnBrk="1" fontAlgn="auto" latinLnBrk="0" hangingPunct="1">
              <a:lnSpc>
                <a:spcPct val="100000"/>
              </a:lnSpc>
              <a:spcBef>
                <a:spcPts val="200"/>
              </a:spcBef>
              <a:spcAft>
                <a:spcPts val="200"/>
              </a:spcAft>
              <a:buSzPct val="100000"/>
              <a:buFont typeface="Wingdings" panose="05000000000000000000" pitchFamily="2" charset="2"/>
              <a:buChar char="§"/>
              <a:tabLst/>
              <a:defRPr/>
            </a:pPr>
            <a:r>
              <a:rPr kumimoji="0" lang="en-US" sz="800" b="0" i="0" u="none" strike="noStrike" kern="1200" cap="none" spc="0" normalizeH="0" baseline="0" noProof="0" dirty="0">
                <a:ln>
                  <a:noFill/>
                </a:ln>
                <a:solidFill>
                  <a:srgbClr val="F2FCF5"/>
                </a:solidFill>
                <a:effectLst/>
                <a:uLnTx/>
                <a:uFillTx/>
                <a:ea typeface="+mn-ea"/>
                <a:cs typeface="Arial"/>
                <a:sym typeface="Arial"/>
              </a:rPr>
              <a:t>Informatica Assessment report</a:t>
            </a:r>
          </a:p>
          <a:p>
            <a:pPr marL="171450" marR="0" lvl="0" indent="-171450" algn="l" defTabSz="444367" rtl="0" eaLnBrk="1" fontAlgn="auto" latinLnBrk="0" hangingPunct="1">
              <a:lnSpc>
                <a:spcPct val="100000"/>
              </a:lnSpc>
              <a:spcBef>
                <a:spcPts val="200"/>
              </a:spcBef>
              <a:spcAft>
                <a:spcPts val="200"/>
              </a:spcAft>
              <a:buSzPct val="100000"/>
              <a:buFont typeface="Wingdings" panose="05000000000000000000" pitchFamily="2" charset="2"/>
              <a:buChar char="§"/>
              <a:tabLst/>
              <a:defRPr/>
            </a:pPr>
            <a:r>
              <a:rPr kumimoji="0" lang="en-US" sz="800" b="0" i="0" u="none" strike="noStrike" kern="1200" cap="none" spc="0" normalizeH="0" baseline="0" noProof="0" dirty="0">
                <a:ln>
                  <a:noFill/>
                </a:ln>
                <a:solidFill>
                  <a:srgbClr val="F2FCF5"/>
                </a:solidFill>
                <a:effectLst/>
                <a:uLnTx/>
                <a:uFillTx/>
                <a:ea typeface="+mn-ea"/>
                <a:cs typeface="Arial"/>
                <a:sym typeface="Arial"/>
              </a:rPr>
              <a:t> PowerCenter Analysis Toolkit</a:t>
            </a:r>
          </a:p>
          <a:p>
            <a:pPr marL="308569" marR="0" lvl="0" indent="-171450" algn="l" defTabSz="444367" rtl="0" eaLnBrk="1" fontAlgn="auto" latinLnBrk="0" hangingPunct="1">
              <a:lnSpc>
                <a:spcPct val="100000"/>
              </a:lnSpc>
              <a:spcBef>
                <a:spcPts val="200"/>
              </a:spcBef>
              <a:spcAft>
                <a:spcPts val="200"/>
              </a:spcAft>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F2FCF5"/>
                </a:solidFill>
                <a:effectLst/>
                <a:uLnTx/>
                <a:uFillTx/>
                <a:ea typeface="+mn-ea"/>
                <a:cs typeface="Arial"/>
                <a:sym typeface="Arial"/>
              </a:rPr>
              <a:t>Operational Metadata , obsolete objects </a:t>
            </a:r>
          </a:p>
          <a:p>
            <a:pPr marL="308569" marR="0" lvl="0" indent="-171450" algn="l" defTabSz="444367" rtl="0" eaLnBrk="1" fontAlgn="auto" latinLnBrk="0" hangingPunct="1">
              <a:lnSpc>
                <a:spcPct val="100000"/>
              </a:lnSpc>
              <a:spcBef>
                <a:spcPts val="200"/>
              </a:spcBef>
              <a:spcAft>
                <a:spcPts val="200"/>
              </a:spcAft>
              <a:buSzPct val="100000"/>
              <a:buFont typeface="Arial" panose="020B0604020202020204" pitchFamily="34" charset="0"/>
              <a:buChar char="•"/>
              <a:tabLst/>
              <a:defRPr/>
            </a:pPr>
            <a:r>
              <a:rPr kumimoji="0" lang="en-US" sz="800" b="0" i="0" u="none" strike="noStrike" kern="1200" cap="none" spc="0" normalizeH="0" baseline="0" noProof="0" dirty="0">
                <a:ln>
                  <a:noFill/>
                </a:ln>
                <a:solidFill>
                  <a:srgbClr val="F2FCF5"/>
                </a:solidFill>
                <a:effectLst/>
                <a:uLnTx/>
                <a:uFillTx/>
                <a:ea typeface="+mn-ea"/>
                <a:cs typeface="Arial"/>
                <a:sym typeface="Arial"/>
              </a:rPr>
              <a:t>Architecture reassessment</a:t>
            </a:r>
          </a:p>
        </p:txBody>
      </p:sp>
      <p:grpSp>
        <p:nvGrpSpPr>
          <p:cNvPr id="116" name="Group 115">
            <a:extLst>
              <a:ext uri="{FF2B5EF4-FFF2-40B4-BE49-F238E27FC236}">
                <a16:creationId xmlns:a16="http://schemas.microsoft.com/office/drawing/2014/main" id="{ABA6C19A-9E9A-42AB-A037-705945561247}"/>
              </a:ext>
            </a:extLst>
          </p:cNvPr>
          <p:cNvGrpSpPr/>
          <p:nvPr/>
        </p:nvGrpSpPr>
        <p:grpSpPr>
          <a:xfrm rot="19234640">
            <a:off x="1158930" y="1104907"/>
            <a:ext cx="1223333" cy="1723890"/>
            <a:chOff x="3501334" y="818347"/>
            <a:chExt cx="1223333" cy="1723890"/>
          </a:xfrm>
        </p:grpSpPr>
        <p:sp>
          <p:nvSpPr>
            <p:cNvPr id="113" name="Shape">
              <a:extLst>
                <a:ext uri="{FF2B5EF4-FFF2-40B4-BE49-F238E27FC236}">
                  <a16:creationId xmlns:a16="http://schemas.microsoft.com/office/drawing/2014/main" id="{6CFF8091-6DC4-DF4F-AB62-CB553F77862D}"/>
                </a:ext>
              </a:extLst>
            </p:cNvPr>
            <p:cNvSpPr/>
            <p:nvPr/>
          </p:nvSpPr>
          <p:spPr>
            <a:xfrm rot="9933239">
              <a:off x="3501334" y="818347"/>
              <a:ext cx="1223333" cy="1723890"/>
            </a:xfrm>
            <a:custGeom>
              <a:avLst/>
              <a:gdLst/>
              <a:ahLst/>
              <a:cxnLst>
                <a:cxn ang="0">
                  <a:pos x="wd2" y="hd2"/>
                </a:cxn>
                <a:cxn ang="5400000">
                  <a:pos x="wd2" y="hd2"/>
                </a:cxn>
                <a:cxn ang="10800000">
                  <a:pos x="wd2" y="hd2"/>
                </a:cxn>
                <a:cxn ang="16200000">
                  <a:pos x="wd2" y="hd2"/>
                </a:cxn>
              </a:cxnLst>
              <a:rect l="0" t="0" r="r" b="b"/>
              <a:pathLst>
                <a:path w="21499" h="21600" extrusionOk="0">
                  <a:moveTo>
                    <a:pt x="21499" y="7429"/>
                  </a:moveTo>
                  <a:lnTo>
                    <a:pt x="17972" y="0"/>
                  </a:lnTo>
                  <a:lnTo>
                    <a:pt x="10278" y="5600"/>
                  </a:lnTo>
                  <a:lnTo>
                    <a:pt x="13685" y="6143"/>
                  </a:lnTo>
                  <a:lnTo>
                    <a:pt x="12122" y="11029"/>
                  </a:lnTo>
                  <a:lnTo>
                    <a:pt x="9437" y="10114"/>
                  </a:lnTo>
                  <a:cubicBezTo>
                    <a:pt x="8715" y="9857"/>
                    <a:pt x="7874" y="9857"/>
                    <a:pt x="7152" y="10114"/>
                  </a:cubicBezTo>
                  <a:lnTo>
                    <a:pt x="2624" y="11686"/>
                  </a:lnTo>
                  <a:cubicBezTo>
                    <a:pt x="1903" y="11943"/>
                    <a:pt x="1382" y="12400"/>
                    <a:pt x="1181" y="12971"/>
                  </a:cubicBezTo>
                  <a:lnTo>
                    <a:pt x="59" y="16486"/>
                  </a:lnTo>
                  <a:cubicBezTo>
                    <a:pt x="-101" y="17057"/>
                    <a:pt x="59" y="17629"/>
                    <a:pt x="580" y="18086"/>
                  </a:cubicBezTo>
                  <a:lnTo>
                    <a:pt x="3706" y="20886"/>
                  </a:lnTo>
                  <a:cubicBezTo>
                    <a:pt x="4227" y="21343"/>
                    <a:pt x="4988" y="21600"/>
                    <a:pt x="5790" y="21600"/>
                  </a:cubicBezTo>
                  <a:lnTo>
                    <a:pt x="10839" y="21600"/>
                  </a:lnTo>
                  <a:cubicBezTo>
                    <a:pt x="11641" y="21600"/>
                    <a:pt x="12402" y="21343"/>
                    <a:pt x="12923" y="20886"/>
                  </a:cubicBezTo>
                  <a:lnTo>
                    <a:pt x="16049" y="18086"/>
                  </a:lnTo>
                  <a:cubicBezTo>
                    <a:pt x="16570" y="17629"/>
                    <a:pt x="16730" y="17057"/>
                    <a:pt x="16570" y="16486"/>
                  </a:cubicBezTo>
                  <a:lnTo>
                    <a:pt x="15728" y="13886"/>
                  </a:lnTo>
                  <a:lnTo>
                    <a:pt x="17972" y="6886"/>
                  </a:lnTo>
                  <a:lnTo>
                    <a:pt x="21499" y="7429"/>
                  </a:lnTo>
                  <a:close/>
                </a:path>
              </a:pathLst>
            </a:custGeom>
            <a:solidFill>
              <a:schemeClr val="accent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solidFill>
                  <a:srgbClr val="F2FCF5"/>
                </a:solidFill>
              </a:endParaRPr>
            </a:p>
          </p:txBody>
        </p:sp>
        <p:pic>
          <p:nvPicPr>
            <p:cNvPr id="114" name="Graphic 14" descr="Database with solid fill">
              <a:extLst>
                <a:ext uri="{FF2B5EF4-FFF2-40B4-BE49-F238E27FC236}">
                  <a16:creationId xmlns:a16="http://schemas.microsoft.com/office/drawing/2014/main" id="{36B359D7-2159-FF43-B7C9-84DD4FAE6C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3817104" y="931057"/>
              <a:ext cx="662572" cy="662572"/>
            </a:xfrm>
            <a:prstGeom prst="rect">
              <a:avLst/>
            </a:prstGeom>
            <a:effectLst>
              <a:outerShdw blurRad="50800" dist="38100" dir="2700000" algn="tl" rotWithShape="0">
                <a:prstClr val="black">
                  <a:alpha val="40000"/>
                </a:prstClr>
              </a:outerShdw>
            </a:effectLst>
          </p:spPr>
        </p:pic>
      </p:grpSp>
      <p:pic>
        <p:nvPicPr>
          <p:cNvPr id="119" name="Picture 118">
            <a:extLst>
              <a:ext uri="{FF2B5EF4-FFF2-40B4-BE49-F238E27FC236}">
                <a16:creationId xmlns:a16="http://schemas.microsoft.com/office/drawing/2014/main" id="{8357ECF5-E167-4B76-A28E-1C761322DA4D}"/>
              </a:ext>
            </a:extLst>
          </p:cNvPr>
          <p:cNvPicPr>
            <a:picLocks noChangeAspect="1"/>
          </p:cNvPicPr>
          <p:nvPr/>
        </p:nvPicPr>
        <p:blipFill>
          <a:blip r:embed="rId16"/>
          <a:stretch>
            <a:fillRect/>
          </a:stretch>
        </p:blipFill>
        <p:spPr>
          <a:xfrm rot="13802852">
            <a:off x="2572438" y="2588495"/>
            <a:ext cx="1508636" cy="1398694"/>
          </a:xfrm>
          <a:prstGeom prst="rect">
            <a:avLst/>
          </a:prstGeom>
        </p:spPr>
      </p:pic>
      <p:sp>
        <p:nvSpPr>
          <p:cNvPr id="2" name="Title 1">
            <a:extLst>
              <a:ext uri="{FF2B5EF4-FFF2-40B4-BE49-F238E27FC236}">
                <a16:creationId xmlns:a16="http://schemas.microsoft.com/office/drawing/2014/main" id="{1F601FEA-F415-EBF3-4058-2F1B34C201C8}"/>
              </a:ext>
            </a:extLst>
          </p:cNvPr>
          <p:cNvSpPr>
            <a:spLocks noGrp="1"/>
          </p:cNvSpPr>
          <p:nvPr>
            <p:ph type="title"/>
          </p:nvPr>
        </p:nvSpPr>
        <p:spPr>
          <a:xfrm>
            <a:off x="414971" y="260350"/>
            <a:ext cx="11008413" cy="792163"/>
          </a:xfrm>
        </p:spPr>
        <p:txBody>
          <a:bodyPr/>
          <a:lstStyle/>
          <a:p>
            <a:r>
              <a:rPr lang="en-IN"/>
              <a:t>IDMC Factory: Conversion Approach</a:t>
            </a:r>
            <a:br>
              <a:rPr lang="en-IN"/>
            </a:br>
            <a:endParaRPr lang="en-IN"/>
          </a:p>
        </p:txBody>
      </p:sp>
      <p:grpSp>
        <p:nvGrpSpPr>
          <p:cNvPr id="47" name="Group 3">
            <a:extLst>
              <a:ext uri="{FF2B5EF4-FFF2-40B4-BE49-F238E27FC236}">
                <a16:creationId xmlns:a16="http://schemas.microsoft.com/office/drawing/2014/main" id="{99DFFF50-8463-4149-8164-1B9A135A9545}"/>
              </a:ext>
            </a:extLst>
          </p:cNvPr>
          <p:cNvGrpSpPr/>
          <p:nvPr/>
        </p:nvGrpSpPr>
        <p:grpSpPr>
          <a:xfrm>
            <a:off x="9963599" y="1121188"/>
            <a:ext cx="1578930" cy="1052651"/>
            <a:chOff x="4705350" y="2233612"/>
            <a:chExt cx="2781300" cy="2333625"/>
          </a:xfrm>
        </p:grpSpPr>
        <p:pic>
          <p:nvPicPr>
            <p:cNvPr id="72" name="Graphic 1">
              <a:extLst>
                <a:ext uri="{FF2B5EF4-FFF2-40B4-BE49-F238E27FC236}">
                  <a16:creationId xmlns:a16="http://schemas.microsoft.com/office/drawing/2014/main" id="{13272FC1-C424-41AD-B5B1-391450DBADC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72025" y="2290762"/>
              <a:ext cx="2647950" cy="2276475"/>
            </a:xfrm>
            <a:prstGeom prst="rect">
              <a:avLst/>
            </a:prstGeom>
          </p:spPr>
        </p:pic>
        <p:pic>
          <p:nvPicPr>
            <p:cNvPr id="73" name="Graphic 2">
              <a:extLst>
                <a:ext uri="{FF2B5EF4-FFF2-40B4-BE49-F238E27FC236}">
                  <a16:creationId xmlns:a16="http://schemas.microsoft.com/office/drawing/2014/main" id="{BC789E5E-7113-4123-9DF6-6DA92B613AF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05350" y="2233612"/>
              <a:ext cx="2781300" cy="2238375"/>
            </a:xfrm>
            <a:prstGeom prst="rect">
              <a:avLst/>
            </a:prstGeom>
          </p:spPr>
        </p:pic>
      </p:grpSp>
    </p:spTree>
    <p:extLst>
      <p:ext uri="{BB962C8B-B14F-4D97-AF65-F5344CB8AC3E}">
        <p14:creationId xmlns:p14="http://schemas.microsoft.com/office/powerpoint/2010/main" val="69292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CDABC-A8EF-8AFD-EE97-A943C06403AD}"/>
              </a:ext>
            </a:extLst>
          </p:cNvPr>
          <p:cNvSpPr>
            <a:spLocks noGrp="1"/>
          </p:cNvSpPr>
          <p:nvPr>
            <p:ph type="title"/>
          </p:nvPr>
        </p:nvSpPr>
        <p:spPr>
          <a:xfrm>
            <a:off x="414971" y="260350"/>
            <a:ext cx="11008413" cy="792163"/>
          </a:xfrm>
        </p:spPr>
        <p:txBody>
          <a:bodyPr/>
          <a:lstStyle/>
          <a:p>
            <a:r>
              <a:rPr lang="en-US">
                <a:solidFill>
                  <a:schemeClr val="lt1"/>
                </a:solidFill>
              </a:rPr>
              <a:t>IDMC Factory: </a:t>
            </a:r>
            <a:r>
              <a:rPr lang="en-US"/>
              <a:t>Data Governance Migration Journey</a:t>
            </a:r>
            <a:br>
              <a:rPr lang="en-US"/>
            </a:br>
            <a:endParaRPr kumimoji="0" lang="en-US" b="0" i="0" u="none" strike="noStrike" kern="0" cap="none" spc="0" normalizeH="0" baseline="0" noProof="0">
              <a:ln>
                <a:noFill/>
              </a:ln>
              <a:solidFill>
                <a:srgbClr val="FFFFFF"/>
              </a:solidFill>
              <a:effectLst/>
              <a:uLnTx/>
              <a:uFillTx/>
              <a:latin typeface="Ubuntu Medium"/>
              <a:sym typeface="Ubuntu Medium"/>
            </a:endParaRPr>
          </a:p>
        </p:txBody>
      </p:sp>
      <p:sp>
        <p:nvSpPr>
          <p:cNvPr id="82" name="Rectangle 81">
            <a:extLst>
              <a:ext uri="{FF2B5EF4-FFF2-40B4-BE49-F238E27FC236}">
                <a16:creationId xmlns:a16="http://schemas.microsoft.com/office/drawing/2014/main" id="{0123EF62-B58B-EB61-790C-F5C08C5495E2}"/>
              </a:ext>
            </a:extLst>
          </p:cNvPr>
          <p:cNvSpPr/>
          <p:nvPr/>
        </p:nvSpPr>
        <p:spPr>
          <a:xfrm>
            <a:off x="399159" y="1104899"/>
            <a:ext cx="11416235" cy="5428832"/>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83" name="Title 2">
            <a:extLst>
              <a:ext uri="{FF2B5EF4-FFF2-40B4-BE49-F238E27FC236}">
                <a16:creationId xmlns:a16="http://schemas.microsoft.com/office/drawing/2014/main" id="{4295AA75-2757-94D9-D647-DE2607DE572F}"/>
              </a:ext>
            </a:extLst>
          </p:cNvPr>
          <p:cNvSpPr txBox="1">
            <a:spLocks/>
          </p:cNvSpPr>
          <p:nvPr/>
        </p:nvSpPr>
        <p:spPr>
          <a:xfrm>
            <a:off x="6404822" y="1033297"/>
            <a:ext cx="3541300" cy="477248"/>
          </a:xfrm>
          <a:prstGeom prst="rect">
            <a:avLst/>
          </a:prstGeom>
        </p:spPr>
        <p:txBody>
          <a:bodyPr anchor="t"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1400"/>
              </a:spcAft>
              <a:buClrTx/>
              <a:buSzTx/>
              <a:buFontTx/>
              <a:buNone/>
              <a:tabLst/>
              <a:defRPr/>
            </a:pPr>
            <a:endParaRPr kumimoji="0" lang="en-US" sz="2400" b="0" i="0" u="none" strike="noStrike" kern="0" cap="none" spc="-100" normalizeH="0" baseline="0" noProof="0">
              <a:ln>
                <a:noFill/>
              </a:ln>
              <a:solidFill>
                <a:srgbClr val="FFFFFF"/>
              </a:solidFill>
              <a:effectLst/>
              <a:uLnTx/>
              <a:uFillTx/>
              <a:latin typeface="Ubuntu Light" panose="020B0304030602030204" pitchFamily="34" charset="0"/>
              <a:ea typeface="+mj-ea"/>
              <a:cs typeface="+mj-cs"/>
            </a:endParaRPr>
          </a:p>
        </p:txBody>
      </p:sp>
      <p:sp>
        <p:nvSpPr>
          <p:cNvPr id="84" name="Freeform 7">
            <a:extLst>
              <a:ext uri="{FF2B5EF4-FFF2-40B4-BE49-F238E27FC236}">
                <a16:creationId xmlns:a16="http://schemas.microsoft.com/office/drawing/2014/main" id="{E4F1E92C-344A-D4A3-8B25-CC966567559D}"/>
              </a:ext>
            </a:extLst>
          </p:cNvPr>
          <p:cNvSpPr/>
          <p:nvPr/>
        </p:nvSpPr>
        <p:spPr>
          <a:xfrm>
            <a:off x="1642230" y="1488811"/>
            <a:ext cx="1602509" cy="1014757"/>
          </a:xfrm>
          <a:custGeom>
            <a:avLst/>
            <a:gdLst>
              <a:gd name="connsiteX0" fmla="*/ 0 w 2765310"/>
              <a:gd name="connsiteY0" fmla="*/ 0 h 3818011"/>
              <a:gd name="connsiteX1" fmla="*/ 2765310 w 2765310"/>
              <a:gd name="connsiteY1" fmla="*/ 0 h 3818011"/>
              <a:gd name="connsiteX2" fmla="*/ 2765310 w 2765310"/>
              <a:gd name="connsiteY2" fmla="*/ 3818011 h 3818011"/>
              <a:gd name="connsiteX3" fmla="*/ 0 w 2765310"/>
              <a:gd name="connsiteY3" fmla="*/ 3818011 h 3818011"/>
              <a:gd name="connsiteX4" fmla="*/ 0 w 2765310"/>
              <a:gd name="connsiteY4" fmla="*/ 0 h 381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310" h="3818011">
                <a:moveTo>
                  <a:pt x="2765310" y="1"/>
                </a:moveTo>
                <a:lnTo>
                  <a:pt x="2765310" y="3818010"/>
                </a:lnTo>
                <a:lnTo>
                  <a:pt x="0" y="3818010"/>
                </a:lnTo>
                <a:lnTo>
                  <a:pt x="0" y="1"/>
                </a:lnTo>
                <a:lnTo>
                  <a:pt x="2765310" y="1"/>
                </a:lnTo>
                <a:close/>
              </a:path>
            </a:pathLst>
          </a:custGeom>
          <a:noFill/>
          <a:effectLst/>
        </p:spPr>
        <p:style>
          <a:lnRef idx="0">
            <a:schemeClr val="lt1">
              <a:hueOff val="0"/>
              <a:satOff val="0"/>
              <a:lumOff val="0"/>
              <a:alphaOff val="0"/>
            </a:schemeClr>
          </a:lnRef>
          <a:fillRef idx="3">
            <a:schemeClr val="accent1">
              <a:shade val="80000"/>
              <a:hueOff val="375450"/>
              <a:satOff val="-33186"/>
              <a:lumOff val="19095"/>
              <a:alphaOff val="0"/>
            </a:schemeClr>
          </a:fillRef>
          <a:effectRef idx="2">
            <a:schemeClr val="accent1">
              <a:shade val="80000"/>
              <a:hueOff val="375450"/>
              <a:satOff val="-33186"/>
              <a:lumOff val="19095"/>
              <a:alphaOff val="0"/>
            </a:schemeClr>
          </a:effectRef>
          <a:fontRef idx="minor">
            <a:schemeClr val="lt1"/>
          </a:fontRef>
        </p:style>
        <p:txBody>
          <a:bodyPr spcFirstLastPara="0" vert="horz" wrap="square" lIns="0" tIns="0" rIns="182880" bIns="91440" numCol="1" spcCol="1270" anchor="b" anchorCtr="0">
            <a:noAutofit/>
          </a:bodyPr>
          <a:lstStyle/>
          <a:p>
            <a:pPr marL="0" marR="0" lvl="0" indent="0" algn="ctr" defTabSz="137795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Arial"/>
              </a:rPr>
              <a:t>Capgemini’s IDMC Factory</a:t>
            </a:r>
          </a:p>
        </p:txBody>
      </p:sp>
      <p:sp>
        <p:nvSpPr>
          <p:cNvPr id="85" name="Freeform 5">
            <a:extLst>
              <a:ext uri="{FF2B5EF4-FFF2-40B4-BE49-F238E27FC236}">
                <a16:creationId xmlns:a16="http://schemas.microsoft.com/office/drawing/2014/main" id="{75EB985B-FFD2-C44B-E9A5-FDEB901721E5}"/>
              </a:ext>
            </a:extLst>
          </p:cNvPr>
          <p:cNvSpPr>
            <a:spLocks/>
          </p:cNvSpPr>
          <p:nvPr/>
        </p:nvSpPr>
        <p:spPr bwMode="auto">
          <a:xfrm>
            <a:off x="2847966" y="2140288"/>
            <a:ext cx="8436688" cy="3460125"/>
          </a:xfrm>
          <a:custGeom>
            <a:avLst/>
            <a:gdLst>
              <a:gd name="T0" fmla="*/ 182 w 4110"/>
              <a:gd name="T1" fmla="*/ 0 h 1886"/>
              <a:gd name="T2" fmla="*/ 3940 w 4110"/>
              <a:gd name="T3" fmla="*/ 0 h 1886"/>
              <a:gd name="T4" fmla="*/ 4110 w 4110"/>
              <a:gd name="T5" fmla="*/ 170 h 1886"/>
              <a:gd name="T6" fmla="*/ 4110 w 4110"/>
              <a:gd name="T7" fmla="*/ 711 h 1886"/>
              <a:gd name="T8" fmla="*/ 3940 w 4110"/>
              <a:gd name="T9" fmla="*/ 881 h 1886"/>
              <a:gd name="T10" fmla="*/ 170 w 4110"/>
              <a:gd name="T11" fmla="*/ 892 h 1886"/>
              <a:gd name="T12" fmla="*/ 0 w 4110"/>
              <a:gd name="T13" fmla="*/ 1062 h 1886"/>
              <a:gd name="T14" fmla="*/ 0 w 4110"/>
              <a:gd name="T15" fmla="*/ 1716 h 1886"/>
              <a:gd name="T16" fmla="*/ 170 w 4110"/>
              <a:gd name="T17" fmla="*/ 1886 h 1886"/>
              <a:gd name="T18" fmla="*/ 3754 w 4110"/>
              <a:gd name="T19" fmla="*/ 1886 h 1886"/>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662 w 10000"/>
              <a:gd name="connsiteY9" fmla="*/ 10000 h 10000"/>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788 w 10000"/>
              <a:gd name="connsiteY9" fmla="*/ 99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443" y="0"/>
                </a:moveTo>
                <a:lnTo>
                  <a:pt x="9586" y="0"/>
                </a:lnTo>
                <a:cubicBezTo>
                  <a:pt x="9815" y="0"/>
                  <a:pt x="10000" y="403"/>
                  <a:pt x="10000" y="901"/>
                </a:cubicBezTo>
                <a:lnTo>
                  <a:pt x="10000" y="3770"/>
                </a:lnTo>
                <a:cubicBezTo>
                  <a:pt x="10000" y="4268"/>
                  <a:pt x="9815" y="4666"/>
                  <a:pt x="9586" y="4671"/>
                </a:cubicBezTo>
                <a:lnTo>
                  <a:pt x="414" y="4730"/>
                </a:lnTo>
                <a:cubicBezTo>
                  <a:pt x="185" y="4730"/>
                  <a:pt x="0" y="5133"/>
                  <a:pt x="0" y="5631"/>
                </a:cubicBezTo>
                <a:lnTo>
                  <a:pt x="0" y="9099"/>
                </a:lnTo>
                <a:cubicBezTo>
                  <a:pt x="0" y="9597"/>
                  <a:pt x="185" y="10000"/>
                  <a:pt x="414" y="10000"/>
                </a:cubicBezTo>
                <a:lnTo>
                  <a:pt x="8788" y="9989"/>
                </a:lnTo>
              </a:path>
            </a:pathLst>
          </a:custGeom>
          <a:noFill/>
          <a:ln w="63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86" name="Oval 10">
            <a:extLst>
              <a:ext uri="{FF2B5EF4-FFF2-40B4-BE49-F238E27FC236}">
                <a16:creationId xmlns:a16="http://schemas.microsoft.com/office/drawing/2014/main" id="{EA30819D-BE79-D333-0513-C3D7B25CFB5E}"/>
              </a:ext>
            </a:extLst>
          </p:cNvPr>
          <p:cNvSpPr>
            <a:spLocks noChangeArrowheads="1"/>
          </p:cNvSpPr>
          <p:nvPr/>
        </p:nvSpPr>
        <p:spPr bwMode="auto">
          <a:xfrm>
            <a:off x="2284963" y="4199276"/>
            <a:ext cx="1072801" cy="955451"/>
          </a:xfrm>
          <a:prstGeom prst="ellipse">
            <a:avLst/>
          </a:prstGeom>
          <a:solidFill>
            <a:srgbClr val="CDF0F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87" name="Oval 11">
            <a:extLst>
              <a:ext uri="{FF2B5EF4-FFF2-40B4-BE49-F238E27FC236}">
                <a16:creationId xmlns:a16="http://schemas.microsoft.com/office/drawing/2014/main" id="{959F967D-AF70-3802-C09D-BE60F95D76F2}"/>
              </a:ext>
            </a:extLst>
          </p:cNvPr>
          <p:cNvSpPr>
            <a:spLocks noChangeArrowheads="1"/>
          </p:cNvSpPr>
          <p:nvPr/>
        </p:nvSpPr>
        <p:spPr bwMode="auto">
          <a:xfrm>
            <a:off x="4523296" y="1666119"/>
            <a:ext cx="1071202" cy="956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89" name="Oval 45">
            <a:extLst>
              <a:ext uri="{FF2B5EF4-FFF2-40B4-BE49-F238E27FC236}">
                <a16:creationId xmlns:a16="http://schemas.microsoft.com/office/drawing/2014/main" id="{3BC9C443-D040-89EA-FB1A-A75692147AAC}"/>
              </a:ext>
            </a:extLst>
          </p:cNvPr>
          <p:cNvSpPr>
            <a:spLocks noChangeArrowheads="1"/>
          </p:cNvSpPr>
          <p:nvPr/>
        </p:nvSpPr>
        <p:spPr bwMode="auto">
          <a:xfrm>
            <a:off x="4523296" y="5103466"/>
            <a:ext cx="1071202" cy="95545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0" name="Oval 46">
            <a:extLst>
              <a:ext uri="{FF2B5EF4-FFF2-40B4-BE49-F238E27FC236}">
                <a16:creationId xmlns:a16="http://schemas.microsoft.com/office/drawing/2014/main" id="{ACBE06FA-F275-CD41-C84F-69D1125DAB4E}"/>
              </a:ext>
            </a:extLst>
          </p:cNvPr>
          <p:cNvSpPr>
            <a:spLocks noChangeArrowheads="1"/>
          </p:cNvSpPr>
          <p:nvPr/>
        </p:nvSpPr>
        <p:spPr bwMode="auto">
          <a:xfrm>
            <a:off x="5726561" y="3328807"/>
            <a:ext cx="1072801" cy="956875"/>
          </a:xfrm>
          <a:prstGeom prst="ellipse">
            <a:avLst/>
          </a:prstGeom>
          <a:solidFill>
            <a:srgbClr val="CDF0F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1" name="Oval 58">
            <a:extLst>
              <a:ext uri="{FF2B5EF4-FFF2-40B4-BE49-F238E27FC236}">
                <a16:creationId xmlns:a16="http://schemas.microsoft.com/office/drawing/2014/main" id="{B7AFBAD2-7804-1D3C-3BB3-1C8F7164EC58}"/>
              </a:ext>
            </a:extLst>
          </p:cNvPr>
          <p:cNvSpPr>
            <a:spLocks noChangeArrowheads="1"/>
          </p:cNvSpPr>
          <p:nvPr/>
        </p:nvSpPr>
        <p:spPr bwMode="auto">
          <a:xfrm>
            <a:off x="6467411" y="1664065"/>
            <a:ext cx="1072801" cy="955451"/>
          </a:xfrm>
          <a:prstGeom prst="ellipse">
            <a:avLst/>
          </a:prstGeom>
          <a:solidFill>
            <a:srgbClr val="CDF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2" name="Oval 85">
            <a:extLst>
              <a:ext uri="{FF2B5EF4-FFF2-40B4-BE49-F238E27FC236}">
                <a16:creationId xmlns:a16="http://schemas.microsoft.com/office/drawing/2014/main" id="{45C6BDFE-34BA-7998-29FE-2D469653B3CD}"/>
              </a:ext>
            </a:extLst>
          </p:cNvPr>
          <p:cNvSpPr>
            <a:spLocks noChangeArrowheads="1"/>
          </p:cNvSpPr>
          <p:nvPr/>
        </p:nvSpPr>
        <p:spPr bwMode="auto">
          <a:xfrm>
            <a:off x="5929383" y="5102582"/>
            <a:ext cx="1072801" cy="955451"/>
          </a:xfrm>
          <a:prstGeom prst="ellipse">
            <a:avLst/>
          </a:prstGeom>
          <a:solidFill>
            <a:srgbClr val="CDF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3" name="Oval 86">
            <a:extLst>
              <a:ext uri="{FF2B5EF4-FFF2-40B4-BE49-F238E27FC236}">
                <a16:creationId xmlns:a16="http://schemas.microsoft.com/office/drawing/2014/main" id="{502392F2-E1CE-5C15-E944-5F136957D380}"/>
              </a:ext>
            </a:extLst>
          </p:cNvPr>
          <p:cNvSpPr>
            <a:spLocks noChangeArrowheads="1"/>
          </p:cNvSpPr>
          <p:nvPr/>
        </p:nvSpPr>
        <p:spPr bwMode="auto">
          <a:xfrm>
            <a:off x="8835281" y="1666119"/>
            <a:ext cx="1072801" cy="956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4" name="Oval 109">
            <a:extLst>
              <a:ext uri="{FF2B5EF4-FFF2-40B4-BE49-F238E27FC236}">
                <a16:creationId xmlns:a16="http://schemas.microsoft.com/office/drawing/2014/main" id="{0EFD2FA3-FC93-8D86-4153-343FC178ED33}"/>
              </a:ext>
            </a:extLst>
          </p:cNvPr>
          <p:cNvSpPr>
            <a:spLocks noChangeArrowheads="1"/>
          </p:cNvSpPr>
          <p:nvPr/>
        </p:nvSpPr>
        <p:spPr bwMode="auto">
          <a:xfrm>
            <a:off x="8835281" y="3286542"/>
            <a:ext cx="1072801" cy="956875"/>
          </a:xfrm>
          <a:prstGeom prst="ellipse">
            <a:avLst/>
          </a:prstGeom>
          <a:solidFill>
            <a:srgbClr val="CDF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5" name="Oval 138">
            <a:extLst>
              <a:ext uri="{FF2B5EF4-FFF2-40B4-BE49-F238E27FC236}">
                <a16:creationId xmlns:a16="http://schemas.microsoft.com/office/drawing/2014/main" id="{E5594F83-C998-822F-8B1D-0ECC373BDD7F}"/>
              </a:ext>
            </a:extLst>
          </p:cNvPr>
          <p:cNvSpPr>
            <a:spLocks noChangeArrowheads="1"/>
          </p:cNvSpPr>
          <p:nvPr/>
        </p:nvSpPr>
        <p:spPr bwMode="auto">
          <a:xfrm>
            <a:off x="7486510" y="5117540"/>
            <a:ext cx="1072801" cy="955451"/>
          </a:xfrm>
          <a:prstGeom prst="ellipse">
            <a:avLst/>
          </a:prstGeom>
          <a:solidFill>
            <a:srgbClr val="CDF0F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6" name="Freeform 139">
            <a:extLst>
              <a:ext uri="{FF2B5EF4-FFF2-40B4-BE49-F238E27FC236}">
                <a16:creationId xmlns:a16="http://schemas.microsoft.com/office/drawing/2014/main" id="{D32B56B5-FBE5-8B55-A75E-48FF48AB7926}"/>
              </a:ext>
            </a:extLst>
          </p:cNvPr>
          <p:cNvSpPr>
            <a:spLocks/>
          </p:cNvSpPr>
          <p:nvPr/>
        </p:nvSpPr>
        <p:spPr bwMode="auto">
          <a:xfrm>
            <a:off x="4193939" y="2029221"/>
            <a:ext cx="123109" cy="22070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7" name="Freeform 140">
            <a:extLst>
              <a:ext uri="{FF2B5EF4-FFF2-40B4-BE49-F238E27FC236}">
                <a16:creationId xmlns:a16="http://schemas.microsoft.com/office/drawing/2014/main" id="{0FCBB58D-A587-8BAE-9EE0-86A49F5C322A}"/>
              </a:ext>
            </a:extLst>
          </p:cNvPr>
          <p:cNvSpPr>
            <a:spLocks/>
          </p:cNvSpPr>
          <p:nvPr/>
        </p:nvSpPr>
        <p:spPr bwMode="auto">
          <a:xfrm>
            <a:off x="11159947" y="2954770"/>
            <a:ext cx="247815" cy="109643"/>
          </a:xfrm>
          <a:custGeom>
            <a:avLst/>
            <a:gdLst>
              <a:gd name="T0" fmla="*/ 0 w 155"/>
              <a:gd name="T1" fmla="*/ 0 h 77"/>
              <a:gd name="T2" fmla="*/ 78 w 155"/>
              <a:gd name="T3" fmla="*/ 77 h 77"/>
              <a:gd name="T4" fmla="*/ 155 w 155"/>
              <a:gd name="T5" fmla="*/ 0 h 77"/>
            </a:gdLst>
            <a:ahLst/>
            <a:cxnLst>
              <a:cxn ang="0">
                <a:pos x="T0" y="T1"/>
              </a:cxn>
              <a:cxn ang="0">
                <a:pos x="T2" y="T3"/>
              </a:cxn>
              <a:cxn ang="0">
                <a:pos x="T4" y="T5"/>
              </a:cxn>
            </a:cxnLst>
            <a:rect l="0" t="0" r="r" b="b"/>
            <a:pathLst>
              <a:path w="155" h="77">
                <a:moveTo>
                  <a:pt x="0" y="0"/>
                </a:moveTo>
                <a:lnTo>
                  <a:pt x="78" y="77"/>
                </a:lnTo>
                <a:lnTo>
                  <a:pt x="155"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8" name="Freeform 141">
            <a:extLst>
              <a:ext uri="{FF2B5EF4-FFF2-40B4-BE49-F238E27FC236}">
                <a16:creationId xmlns:a16="http://schemas.microsoft.com/office/drawing/2014/main" id="{FF7148A2-FF45-50FC-477C-C8982D4D06DF}"/>
              </a:ext>
            </a:extLst>
          </p:cNvPr>
          <p:cNvSpPr>
            <a:spLocks/>
          </p:cNvSpPr>
          <p:nvPr/>
        </p:nvSpPr>
        <p:spPr bwMode="auto">
          <a:xfrm>
            <a:off x="3698309" y="5486500"/>
            <a:ext cx="123109" cy="22070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9" name="Freeform 142">
            <a:extLst>
              <a:ext uri="{FF2B5EF4-FFF2-40B4-BE49-F238E27FC236}">
                <a16:creationId xmlns:a16="http://schemas.microsoft.com/office/drawing/2014/main" id="{677A0353-A8D9-D6DF-FF6F-BFF15D86EF82}"/>
              </a:ext>
            </a:extLst>
          </p:cNvPr>
          <p:cNvSpPr>
            <a:spLocks/>
          </p:cNvSpPr>
          <p:nvPr/>
        </p:nvSpPr>
        <p:spPr bwMode="auto">
          <a:xfrm>
            <a:off x="3698309" y="3659610"/>
            <a:ext cx="123109" cy="219284"/>
          </a:xfrm>
          <a:custGeom>
            <a:avLst/>
            <a:gdLst>
              <a:gd name="T0" fmla="*/ 77 w 77"/>
              <a:gd name="T1" fmla="*/ 154 h 154"/>
              <a:gd name="T2" fmla="*/ 0 w 77"/>
              <a:gd name="T3" fmla="*/ 77 h 154"/>
              <a:gd name="T4" fmla="*/ 77 w 77"/>
              <a:gd name="T5" fmla="*/ 0 h 154"/>
            </a:gdLst>
            <a:ahLst/>
            <a:cxnLst>
              <a:cxn ang="0">
                <a:pos x="T0" y="T1"/>
              </a:cxn>
              <a:cxn ang="0">
                <a:pos x="T2" y="T3"/>
              </a:cxn>
              <a:cxn ang="0">
                <a:pos x="T4" y="T5"/>
              </a:cxn>
            </a:cxnLst>
            <a:rect l="0" t="0" r="r" b="b"/>
            <a:pathLst>
              <a:path w="77" h="154">
                <a:moveTo>
                  <a:pt x="77" y="154"/>
                </a:moveTo>
                <a:lnTo>
                  <a:pt x="0" y="77"/>
                </a:lnTo>
                <a:lnTo>
                  <a:pt x="77"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0" name="Object4">
            <a:extLst>
              <a:ext uri="{FF2B5EF4-FFF2-40B4-BE49-F238E27FC236}">
                <a16:creationId xmlns:a16="http://schemas.microsoft.com/office/drawing/2014/main" id="{F73325F2-2708-22DD-A410-C3D58A3C9733}"/>
              </a:ext>
            </a:extLst>
          </p:cNvPr>
          <p:cNvSpPr/>
          <p:nvPr/>
        </p:nvSpPr>
        <p:spPr>
          <a:xfrm>
            <a:off x="1919976" y="4290483"/>
            <a:ext cx="1328735" cy="769441"/>
          </a:xfrm>
          <a:prstGeom prst="rect">
            <a:avLst/>
          </a:prstGeom>
          <a:noFill/>
          <a:ln/>
        </p:spPr>
        <p:txBody>
          <a:bodyPr wrap="square" lIns="0" tIns="0" rIns="0" bIns="0" rtlCol="0" anchor="ctr">
            <a:spAutoFit/>
          </a:bodyPr>
          <a:lstStyle/>
          <a:p>
            <a:pPr marL="457200" marR="0" lvl="1"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Ubuntu Light"/>
                <a:ea typeface="+mn-ea"/>
                <a:cs typeface="+mn-cs"/>
              </a:rPr>
              <a:t>Build automatic conversion templates as per cloud standards </a:t>
            </a:r>
            <a:endParaRPr kumimoji="0" lang="en-US" sz="1000" b="1"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1" name="Object6">
            <a:extLst>
              <a:ext uri="{FF2B5EF4-FFF2-40B4-BE49-F238E27FC236}">
                <a16:creationId xmlns:a16="http://schemas.microsoft.com/office/drawing/2014/main" id="{A0DE7FF4-82AF-BD04-3788-3D7D2961CF37}"/>
              </a:ext>
            </a:extLst>
          </p:cNvPr>
          <p:cNvSpPr/>
          <p:nvPr/>
        </p:nvSpPr>
        <p:spPr>
          <a:xfrm>
            <a:off x="4569730" y="2090335"/>
            <a:ext cx="978471"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Ubuntu Light" pitchFamily="34" charset="-122"/>
                <a:cs typeface="Ubuntu Light" pitchFamily="34" charset="-120"/>
              </a:rPr>
              <a:t>Due Diligence</a:t>
            </a:r>
            <a:endParaRPr kumimoji="0" lang="en-US" sz="1000" b="1"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3" name="Object10">
            <a:extLst>
              <a:ext uri="{FF2B5EF4-FFF2-40B4-BE49-F238E27FC236}">
                <a16:creationId xmlns:a16="http://schemas.microsoft.com/office/drawing/2014/main" id="{CE7922DD-B8AD-F7BA-986F-7A603F939429}"/>
              </a:ext>
            </a:extLst>
          </p:cNvPr>
          <p:cNvSpPr/>
          <p:nvPr/>
        </p:nvSpPr>
        <p:spPr>
          <a:xfrm>
            <a:off x="4543108" y="5284489"/>
            <a:ext cx="986156"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Load the auto converted templates to IDMC and test</a:t>
            </a:r>
          </a:p>
        </p:txBody>
      </p:sp>
      <p:sp>
        <p:nvSpPr>
          <p:cNvPr id="104" name="Object12">
            <a:extLst>
              <a:ext uri="{FF2B5EF4-FFF2-40B4-BE49-F238E27FC236}">
                <a16:creationId xmlns:a16="http://schemas.microsoft.com/office/drawing/2014/main" id="{B87BEA27-15F9-6F3A-4BC5-EB22B5D989DA}"/>
              </a:ext>
            </a:extLst>
          </p:cNvPr>
          <p:cNvSpPr/>
          <p:nvPr/>
        </p:nvSpPr>
        <p:spPr>
          <a:xfrm>
            <a:off x="5844810" y="3590928"/>
            <a:ext cx="892136"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Ubuntu Light"/>
                <a:ea typeface="+mn-ea"/>
                <a:cs typeface="+mn-cs"/>
              </a:rPr>
              <a:t>Pick relevant business assets from Axon (on-prem)</a:t>
            </a:r>
          </a:p>
        </p:txBody>
      </p:sp>
      <p:sp>
        <p:nvSpPr>
          <p:cNvPr id="105" name="Object14">
            <a:extLst>
              <a:ext uri="{FF2B5EF4-FFF2-40B4-BE49-F238E27FC236}">
                <a16:creationId xmlns:a16="http://schemas.microsoft.com/office/drawing/2014/main" id="{1D05329B-F1CC-B043-4D45-8B7D3B570D87}"/>
              </a:ext>
            </a:extLst>
          </p:cNvPr>
          <p:cNvSpPr/>
          <p:nvPr/>
        </p:nvSpPr>
        <p:spPr>
          <a:xfrm>
            <a:off x="6513758" y="1990592"/>
            <a:ext cx="949693" cy="38472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Ubuntu Light"/>
                <a:ea typeface="+mn-ea"/>
                <a:cs typeface="+mn-cs"/>
              </a:rPr>
              <a:t>U</a:t>
            </a:r>
            <a:r>
              <a:rPr kumimoji="0" lang="en-US" sz="1000" b="1" i="0" u="none" strike="noStrike" kern="1200" cap="none" spc="0" normalizeH="0" baseline="0" noProof="0" dirty="0">
                <a:ln>
                  <a:noFill/>
                </a:ln>
                <a:solidFill>
                  <a:prstClr val="black"/>
                </a:solidFill>
                <a:effectLst/>
                <a:uLnTx/>
                <a:uFillTx/>
                <a:latin typeface="Ubuntu Light"/>
                <a:ea typeface="+mn-ea"/>
                <a:cs typeface="+mn-cs"/>
              </a:rPr>
              <a:t>se Case Prioritization for migration</a:t>
            </a:r>
          </a:p>
        </p:txBody>
      </p:sp>
      <p:sp>
        <p:nvSpPr>
          <p:cNvPr id="106" name="Object16">
            <a:extLst>
              <a:ext uri="{FF2B5EF4-FFF2-40B4-BE49-F238E27FC236}">
                <a16:creationId xmlns:a16="http://schemas.microsoft.com/office/drawing/2014/main" id="{BDF9B5C9-A463-9B8F-23B1-A63C60F27C60}"/>
              </a:ext>
            </a:extLst>
          </p:cNvPr>
          <p:cNvSpPr/>
          <p:nvPr/>
        </p:nvSpPr>
        <p:spPr>
          <a:xfrm>
            <a:off x="6011316" y="5220416"/>
            <a:ext cx="916777" cy="76944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Ubuntu Light"/>
                <a:ea typeface="+mn-ea"/>
                <a:cs typeface="+mn-cs"/>
              </a:rPr>
              <a:t>Build automated solution to migrate on-prem EDC details</a:t>
            </a:r>
          </a:p>
        </p:txBody>
      </p:sp>
      <p:sp>
        <p:nvSpPr>
          <p:cNvPr id="107" name="Object18">
            <a:extLst>
              <a:ext uri="{FF2B5EF4-FFF2-40B4-BE49-F238E27FC236}">
                <a16:creationId xmlns:a16="http://schemas.microsoft.com/office/drawing/2014/main" id="{016146EA-F3CE-3CD6-53F4-18EDF4005DB5}"/>
              </a:ext>
            </a:extLst>
          </p:cNvPr>
          <p:cNvSpPr/>
          <p:nvPr/>
        </p:nvSpPr>
        <p:spPr>
          <a:xfrm>
            <a:off x="8953560" y="1894790"/>
            <a:ext cx="820850"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IN"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I</a:t>
            </a: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dentify the respective assets from on-prem</a:t>
            </a:r>
          </a:p>
        </p:txBody>
      </p:sp>
      <p:sp>
        <p:nvSpPr>
          <p:cNvPr id="108" name="Object20">
            <a:extLst>
              <a:ext uri="{FF2B5EF4-FFF2-40B4-BE49-F238E27FC236}">
                <a16:creationId xmlns:a16="http://schemas.microsoft.com/office/drawing/2014/main" id="{23691C7D-B19B-03C4-7AEA-1B7F1EE03B36}"/>
              </a:ext>
            </a:extLst>
          </p:cNvPr>
          <p:cNvSpPr/>
          <p:nvPr/>
        </p:nvSpPr>
        <p:spPr>
          <a:xfrm>
            <a:off x="8898621" y="3455585"/>
            <a:ext cx="949693" cy="64120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Ubuntu Light"/>
                <a:ea typeface="+mn-ea"/>
                <a:cs typeface="+mn-cs"/>
              </a:rPr>
              <a:t>Perform asset mappings between on-prem and cloud version</a:t>
            </a:r>
          </a:p>
        </p:txBody>
      </p:sp>
      <p:sp>
        <p:nvSpPr>
          <p:cNvPr id="109" name="Object22">
            <a:extLst>
              <a:ext uri="{FF2B5EF4-FFF2-40B4-BE49-F238E27FC236}">
                <a16:creationId xmlns:a16="http://schemas.microsoft.com/office/drawing/2014/main" id="{AD60E082-86FA-75F6-B5C6-9A80A66ED1FF}"/>
              </a:ext>
            </a:extLst>
          </p:cNvPr>
          <p:cNvSpPr/>
          <p:nvPr/>
        </p:nvSpPr>
        <p:spPr>
          <a:xfrm>
            <a:off x="7661375" y="5303388"/>
            <a:ext cx="809352" cy="64120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Ubuntu Light"/>
                <a:ea typeface="+mn-ea"/>
                <a:cs typeface="+mn-cs"/>
              </a:rPr>
              <a:t>Create auto Reconciliation &amp; Migration summary report</a:t>
            </a:r>
          </a:p>
        </p:txBody>
      </p:sp>
      <p:sp>
        <p:nvSpPr>
          <p:cNvPr id="110" name="Freeform 6">
            <a:extLst>
              <a:ext uri="{FF2B5EF4-FFF2-40B4-BE49-F238E27FC236}">
                <a16:creationId xmlns:a16="http://schemas.microsoft.com/office/drawing/2014/main" id="{A84719C4-1900-442A-3251-D74E3BBFF1FE}"/>
              </a:ext>
            </a:extLst>
          </p:cNvPr>
          <p:cNvSpPr>
            <a:spLocks noEditPoints="1"/>
          </p:cNvSpPr>
          <p:nvPr/>
        </p:nvSpPr>
        <p:spPr bwMode="auto">
          <a:xfrm>
            <a:off x="10594141" y="5242939"/>
            <a:ext cx="700889" cy="624220"/>
          </a:xfrm>
          <a:custGeom>
            <a:avLst/>
            <a:gdLst>
              <a:gd name="T0" fmla="*/ 249 w 250"/>
              <a:gd name="T1" fmla="*/ 33 h 250"/>
              <a:gd name="T2" fmla="*/ 242 w 250"/>
              <a:gd name="T3" fmla="*/ 28 h 250"/>
              <a:gd name="T4" fmla="*/ 224 w 250"/>
              <a:gd name="T5" fmla="*/ 26 h 250"/>
              <a:gd name="T6" fmla="*/ 222 w 250"/>
              <a:gd name="T7" fmla="*/ 8 h 250"/>
              <a:gd name="T8" fmla="*/ 217 w 250"/>
              <a:gd name="T9" fmla="*/ 1 h 250"/>
              <a:gd name="T10" fmla="*/ 208 w 250"/>
              <a:gd name="T11" fmla="*/ 3 h 250"/>
              <a:gd name="T12" fmla="*/ 174 w 250"/>
              <a:gd name="T13" fmla="*/ 37 h 250"/>
              <a:gd name="T14" fmla="*/ 172 w 250"/>
              <a:gd name="T15" fmla="*/ 44 h 250"/>
              <a:gd name="T16" fmla="*/ 174 w 250"/>
              <a:gd name="T17" fmla="*/ 66 h 250"/>
              <a:gd name="T18" fmla="*/ 167 w 250"/>
              <a:gd name="T19" fmla="*/ 73 h 250"/>
              <a:gd name="T20" fmla="*/ 37 w 250"/>
              <a:gd name="T21" fmla="*/ 78 h 250"/>
              <a:gd name="T22" fmla="*/ 37 w 250"/>
              <a:gd name="T23" fmla="*/ 213 h 250"/>
              <a:gd name="T24" fmla="*/ 172 w 250"/>
              <a:gd name="T25" fmla="*/ 213 h 250"/>
              <a:gd name="T26" fmla="*/ 177 w 250"/>
              <a:gd name="T27" fmla="*/ 83 h 250"/>
              <a:gd name="T28" fmla="*/ 184 w 250"/>
              <a:gd name="T29" fmla="*/ 76 h 250"/>
              <a:gd name="T30" fmla="*/ 206 w 250"/>
              <a:gd name="T31" fmla="*/ 78 h 250"/>
              <a:gd name="T32" fmla="*/ 213 w 250"/>
              <a:gd name="T33" fmla="*/ 76 h 250"/>
              <a:gd name="T34" fmla="*/ 247 w 250"/>
              <a:gd name="T35" fmla="*/ 42 h 250"/>
              <a:gd name="T36" fmla="*/ 249 w 250"/>
              <a:gd name="T37" fmla="*/ 33 h 250"/>
              <a:gd name="T38" fmla="*/ 162 w 250"/>
              <a:gd name="T39" fmla="*/ 203 h 250"/>
              <a:gd name="T40" fmla="*/ 47 w 250"/>
              <a:gd name="T41" fmla="*/ 203 h 250"/>
              <a:gd name="T42" fmla="*/ 47 w 250"/>
              <a:gd name="T43" fmla="*/ 88 h 250"/>
              <a:gd name="T44" fmla="*/ 157 w 250"/>
              <a:gd name="T45" fmla="*/ 83 h 250"/>
              <a:gd name="T46" fmla="*/ 144 w 250"/>
              <a:gd name="T47" fmla="*/ 96 h 250"/>
              <a:gd name="T48" fmla="*/ 60 w 250"/>
              <a:gd name="T49" fmla="*/ 101 h 250"/>
              <a:gd name="T50" fmla="*/ 60 w 250"/>
              <a:gd name="T51" fmla="*/ 190 h 250"/>
              <a:gd name="T52" fmla="*/ 149 w 250"/>
              <a:gd name="T53" fmla="*/ 190 h 250"/>
              <a:gd name="T54" fmla="*/ 154 w 250"/>
              <a:gd name="T55" fmla="*/ 106 h 250"/>
              <a:gd name="T56" fmla="*/ 167 w 250"/>
              <a:gd name="T57" fmla="*/ 93 h 250"/>
              <a:gd name="T58" fmla="*/ 162 w 250"/>
              <a:gd name="T59" fmla="*/ 203 h 250"/>
              <a:gd name="T60" fmla="*/ 101 w 250"/>
              <a:gd name="T61" fmla="*/ 149 h 250"/>
              <a:gd name="T62" fmla="*/ 111 w 250"/>
              <a:gd name="T63" fmla="*/ 149 h 250"/>
              <a:gd name="T64" fmla="*/ 120 w 250"/>
              <a:gd name="T65" fmla="*/ 140 h 250"/>
              <a:gd name="T66" fmla="*/ 116 w 250"/>
              <a:gd name="T67" fmla="*/ 157 h 250"/>
              <a:gd name="T68" fmla="*/ 93 w 250"/>
              <a:gd name="T69" fmla="*/ 157 h 250"/>
              <a:gd name="T70" fmla="*/ 93 w 250"/>
              <a:gd name="T71" fmla="*/ 134 h 250"/>
              <a:gd name="T72" fmla="*/ 110 w 250"/>
              <a:gd name="T73" fmla="*/ 130 h 250"/>
              <a:gd name="T74" fmla="*/ 101 w 250"/>
              <a:gd name="T75" fmla="*/ 139 h 250"/>
              <a:gd name="T76" fmla="*/ 101 w 250"/>
              <a:gd name="T77" fmla="*/ 149 h 250"/>
              <a:gd name="T78" fmla="*/ 121 w 250"/>
              <a:gd name="T79" fmla="*/ 119 h 250"/>
              <a:gd name="T80" fmla="*/ 83 w 250"/>
              <a:gd name="T81" fmla="*/ 124 h 250"/>
              <a:gd name="T82" fmla="*/ 83 w 250"/>
              <a:gd name="T83" fmla="*/ 167 h 250"/>
              <a:gd name="T84" fmla="*/ 126 w 250"/>
              <a:gd name="T85" fmla="*/ 167 h 250"/>
              <a:gd name="T86" fmla="*/ 131 w 250"/>
              <a:gd name="T87" fmla="*/ 129 h 250"/>
              <a:gd name="T88" fmla="*/ 144 w 250"/>
              <a:gd name="T89" fmla="*/ 116 h 250"/>
              <a:gd name="T90" fmla="*/ 139 w 250"/>
              <a:gd name="T91" fmla="*/ 180 h 250"/>
              <a:gd name="T92" fmla="*/ 70 w 250"/>
              <a:gd name="T93" fmla="*/ 180 h 250"/>
              <a:gd name="T94" fmla="*/ 70 w 250"/>
              <a:gd name="T95" fmla="*/ 111 h 250"/>
              <a:gd name="T96" fmla="*/ 134 w 250"/>
              <a:gd name="T97" fmla="*/ 106 h 250"/>
              <a:gd name="T98" fmla="*/ 121 w 250"/>
              <a:gd name="T99" fmla="*/ 119 h 250"/>
              <a:gd name="T100" fmla="*/ 205 w 250"/>
              <a:gd name="T101" fmla="*/ 64 h 250"/>
              <a:gd name="T102" fmla="*/ 188 w 250"/>
              <a:gd name="T103" fmla="*/ 62 h 250"/>
              <a:gd name="T104" fmla="*/ 186 w 250"/>
              <a:gd name="T105" fmla="*/ 45 h 250"/>
              <a:gd name="T106" fmla="*/ 210 w 250"/>
              <a:gd name="T107" fmla="*/ 22 h 250"/>
              <a:gd name="T108" fmla="*/ 211 w 250"/>
              <a:gd name="T109" fmla="*/ 32 h 250"/>
              <a:gd name="T110" fmla="*/ 218 w 250"/>
              <a:gd name="T111" fmla="*/ 39 h 250"/>
              <a:gd name="T112" fmla="*/ 228 w 250"/>
              <a:gd name="T113" fmla="*/ 40 h 250"/>
              <a:gd name="T114" fmla="*/ 205 w 250"/>
              <a:gd name="T115" fmla="*/ 6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50">
                <a:moveTo>
                  <a:pt x="249" y="33"/>
                </a:moveTo>
                <a:cubicBezTo>
                  <a:pt x="247" y="30"/>
                  <a:pt x="245" y="28"/>
                  <a:pt x="242" y="28"/>
                </a:cubicBezTo>
                <a:cubicBezTo>
                  <a:pt x="224" y="26"/>
                  <a:pt x="224" y="26"/>
                  <a:pt x="224" y="26"/>
                </a:cubicBezTo>
                <a:cubicBezTo>
                  <a:pt x="222" y="8"/>
                  <a:pt x="222" y="8"/>
                  <a:pt x="222" y="8"/>
                </a:cubicBezTo>
                <a:cubicBezTo>
                  <a:pt x="222" y="5"/>
                  <a:pt x="220" y="3"/>
                  <a:pt x="217" y="1"/>
                </a:cubicBezTo>
                <a:cubicBezTo>
                  <a:pt x="214" y="0"/>
                  <a:pt x="211" y="1"/>
                  <a:pt x="208" y="3"/>
                </a:cubicBezTo>
                <a:cubicBezTo>
                  <a:pt x="174" y="37"/>
                  <a:pt x="174" y="37"/>
                  <a:pt x="174" y="37"/>
                </a:cubicBezTo>
                <a:cubicBezTo>
                  <a:pt x="173" y="39"/>
                  <a:pt x="172" y="42"/>
                  <a:pt x="172" y="44"/>
                </a:cubicBezTo>
                <a:cubicBezTo>
                  <a:pt x="174" y="66"/>
                  <a:pt x="174" y="66"/>
                  <a:pt x="174" y="66"/>
                </a:cubicBezTo>
                <a:cubicBezTo>
                  <a:pt x="167" y="73"/>
                  <a:pt x="167" y="73"/>
                  <a:pt x="167" y="73"/>
                </a:cubicBezTo>
                <a:cubicBezTo>
                  <a:pt x="129" y="41"/>
                  <a:pt x="72" y="42"/>
                  <a:pt x="37" y="78"/>
                </a:cubicBezTo>
                <a:cubicBezTo>
                  <a:pt x="0" y="115"/>
                  <a:pt x="0" y="176"/>
                  <a:pt x="37" y="213"/>
                </a:cubicBezTo>
                <a:cubicBezTo>
                  <a:pt x="74" y="250"/>
                  <a:pt x="135" y="250"/>
                  <a:pt x="172" y="213"/>
                </a:cubicBezTo>
                <a:cubicBezTo>
                  <a:pt x="208" y="178"/>
                  <a:pt x="209" y="121"/>
                  <a:pt x="177" y="83"/>
                </a:cubicBezTo>
                <a:cubicBezTo>
                  <a:pt x="184" y="76"/>
                  <a:pt x="184" y="76"/>
                  <a:pt x="184" y="76"/>
                </a:cubicBezTo>
                <a:cubicBezTo>
                  <a:pt x="206" y="78"/>
                  <a:pt x="206" y="78"/>
                  <a:pt x="206" y="78"/>
                </a:cubicBezTo>
                <a:cubicBezTo>
                  <a:pt x="208" y="78"/>
                  <a:pt x="211" y="77"/>
                  <a:pt x="213" y="76"/>
                </a:cubicBezTo>
                <a:cubicBezTo>
                  <a:pt x="247" y="42"/>
                  <a:pt x="247" y="42"/>
                  <a:pt x="247" y="42"/>
                </a:cubicBezTo>
                <a:cubicBezTo>
                  <a:pt x="249" y="39"/>
                  <a:pt x="250" y="36"/>
                  <a:pt x="249" y="33"/>
                </a:cubicBezTo>
                <a:close/>
                <a:moveTo>
                  <a:pt x="162" y="203"/>
                </a:moveTo>
                <a:cubicBezTo>
                  <a:pt x="130" y="235"/>
                  <a:pt x="79" y="235"/>
                  <a:pt x="47" y="203"/>
                </a:cubicBezTo>
                <a:cubicBezTo>
                  <a:pt x="15" y="171"/>
                  <a:pt x="15" y="120"/>
                  <a:pt x="47" y="88"/>
                </a:cubicBezTo>
                <a:cubicBezTo>
                  <a:pt x="77" y="58"/>
                  <a:pt x="125" y="56"/>
                  <a:pt x="157" y="83"/>
                </a:cubicBezTo>
                <a:cubicBezTo>
                  <a:pt x="144" y="96"/>
                  <a:pt x="144" y="96"/>
                  <a:pt x="144" y="96"/>
                </a:cubicBezTo>
                <a:cubicBezTo>
                  <a:pt x="119" y="76"/>
                  <a:pt x="83" y="78"/>
                  <a:pt x="60" y="101"/>
                </a:cubicBezTo>
                <a:cubicBezTo>
                  <a:pt x="35" y="125"/>
                  <a:pt x="35" y="166"/>
                  <a:pt x="60" y="190"/>
                </a:cubicBezTo>
                <a:cubicBezTo>
                  <a:pt x="84" y="215"/>
                  <a:pt x="125" y="215"/>
                  <a:pt x="149" y="190"/>
                </a:cubicBezTo>
                <a:cubicBezTo>
                  <a:pt x="172" y="167"/>
                  <a:pt x="174" y="131"/>
                  <a:pt x="154" y="106"/>
                </a:cubicBezTo>
                <a:cubicBezTo>
                  <a:pt x="167" y="93"/>
                  <a:pt x="167" y="93"/>
                  <a:pt x="167" y="93"/>
                </a:cubicBezTo>
                <a:cubicBezTo>
                  <a:pt x="194" y="125"/>
                  <a:pt x="192" y="173"/>
                  <a:pt x="162" y="203"/>
                </a:cubicBezTo>
                <a:close/>
                <a:moveTo>
                  <a:pt x="101" y="149"/>
                </a:moveTo>
                <a:cubicBezTo>
                  <a:pt x="103" y="152"/>
                  <a:pt x="108" y="152"/>
                  <a:pt x="111" y="149"/>
                </a:cubicBezTo>
                <a:cubicBezTo>
                  <a:pt x="120" y="140"/>
                  <a:pt x="120" y="140"/>
                  <a:pt x="120" y="140"/>
                </a:cubicBezTo>
                <a:cubicBezTo>
                  <a:pt x="122" y="146"/>
                  <a:pt x="121" y="153"/>
                  <a:pt x="116" y="157"/>
                </a:cubicBezTo>
                <a:cubicBezTo>
                  <a:pt x="110" y="164"/>
                  <a:pt x="99" y="164"/>
                  <a:pt x="93" y="157"/>
                </a:cubicBezTo>
                <a:cubicBezTo>
                  <a:pt x="86" y="151"/>
                  <a:pt x="86" y="140"/>
                  <a:pt x="93" y="134"/>
                </a:cubicBezTo>
                <a:cubicBezTo>
                  <a:pt x="97" y="129"/>
                  <a:pt x="104" y="128"/>
                  <a:pt x="110" y="130"/>
                </a:cubicBezTo>
                <a:cubicBezTo>
                  <a:pt x="101" y="139"/>
                  <a:pt x="101" y="139"/>
                  <a:pt x="101" y="139"/>
                </a:cubicBezTo>
                <a:cubicBezTo>
                  <a:pt x="98" y="142"/>
                  <a:pt x="98" y="147"/>
                  <a:pt x="101" y="149"/>
                </a:cubicBezTo>
                <a:close/>
                <a:moveTo>
                  <a:pt x="121" y="119"/>
                </a:moveTo>
                <a:cubicBezTo>
                  <a:pt x="109" y="112"/>
                  <a:pt x="93" y="114"/>
                  <a:pt x="83" y="124"/>
                </a:cubicBezTo>
                <a:cubicBezTo>
                  <a:pt x="71" y="136"/>
                  <a:pt x="71" y="155"/>
                  <a:pt x="83" y="167"/>
                </a:cubicBezTo>
                <a:cubicBezTo>
                  <a:pt x="95" y="179"/>
                  <a:pt x="114" y="179"/>
                  <a:pt x="126" y="167"/>
                </a:cubicBezTo>
                <a:cubicBezTo>
                  <a:pt x="136" y="157"/>
                  <a:pt x="138" y="141"/>
                  <a:pt x="131" y="129"/>
                </a:cubicBezTo>
                <a:cubicBezTo>
                  <a:pt x="144" y="116"/>
                  <a:pt x="144" y="116"/>
                  <a:pt x="144" y="116"/>
                </a:cubicBezTo>
                <a:cubicBezTo>
                  <a:pt x="158" y="135"/>
                  <a:pt x="157" y="163"/>
                  <a:pt x="139" y="180"/>
                </a:cubicBezTo>
                <a:cubicBezTo>
                  <a:pt x="120" y="200"/>
                  <a:pt x="89" y="200"/>
                  <a:pt x="70" y="180"/>
                </a:cubicBezTo>
                <a:cubicBezTo>
                  <a:pt x="50" y="161"/>
                  <a:pt x="50" y="130"/>
                  <a:pt x="70" y="111"/>
                </a:cubicBezTo>
                <a:cubicBezTo>
                  <a:pt x="87" y="93"/>
                  <a:pt x="115" y="92"/>
                  <a:pt x="134" y="106"/>
                </a:cubicBezTo>
                <a:lnTo>
                  <a:pt x="121" y="119"/>
                </a:lnTo>
                <a:close/>
                <a:moveTo>
                  <a:pt x="205" y="64"/>
                </a:moveTo>
                <a:cubicBezTo>
                  <a:pt x="188" y="62"/>
                  <a:pt x="188" y="62"/>
                  <a:pt x="188" y="62"/>
                </a:cubicBezTo>
                <a:cubicBezTo>
                  <a:pt x="186" y="45"/>
                  <a:pt x="186" y="45"/>
                  <a:pt x="186" y="45"/>
                </a:cubicBezTo>
                <a:cubicBezTo>
                  <a:pt x="210" y="22"/>
                  <a:pt x="210" y="22"/>
                  <a:pt x="210" y="22"/>
                </a:cubicBezTo>
                <a:cubicBezTo>
                  <a:pt x="211" y="32"/>
                  <a:pt x="211" y="32"/>
                  <a:pt x="211" y="32"/>
                </a:cubicBezTo>
                <a:cubicBezTo>
                  <a:pt x="211" y="36"/>
                  <a:pt x="214" y="39"/>
                  <a:pt x="218" y="39"/>
                </a:cubicBezTo>
                <a:cubicBezTo>
                  <a:pt x="228" y="40"/>
                  <a:pt x="228" y="40"/>
                  <a:pt x="228" y="40"/>
                </a:cubicBezTo>
                <a:lnTo>
                  <a:pt x="205" y="6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pic>
        <p:nvPicPr>
          <p:cNvPr id="111" name="Picture 110">
            <a:extLst>
              <a:ext uri="{FF2B5EF4-FFF2-40B4-BE49-F238E27FC236}">
                <a16:creationId xmlns:a16="http://schemas.microsoft.com/office/drawing/2014/main" id="{E9B6D60D-D966-F0A6-9C65-7F8B8052CB73}"/>
              </a:ext>
            </a:extLst>
          </p:cNvPr>
          <p:cNvPicPr>
            <a:picLocks noChangeAspect="1"/>
          </p:cNvPicPr>
          <p:nvPr/>
        </p:nvPicPr>
        <p:blipFill>
          <a:blip r:embed="rId2"/>
          <a:stretch>
            <a:fillRect/>
          </a:stretch>
        </p:blipFill>
        <p:spPr>
          <a:xfrm>
            <a:off x="10160424" y="5462751"/>
            <a:ext cx="403511" cy="299476"/>
          </a:xfrm>
          <a:prstGeom prst="rect">
            <a:avLst/>
          </a:prstGeom>
        </p:spPr>
      </p:pic>
      <p:sp>
        <p:nvSpPr>
          <p:cNvPr id="112" name="Rounded Rectangle 3">
            <a:extLst>
              <a:ext uri="{FF2B5EF4-FFF2-40B4-BE49-F238E27FC236}">
                <a16:creationId xmlns:a16="http://schemas.microsoft.com/office/drawing/2014/main" id="{4A1A7483-F3D0-EAE2-976E-CA9D5C61B034}"/>
              </a:ext>
            </a:extLst>
          </p:cNvPr>
          <p:cNvSpPr/>
          <p:nvPr/>
        </p:nvSpPr>
        <p:spPr>
          <a:xfrm>
            <a:off x="3523199" y="1337430"/>
            <a:ext cx="4400538" cy="1674998"/>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3" name="Rounded Rectangle 3">
            <a:extLst>
              <a:ext uri="{FF2B5EF4-FFF2-40B4-BE49-F238E27FC236}">
                <a16:creationId xmlns:a16="http://schemas.microsoft.com/office/drawing/2014/main" id="{B2C256E5-5364-1ED5-211E-CB242FDADDCF}"/>
              </a:ext>
            </a:extLst>
          </p:cNvPr>
          <p:cNvSpPr/>
          <p:nvPr/>
        </p:nvSpPr>
        <p:spPr>
          <a:xfrm>
            <a:off x="8146420" y="1354936"/>
            <a:ext cx="2270344" cy="3006590"/>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4" name="Rounded Rectangle 3">
            <a:extLst>
              <a:ext uri="{FF2B5EF4-FFF2-40B4-BE49-F238E27FC236}">
                <a16:creationId xmlns:a16="http://schemas.microsoft.com/office/drawing/2014/main" id="{30A0DC71-3090-E6C7-8D94-5920E50E515F}"/>
              </a:ext>
            </a:extLst>
          </p:cNvPr>
          <p:cNvSpPr/>
          <p:nvPr/>
        </p:nvSpPr>
        <p:spPr>
          <a:xfrm>
            <a:off x="4290816" y="3163467"/>
            <a:ext cx="3632922" cy="1198059"/>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5" name="Rounded Rectangle 3">
            <a:extLst>
              <a:ext uri="{FF2B5EF4-FFF2-40B4-BE49-F238E27FC236}">
                <a16:creationId xmlns:a16="http://schemas.microsoft.com/office/drawing/2014/main" id="{F03F9012-D595-0841-E049-518751F20F27}"/>
              </a:ext>
            </a:extLst>
          </p:cNvPr>
          <p:cNvSpPr/>
          <p:nvPr/>
        </p:nvSpPr>
        <p:spPr>
          <a:xfrm>
            <a:off x="2085933" y="4013940"/>
            <a:ext cx="1496238" cy="1310906"/>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6" name="Rounded Rectangle 3">
            <a:extLst>
              <a:ext uri="{FF2B5EF4-FFF2-40B4-BE49-F238E27FC236}">
                <a16:creationId xmlns:a16="http://schemas.microsoft.com/office/drawing/2014/main" id="{4FE1FD2E-C7E3-B046-12B3-06AA087BB746}"/>
              </a:ext>
            </a:extLst>
          </p:cNvPr>
          <p:cNvSpPr/>
          <p:nvPr/>
        </p:nvSpPr>
        <p:spPr>
          <a:xfrm>
            <a:off x="4182095" y="4607324"/>
            <a:ext cx="2977115" cy="1674998"/>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7" name="Rounded Rectangle 3">
            <a:extLst>
              <a:ext uri="{FF2B5EF4-FFF2-40B4-BE49-F238E27FC236}">
                <a16:creationId xmlns:a16="http://schemas.microsoft.com/office/drawing/2014/main" id="{40F21E3B-A7AC-C087-2BB2-F431C5C1D519}"/>
              </a:ext>
            </a:extLst>
          </p:cNvPr>
          <p:cNvSpPr/>
          <p:nvPr/>
        </p:nvSpPr>
        <p:spPr>
          <a:xfrm>
            <a:off x="7332896" y="4607324"/>
            <a:ext cx="1283037" cy="1674998"/>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pic>
        <p:nvPicPr>
          <p:cNvPr id="118" name="Picture 117">
            <a:extLst>
              <a:ext uri="{FF2B5EF4-FFF2-40B4-BE49-F238E27FC236}">
                <a16:creationId xmlns:a16="http://schemas.microsoft.com/office/drawing/2014/main" id="{AF356D2A-DA7C-E0C5-E630-70E0174564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3479" y="1566961"/>
            <a:ext cx="1104329" cy="325011"/>
          </a:xfrm>
          <a:prstGeom prst="rect">
            <a:avLst/>
          </a:prstGeom>
        </p:spPr>
      </p:pic>
      <p:sp>
        <p:nvSpPr>
          <p:cNvPr id="119" name="Oval 138">
            <a:extLst>
              <a:ext uri="{FF2B5EF4-FFF2-40B4-BE49-F238E27FC236}">
                <a16:creationId xmlns:a16="http://schemas.microsoft.com/office/drawing/2014/main" id="{0D86D4F6-9CB0-F26A-6685-82136FE70CBF}"/>
              </a:ext>
            </a:extLst>
          </p:cNvPr>
          <p:cNvSpPr>
            <a:spLocks noChangeArrowheads="1"/>
          </p:cNvSpPr>
          <p:nvPr/>
        </p:nvSpPr>
        <p:spPr bwMode="auto">
          <a:xfrm>
            <a:off x="10729197" y="2407751"/>
            <a:ext cx="1072801" cy="95545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20" name="Object22">
            <a:extLst>
              <a:ext uri="{FF2B5EF4-FFF2-40B4-BE49-F238E27FC236}">
                <a16:creationId xmlns:a16="http://schemas.microsoft.com/office/drawing/2014/main" id="{09890006-EB2E-95E1-D91A-17024393A6C6}"/>
              </a:ext>
            </a:extLst>
          </p:cNvPr>
          <p:cNvSpPr/>
          <p:nvPr/>
        </p:nvSpPr>
        <p:spPr>
          <a:xfrm>
            <a:off x="10881316" y="2657719"/>
            <a:ext cx="809352"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Define timeline and roadmap to implement</a:t>
            </a:r>
          </a:p>
        </p:txBody>
      </p:sp>
      <p:pic>
        <p:nvPicPr>
          <p:cNvPr id="121" name="Object 11" descr="preencoded.png">
            <a:extLst>
              <a:ext uri="{FF2B5EF4-FFF2-40B4-BE49-F238E27FC236}">
                <a16:creationId xmlns:a16="http://schemas.microsoft.com/office/drawing/2014/main" id="{00DC50A3-53CE-F789-782A-A3D0C9985DF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141933" y="4908621"/>
            <a:ext cx="647700" cy="228600"/>
          </a:xfrm>
          <a:prstGeom prst="rect">
            <a:avLst/>
          </a:prstGeom>
        </p:spPr>
      </p:pic>
      <p:pic>
        <p:nvPicPr>
          <p:cNvPr id="122" name="Object 20" descr="preencoded.png">
            <a:extLst>
              <a:ext uri="{FF2B5EF4-FFF2-40B4-BE49-F238E27FC236}">
                <a16:creationId xmlns:a16="http://schemas.microsoft.com/office/drawing/2014/main" id="{CD68B11F-701C-7521-3FFF-4A6E855E90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606180" y="4866844"/>
            <a:ext cx="952500" cy="323850"/>
          </a:xfrm>
          <a:prstGeom prst="rect">
            <a:avLst/>
          </a:prstGeom>
        </p:spPr>
      </p:pic>
      <p:pic>
        <p:nvPicPr>
          <p:cNvPr id="123" name="Object 11" descr="preencoded.png">
            <a:extLst>
              <a:ext uri="{FF2B5EF4-FFF2-40B4-BE49-F238E27FC236}">
                <a16:creationId xmlns:a16="http://schemas.microsoft.com/office/drawing/2014/main" id="{817F33BE-54C6-B2E8-A7B3-CE4D443F61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10202" y="4051376"/>
            <a:ext cx="647700" cy="228600"/>
          </a:xfrm>
          <a:prstGeom prst="rect">
            <a:avLst/>
          </a:prstGeom>
        </p:spPr>
      </p:pic>
      <p:pic>
        <p:nvPicPr>
          <p:cNvPr id="124" name="Object 19" descr="preencoded.png">
            <a:extLst>
              <a:ext uri="{FF2B5EF4-FFF2-40B4-BE49-F238E27FC236}">
                <a16:creationId xmlns:a16="http://schemas.microsoft.com/office/drawing/2014/main" id="{E16269E0-86A9-315A-A956-CC707BAC39B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93286" y="1493106"/>
            <a:ext cx="685800" cy="209550"/>
          </a:xfrm>
          <a:prstGeom prst="rect">
            <a:avLst/>
          </a:prstGeom>
        </p:spPr>
      </p:pic>
      <p:pic>
        <p:nvPicPr>
          <p:cNvPr id="125" name="Object 19" descr="preencoded.png">
            <a:extLst>
              <a:ext uri="{FF2B5EF4-FFF2-40B4-BE49-F238E27FC236}">
                <a16:creationId xmlns:a16="http://schemas.microsoft.com/office/drawing/2014/main" id="{F91D8AC0-E1C9-C377-400A-918C0C5F9CC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925902" y="2228861"/>
            <a:ext cx="685800" cy="209550"/>
          </a:xfrm>
          <a:prstGeom prst="rect">
            <a:avLst/>
          </a:prstGeom>
        </p:spPr>
      </p:pic>
      <p:pic>
        <p:nvPicPr>
          <p:cNvPr id="126" name="Object 11" descr="preencoded.png">
            <a:extLst>
              <a:ext uri="{FF2B5EF4-FFF2-40B4-BE49-F238E27FC236}">
                <a16:creationId xmlns:a16="http://schemas.microsoft.com/office/drawing/2014/main" id="{D0AE24E6-7DC2-D300-0C5E-BE1E0E0345B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00771" y="4926127"/>
            <a:ext cx="647700" cy="228600"/>
          </a:xfrm>
          <a:prstGeom prst="rect">
            <a:avLst/>
          </a:prstGeom>
        </p:spPr>
      </p:pic>
      <p:pic>
        <p:nvPicPr>
          <p:cNvPr id="127" name="Object 11" descr="preencoded.png">
            <a:extLst>
              <a:ext uri="{FF2B5EF4-FFF2-40B4-BE49-F238E27FC236}">
                <a16:creationId xmlns:a16="http://schemas.microsoft.com/office/drawing/2014/main" id="{D22E43A9-7CA6-5ECC-2ED4-50ED20EBF17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040135" y="3097163"/>
            <a:ext cx="647700" cy="228600"/>
          </a:xfrm>
          <a:prstGeom prst="rect">
            <a:avLst/>
          </a:prstGeom>
        </p:spPr>
      </p:pic>
      <p:pic>
        <p:nvPicPr>
          <p:cNvPr id="128" name="Object 25" descr="preencoded.png">
            <a:extLst>
              <a:ext uri="{FF2B5EF4-FFF2-40B4-BE49-F238E27FC236}">
                <a16:creationId xmlns:a16="http://schemas.microsoft.com/office/drawing/2014/main" id="{BD367215-128F-A942-734A-6DAEF6CFCF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933531" y="1464289"/>
            <a:ext cx="876300" cy="323850"/>
          </a:xfrm>
          <a:prstGeom prst="rect">
            <a:avLst/>
          </a:prstGeom>
        </p:spPr>
      </p:pic>
      <p:pic>
        <p:nvPicPr>
          <p:cNvPr id="129" name="Object 25" descr="preencoded.png">
            <a:extLst>
              <a:ext uri="{FF2B5EF4-FFF2-40B4-BE49-F238E27FC236}">
                <a16:creationId xmlns:a16="http://schemas.microsoft.com/office/drawing/2014/main" id="{0F63843D-5ACB-110C-D441-F11838EC972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32075" y="3185996"/>
            <a:ext cx="876300" cy="323850"/>
          </a:xfrm>
          <a:prstGeom prst="rect">
            <a:avLst/>
          </a:prstGeom>
        </p:spPr>
      </p:pic>
      <p:pic>
        <p:nvPicPr>
          <p:cNvPr id="130" name="Object 25" descr="preencoded.png">
            <a:extLst>
              <a:ext uri="{FF2B5EF4-FFF2-40B4-BE49-F238E27FC236}">
                <a16:creationId xmlns:a16="http://schemas.microsoft.com/office/drawing/2014/main" id="{F9FEA0D2-487C-9355-D332-F83E75847A3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87151" y="1482288"/>
            <a:ext cx="876300" cy="323850"/>
          </a:xfrm>
          <a:prstGeom prst="rect">
            <a:avLst/>
          </a:prstGeom>
        </p:spPr>
      </p:pic>
      <p:sp>
        <p:nvSpPr>
          <p:cNvPr id="131" name="Object48">
            <a:extLst>
              <a:ext uri="{FF2B5EF4-FFF2-40B4-BE49-F238E27FC236}">
                <a16:creationId xmlns:a16="http://schemas.microsoft.com/office/drawing/2014/main" id="{A3D47925-4778-A174-7684-009F463E7302}"/>
              </a:ext>
            </a:extLst>
          </p:cNvPr>
          <p:cNvSpPr/>
          <p:nvPr/>
        </p:nvSpPr>
        <p:spPr>
          <a:xfrm rot="16200000">
            <a:off x="-309200" y="4369864"/>
            <a:ext cx="2952301" cy="343235"/>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300"/>
              </a:lnSpc>
              <a:spcBef>
                <a:spcPts val="0"/>
              </a:spcBef>
              <a:spcAft>
                <a:spcPts val="1000"/>
              </a:spcAft>
              <a:buClrTx/>
              <a:buSzTx/>
              <a:buFontTx/>
              <a:buNone/>
              <a:tabLst/>
              <a:defRPr/>
            </a:pPr>
            <a:r>
              <a:rPr kumimoji="0" lang="en-US" sz="1600" b="0" i="1"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t>Best</a:t>
            </a:r>
            <a:br>
              <a:rPr kumimoji="0" lang="en-US" sz="1600" b="0" i="1"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br>
            <a:r>
              <a:rPr kumimoji="0" lang="en-US" sz="1600" b="0" i="1"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t>Practices as applicable</a:t>
            </a:r>
            <a:endParaRPr kumimoji="0" lang="en-US" sz="1600" b="0" i="1"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32" name="Rounded Rectangle 3">
            <a:extLst>
              <a:ext uri="{FF2B5EF4-FFF2-40B4-BE49-F238E27FC236}">
                <a16:creationId xmlns:a16="http://schemas.microsoft.com/office/drawing/2014/main" id="{47815D5F-A752-5787-51DB-94A6691E32BD}"/>
              </a:ext>
            </a:extLst>
          </p:cNvPr>
          <p:cNvSpPr/>
          <p:nvPr/>
        </p:nvSpPr>
        <p:spPr>
          <a:xfrm>
            <a:off x="10703750" y="1905974"/>
            <a:ext cx="1159361" cy="1674998"/>
          </a:xfrm>
          <a:prstGeom prst="roundRect">
            <a:avLst>
              <a:gd name="adj" fmla="val 10078"/>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2" name="Freeform 142">
            <a:extLst>
              <a:ext uri="{FF2B5EF4-FFF2-40B4-BE49-F238E27FC236}">
                <a16:creationId xmlns:a16="http://schemas.microsoft.com/office/drawing/2014/main" id="{DAA1BEB0-51FA-A1BA-71C3-6AABB2125ECE}"/>
              </a:ext>
            </a:extLst>
          </p:cNvPr>
          <p:cNvSpPr>
            <a:spLocks/>
          </p:cNvSpPr>
          <p:nvPr/>
        </p:nvSpPr>
        <p:spPr bwMode="auto">
          <a:xfrm>
            <a:off x="10892952" y="3636975"/>
            <a:ext cx="123109" cy="219284"/>
          </a:xfrm>
          <a:custGeom>
            <a:avLst/>
            <a:gdLst>
              <a:gd name="T0" fmla="*/ 77 w 77"/>
              <a:gd name="T1" fmla="*/ 154 h 154"/>
              <a:gd name="T2" fmla="*/ 0 w 77"/>
              <a:gd name="T3" fmla="*/ 77 h 154"/>
              <a:gd name="T4" fmla="*/ 77 w 77"/>
              <a:gd name="T5" fmla="*/ 0 h 154"/>
            </a:gdLst>
            <a:ahLst/>
            <a:cxnLst>
              <a:cxn ang="0">
                <a:pos x="T0" y="T1"/>
              </a:cxn>
              <a:cxn ang="0">
                <a:pos x="T2" y="T3"/>
              </a:cxn>
              <a:cxn ang="0">
                <a:pos x="T4" y="T5"/>
              </a:cxn>
            </a:cxnLst>
            <a:rect l="0" t="0" r="r" b="b"/>
            <a:pathLst>
              <a:path w="77" h="154">
                <a:moveTo>
                  <a:pt x="77" y="154"/>
                </a:moveTo>
                <a:lnTo>
                  <a:pt x="0" y="77"/>
                </a:lnTo>
                <a:lnTo>
                  <a:pt x="77"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4" name="Oval 11">
            <a:extLst>
              <a:ext uri="{FF2B5EF4-FFF2-40B4-BE49-F238E27FC236}">
                <a16:creationId xmlns:a16="http://schemas.microsoft.com/office/drawing/2014/main" id="{3350EF2D-027C-73D2-4619-AC7258AECD8B}"/>
              </a:ext>
            </a:extLst>
          </p:cNvPr>
          <p:cNvSpPr>
            <a:spLocks noChangeArrowheads="1"/>
          </p:cNvSpPr>
          <p:nvPr/>
        </p:nvSpPr>
        <p:spPr bwMode="auto">
          <a:xfrm>
            <a:off x="659136" y="6323722"/>
            <a:ext cx="451563" cy="39626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5" name="Object6">
            <a:extLst>
              <a:ext uri="{FF2B5EF4-FFF2-40B4-BE49-F238E27FC236}">
                <a16:creationId xmlns:a16="http://schemas.microsoft.com/office/drawing/2014/main" id="{C3AFA7EC-B8D0-897A-258C-5CE326546C67}"/>
              </a:ext>
            </a:extLst>
          </p:cNvPr>
          <p:cNvSpPr/>
          <p:nvPr/>
        </p:nvSpPr>
        <p:spPr>
          <a:xfrm>
            <a:off x="4005139" y="6416780"/>
            <a:ext cx="1651045"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1000" b="1">
                <a:solidFill>
                  <a:schemeClr val="bg1"/>
                </a:solidFill>
                <a:latin typeface="Ubuntu Light" panose="020B0304030602030204" pitchFamily="34" charset="0"/>
              </a:rPr>
              <a:t>Accelerated Flow </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6" name="Oval 10">
            <a:extLst>
              <a:ext uri="{FF2B5EF4-FFF2-40B4-BE49-F238E27FC236}">
                <a16:creationId xmlns:a16="http://schemas.microsoft.com/office/drawing/2014/main" id="{068768A8-402D-8152-29DB-A12042FC05FC}"/>
              </a:ext>
            </a:extLst>
          </p:cNvPr>
          <p:cNvSpPr>
            <a:spLocks noChangeArrowheads="1"/>
          </p:cNvSpPr>
          <p:nvPr/>
        </p:nvSpPr>
        <p:spPr bwMode="auto">
          <a:xfrm>
            <a:off x="3690353" y="6323722"/>
            <a:ext cx="451563" cy="396265"/>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highlight>
                <a:srgbClr val="00FF00"/>
              </a:highlight>
              <a:uLnTx/>
              <a:uFillTx/>
              <a:latin typeface="Ubuntu Light" panose="020B0304030602030204" pitchFamily="34" charset="0"/>
            </a:endParaRPr>
          </a:p>
        </p:txBody>
      </p:sp>
      <p:sp>
        <p:nvSpPr>
          <p:cNvPr id="7" name="Object6">
            <a:extLst>
              <a:ext uri="{FF2B5EF4-FFF2-40B4-BE49-F238E27FC236}">
                <a16:creationId xmlns:a16="http://schemas.microsoft.com/office/drawing/2014/main" id="{6DBFB5D3-8211-2C98-351E-702EE54171CD}"/>
              </a:ext>
            </a:extLst>
          </p:cNvPr>
          <p:cNvSpPr/>
          <p:nvPr/>
        </p:nvSpPr>
        <p:spPr>
          <a:xfrm>
            <a:off x="951543" y="6416780"/>
            <a:ext cx="1651045"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1000" b="1">
                <a:solidFill>
                  <a:schemeClr val="bg1"/>
                </a:solidFill>
                <a:latin typeface="Ubuntu Light" panose="020B0304030602030204" pitchFamily="34" charset="0"/>
              </a:rPr>
              <a:t>Normal Flow </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ndParaRPr>
          </a:p>
        </p:txBody>
      </p:sp>
    </p:spTree>
    <p:extLst>
      <p:ext uri="{BB962C8B-B14F-4D97-AF65-F5344CB8AC3E}">
        <p14:creationId xmlns:p14="http://schemas.microsoft.com/office/powerpoint/2010/main" val="1993336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7B22F130-5FF6-38B4-C49F-048FA3969321}"/>
              </a:ext>
            </a:extLst>
          </p:cNvPr>
          <p:cNvSpPr txBox="1"/>
          <p:nvPr/>
        </p:nvSpPr>
        <p:spPr>
          <a:xfrm>
            <a:off x="3766496" y="3778639"/>
            <a:ext cx="687523" cy="772857"/>
          </a:xfrm>
          <a:prstGeom prst="rect">
            <a:avLst/>
          </a:prstGeom>
          <a:solidFill>
            <a:schemeClr val="accent4"/>
          </a:solidFill>
        </p:spPr>
        <p:txBody>
          <a:bodyPr vert="horz" lIns="91440" tIns="45720" rIns="91440" bIns="45720" rtlCol="0">
            <a:noAutofit/>
          </a:bodyPr>
          <a:lstStyle>
            <a:defPPr>
              <a:defRPr lang="en-US"/>
            </a:defPPr>
            <a:lvl1pPr marL="173038" indent="-173038">
              <a:lnSpc>
                <a:spcPct val="90000"/>
              </a:lnSpc>
              <a:spcBef>
                <a:spcPts val="1000"/>
              </a:spcBef>
              <a:buClr>
                <a:srgbClr val="0070AD"/>
              </a:buClr>
              <a:buFont typeface="Arial" panose="020B0604020202020204" pitchFamily="34" charset="0"/>
              <a:buChar char="•"/>
              <a:defRPr sz="1100">
                <a:solidFill>
                  <a:schemeClr val="bg1"/>
                </a:solidFill>
              </a:defRPr>
            </a:lvl1pPr>
          </a:lstStyle>
          <a:p>
            <a:pPr marL="173038" marR="0" lvl="0" indent="-173038" algn="l" defTabSz="914400" rtl="0" eaLnBrk="1" fontAlgn="auto" latinLnBrk="0" hangingPunct="1">
              <a:lnSpc>
                <a:spcPct val="90000"/>
              </a:lnSpc>
              <a:spcBef>
                <a:spcPts val="1000"/>
              </a:spcBef>
              <a:spcAft>
                <a:spcPts val="0"/>
              </a:spcAft>
              <a:buClr>
                <a:srgbClr val="0070AD"/>
              </a:buClr>
              <a:buSzTx/>
              <a:buFont typeface="Arial" panose="020B0604020202020204" pitchFamily="34" charset="0"/>
              <a:buChar char="•"/>
              <a:tabLst/>
              <a:defRPr/>
            </a:pPr>
            <a:endParaRPr kumimoji="0" lang="en-US" altLang="zh-CN" sz="11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6" name="TextBox 15">
            <a:extLst>
              <a:ext uri="{FF2B5EF4-FFF2-40B4-BE49-F238E27FC236}">
                <a16:creationId xmlns:a16="http://schemas.microsoft.com/office/drawing/2014/main" id="{A2989EA6-E2E0-7159-B74D-A52E75968DFF}"/>
              </a:ext>
            </a:extLst>
          </p:cNvPr>
          <p:cNvSpPr txBox="1"/>
          <p:nvPr/>
        </p:nvSpPr>
        <p:spPr>
          <a:xfrm>
            <a:off x="3766496" y="1460981"/>
            <a:ext cx="687523" cy="772857"/>
          </a:xfrm>
          <a:prstGeom prst="rect">
            <a:avLst/>
          </a:prstGeom>
          <a:solidFill>
            <a:schemeClr val="accent4"/>
          </a:solidFill>
        </p:spPr>
        <p:txBody>
          <a:bodyPr vert="horz" lIns="91440" tIns="45720" rIns="91440" bIns="45720" rtlCol="0">
            <a:noAutofit/>
          </a:bodyPr>
          <a:lstStyle>
            <a:defPPr>
              <a:defRPr lang="en-US"/>
            </a:defPPr>
            <a:lvl1pPr marL="173038" indent="-173038">
              <a:lnSpc>
                <a:spcPct val="90000"/>
              </a:lnSpc>
              <a:spcBef>
                <a:spcPts val="1000"/>
              </a:spcBef>
              <a:buClr>
                <a:srgbClr val="0070AD"/>
              </a:buClr>
              <a:buFont typeface="Arial" panose="020B0604020202020204" pitchFamily="34" charset="0"/>
              <a:buChar char="•"/>
              <a:defRPr sz="1100">
                <a:solidFill>
                  <a:schemeClr val="bg1"/>
                </a:solidFill>
              </a:defRPr>
            </a:lvl1pPr>
          </a:lstStyle>
          <a:p>
            <a:pPr marL="173038" marR="0" lvl="0" indent="-173038" algn="l" defTabSz="914400" rtl="0" eaLnBrk="1" fontAlgn="auto" latinLnBrk="0" hangingPunct="1">
              <a:lnSpc>
                <a:spcPct val="90000"/>
              </a:lnSpc>
              <a:spcBef>
                <a:spcPts val="1000"/>
              </a:spcBef>
              <a:spcAft>
                <a:spcPts val="0"/>
              </a:spcAft>
              <a:buClr>
                <a:srgbClr val="0070AD"/>
              </a:buClr>
              <a:buSzTx/>
              <a:buFont typeface="Arial" panose="020B0604020202020204" pitchFamily="34" charset="0"/>
              <a:buChar char="•"/>
              <a:tabLst/>
              <a:defRPr/>
            </a:pPr>
            <a:endParaRPr kumimoji="0" lang="en-US" altLang="zh-CN" sz="11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 name="Title 1"/>
          <p:cNvSpPr>
            <a:spLocks noGrp="1"/>
          </p:cNvSpPr>
          <p:nvPr>
            <p:ph type="title"/>
          </p:nvPr>
        </p:nvSpPr>
        <p:spPr>
          <a:xfrm>
            <a:off x="414971" y="260350"/>
            <a:ext cx="11008413" cy="792163"/>
          </a:xfrm>
        </p:spPr>
        <p:txBody>
          <a:bodyPr/>
          <a:lstStyle/>
          <a:p>
            <a:r>
              <a:rPr lang="en-US" sz="2800">
                <a:solidFill>
                  <a:schemeClr val="lt1"/>
                </a:solidFill>
              </a:rPr>
              <a:t>IDMC Factory: </a:t>
            </a:r>
            <a:r>
              <a:rPr lang="en-IN">
                <a:sym typeface="Ubuntu Medium"/>
              </a:rPr>
              <a:t>Data Governance Conversion Solution</a:t>
            </a:r>
            <a:br>
              <a:rPr lang="en-IN">
                <a:sym typeface="Ubuntu Medium"/>
              </a:rPr>
            </a:br>
            <a:endParaRPr lang="en-GB">
              <a:sym typeface="Ubuntu Medium"/>
            </a:endParaRPr>
          </a:p>
        </p:txBody>
      </p:sp>
      <p:sp>
        <p:nvSpPr>
          <p:cNvPr id="7" name="Rectangle 6">
            <a:extLst>
              <a:ext uri="{FF2B5EF4-FFF2-40B4-BE49-F238E27FC236}">
                <a16:creationId xmlns:a16="http://schemas.microsoft.com/office/drawing/2014/main" id="{CCE8A030-CEE5-D2B2-E0C5-8485E037C505}"/>
              </a:ext>
            </a:extLst>
          </p:cNvPr>
          <p:cNvSpPr/>
          <p:nvPr/>
        </p:nvSpPr>
        <p:spPr>
          <a:xfrm>
            <a:off x="407988" y="1228922"/>
            <a:ext cx="1665055" cy="4419768"/>
          </a:xfrm>
          <a:prstGeom prst="rect">
            <a:avLst/>
          </a:prstGeom>
          <a:solidFill>
            <a:schemeClr val="accent4"/>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88" name="Google Shape;992;p14">
            <a:extLst>
              <a:ext uri="{FF2B5EF4-FFF2-40B4-BE49-F238E27FC236}">
                <a16:creationId xmlns:a16="http://schemas.microsoft.com/office/drawing/2014/main" id="{68799FB9-469D-F701-B83F-446B06E4F34D}"/>
              </a:ext>
            </a:extLst>
          </p:cNvPr>
          <p:cNvSpPr txBox="1"/>
          <p:nvPr/>
        </p:nvSpPr>
        <p:spPr>
          <a:xfrm>
            <a:off x="313009" y="1405314"/>
            <a:ext cx="1756590" cy="32226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2ABDB"/>
              </a:buClr>
              <a:buSzPts val="1200"/>
              <a:buFont typeface="Arial"/>
              <a:buNone/>
              <a:tabLst/>
              <a:defRPr/>
            </a:pPr>
            <a:r>
              <a:rPr kumimoji="0" lang="en-IN" sz="1050" b="1" i="0" u="none" strike="noStrike" kern="1200" cap="none" spc="0" normalizeH="0" baseline="0" noProof="0">
                <a:ln>
                  <a:noFill/>
                </a:ln>
                <a:solidFill>
                  <a:srgbClr val="12ABDB"/>
                </a:solidFill>
                <a:effectLst/>
                <a:uLnTx/>
                <a:uFillTx/>
                <a:latin typeface="Ubuntu Light" panose="020B0304030602030204" pitchFamily="34" charset="0"/>
                <a:ea typeface="Ubuntu"/>
                <a:cs typeface="Ubuntu"/>
                <a:sym typeface="Ubuntu"/>
              </a:rPr>
              <a:t>Informatica Axon</a:t>
            </a:r>
            <a:r>
              <a:rPr kumimoji="0" lang="en-US"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rPr>
              <a:t> file</a:t>
            </a:r>
            <a:endParaRPr kumimoji="0"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endParaRPr>
          </a:p>
        </p:txBody>
      </p:sp>
      <p:sp>
        <p:nvSpPr>
          <p:cNvPr id="89" name="Google Shape;992;p14">
            <a:extLst>
              <a:ext uri="{FF2B5EF4-FFF2-40B4-BE49-F238E27FC236}">
                <a16:creationId xmlns:a16="http://schemas.microsoft.com/office/drawing/2014/main" id="{20A04F4E-BCBF-7876-FEAA-F9DF7D486F0E}"/>
              </a:ext>
            </a:extLst>
          </p:cNvPr>
          <p:cNvSpPr txBox="1"/>
          <p:nvPr/>
        </p:nvSpPr>
        <p:spPr>
          <a:xfrm>
            <a:off x="419336" y="2356021"/>
            <a:ext cx="1404479" cy="1451826"/>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Glossary</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System</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Data Set</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Process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Policy</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DQ Business Rules</a:t>
            </a:r>
          </a:p>
        </p:txBody>
      </p:sp>
      <p:sp>
        <p:nvSpPr>
          <p:cNvPr id="92" name="Rectangle: Rounded Corners 91">
            <a:extLst>
              <a:ext uri="{FF2B5EF4-FFF2-40B4-BE49-F238E27FC236}">
                <a16:creationId xmlns:a16="http://schemas.microsoft.com/office/drawing/2014/main" id="{2473D278-4EDB-8117-7348-7704935323D6}"/>
              </a:ext>
            </a:extLst>
          </p:cNvPr>
          <p:cNvSpPr/>
          <p:nvPr/>
        </p:nvSpPr>
        <p:spPr>
          <a:xfrm>
            <a:off x="461596" y="1845177"/>
            <a:ext cx="1437054" cy="369739"/>
          </a:xfrm>
          <a:prstGeom prst="roundRect">
            <a:avLst>
              <a:gd name="adj" fmla="val 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rPr>
              <a:t>Facet identification and prioritization</a:t>
            </a:r>
            <a:endParaRPr kumimoji="0" lang="en-GB" sz="10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p:txBody>
      </p:sp>
      <p:sp>
        <p:nvSpPr>
          <p:cNvPr id="93" name="Google Shape;992;p14">
            <a:extLst>
              <a:ext uri="{FF2B5EF4-FFF2-40B4-BE49-F238E27FC236}">
                <a16:creationId xmlns:a16="http://schemas.microsoft.com/office/drawing/2014/main" id="{850082D8-35CD-5E3D-E51A-70DFF632C19D}"/>
              </a:ext>
            </a:extLst>
          </p:cNvPr>
          <p:cNvSpPr txBox="1"/>
          <p:nvPr/>
        </p:nvSpPr>
        <p:spPr>
          <a:xfrm>
            <a:off x="313009" y="4338361"/>
            <a:ext cx="1756592" cy="32226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2ABDB"/>
              </a:buClr>
              <a:buSzPts val="1200"/>
              <a:buFont typeface="Arial"/>
              <a:buNone/>
              <a:tabLst/>
              <a:defRPr/>
            </a:pPr>
            <a:r>
              <a:rPr kumimoji="0" lang="en-IN" sz="1050" b="1" i="0" u="none" strike="noStrike" kern="1200" cap="none" spc="0" normalizeH="0" baseline="0" noProof="0">
                <a:ln>
                  <a:noFill/>
                </a:ln>
                <a:solidFill>
                  <a:srgbClr val="12ABDB"/>
                </a:solidFill>
                <a:effectLst/>
                <a:uLnTx/>
                <a:uFillTx/>
                <a:latin typeface="Ubuntu Light" panose="020B0304030602030204" pitchFamily="34" charset="0"/>
                <a:ea typeface="Ubuntu"/>
                <a:cs typeface="Ubuntu"/>
                <a:sym typeface="Ubuntu"/>
              </a:rPr>
              <a:t>Informatica EDC</a:t>
            </a:r>
            <a:r>
              <a:rPr kumimoji="0" lang="en-US"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rPr>
              <a:t> file</a:t>
            </a:r>
            <a:endParaRPr kumimoji="0"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endParaRPr>
          </a:p>
        </p:txBody>
      </p:sp>
      <p:sp>
        <p:nvSpPr>
          <p:cNvPr id="94" name="Google Shape;992;p14">
            <a:extLst>
              <a:ext uri="{FF2B5EF4-FFF2-40B4-BE49-F238E27FC236}">
                <a16:creationId xmlns:a16="http://schemas.microsoft.com/office/drawing/2014/main" id="{217A4C22-3BE3-3F34-9C1E-FF9C517EA332}"/>
              </a:ext>
            </a:extLst>
          </p:cNvPr>
          <p:cNvSpPr txBox="1"/>
          <p:nvPr/>
        </p:nvSpPr>
        <p:spPr>
          <a:xfrm>
            <a:off x="401148" y="4575794"/>
            <a:ext cx="1775167" cy="880056"/>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Resources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Custom Lineage</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Data Domains</a:t>
            </a:r>
          </a:p>
        </p:txBody>
      </p:sp>
      <p:cxnSp>
        <p:nvCxnSpPr>
          <p:cNvPr id="95" name="Straight Arrow Connector 94">
            <a:extLst>
              <a:ext uri="{FF2B5EF4-FFF2-40B4-BE49-F238E27FC236}">
                <a16:creationId xmlns:a16="http://schemas.microsoft.com/office/drawing/2014/main" id="{5A11402D-E0E5-94F6-7654-25A66D5C4072}"/>
              </a:ext>
            </a:extLst>
          </p:cNvPr>
          <p:cNvCxnSpPr>
            <a:cxnSpLocks/>
          </p:cNvCxnSpPr>
          <p:nvPr/>
        </p:nvCxnSpPr>
        <p:spPr>
          <a:xfrm flipV="1">
            <a:off x="2073044" y="4726732"/>
            <a:ext cx="1486188" cy="6445"/>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97" name="Google Shape;996;p14">
            <a:extLst>
              <a:ext uri="{FF2B5EF4-FFF2-40B4-BE49-F238E27FC236}">
                <a16:creationId xmlns:a16="http://schemas.microsoft.com/office/drawing/2014/main" id="{25220619-0F68-8148-8A8F-14D1B9F35513}"/>
              </a:ext>
            </a:extLst>
          </p:cNvPr>
          <p:cNvSpPr/>
          <p:nvPr/>
        </p:nvSpPr>
        <p:spPr>
          <a:xfrm>
            <a:off x="2175581" y="4552917"/>
            <a:ext cx="1225050" cy="637764"/>
          </a:xfrm>
          <a:prstGeom prst="roundRect">
            <a:avLst>
              <a:gd name="adj" fmla="val 5483"/>
            </a:avLst>
          </a:prstGeom>
          <a:solidFill>
            <a:schemeClr val="bg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050"/>
              <a:buFontTx/>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Ubuntu"/>
              </a:rPr>
              <a:t>EDC REST API Calls:</a:t>
            </a:r>
          </a:p>
          <a:p>
            <a:pPr marL="0" marR="0" lvl="0" indent="0" algn="l" defTabSz="914400" rtl="0" eaLnBrk="1" fontAlgn="auto" latinLnBrk="0" hangingPunct="1">
              <a:lnSpc>
                <a:spcPct val="100000"/>
              </a:lnSpc>
              <a:spcBef>
                <a:spcPts val="0"/>
              </a:spcBef>
              <a:spcAft>
                <a:spcPts val="0"/>
              </a:spcAft>
              <a:buClr>
                <a:srgbClr val="FFFFFF"/>
              </a:buClr>
              <a:buSzPts val="1050"/>
              <a:buFontTx/>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Ubuntu"/>
              </a:rPr>
              <a:t>Pull Resource connection details</a:t>
            </a:r>
          </a:p>
          <a:p>
            <a:pPr marL="0" marR="0" lvl="0" indent="0" algn="l" defTabSz="914400" rtl="0" eaLnBrk="1" fontAlgn="auto" latinLnBrk="0" hangingPunct="1">
              <a:lnSpc>
                <a:spcPct val="100000"/>
              </a:lnSpc>
              <a:spcBef>
                <a:spcPts val="0"/>
              </a:spcBef>
              <a:spcAft>
                <a:spcPts val="0"/>
              </a:spcAft>
              <a:buClr>
                <a:srgbClr val="FFFFFF"/>
              </a:buClr>
              <a:buSzPts val="1050"/>
              <a:buFontTx/>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Ubuntu"/>
              </a:rPr>
              <a:t>Pull lineage mapping</a:t>
            </a:r>
            <a:endPar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Arial"/>
            </a:endParaRPr>
          </a:p>
        </p:txBody>
      </p:sp>
      <p:cxnSp>
        <p:nvCxnSpPr>
          <p:cNvPr id="99" name="Straight Arrow Connector 98">
            <a:extLst>
              <a:ext uri="{FF2B5EF4-FFF2-40B4-BE49-F238E27FC236}">
                <a16:creationId xmlns:a16="http://schemas.microsoft.com/office/drawing/2014/main" id="{0B17ADC7-E33A-F60B-7FC4-F7CC4B8CDFD8}"/>
              </a:ext>
            </a:extLst>
          </p:cNvPr>
          <p:cNvCxnSpPr>
            <a:cxnSpLocks/>
          </p:cNvCxnSpPr>
          <p:nvPr/>
        </p:nvCxnSpPr>
        <p:spPr>
          <a:xfrm flipV="1">
            <a:off x="2073043" y="2280224"/>
            <a:ext cx="1495522" cy="9925"/>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0" name="Google Shape;996;p14">
            <a:extLst>
              <a:ext uri="{FF2B5EF4-FFF2-40B4-BE49-F238E27FC236}">
                <a16:creationId xmlns:a16="http://schemas.microsoft.com/office/drawing/2014/main" id="{13A05863-831F-2C38-D1D3-CFFDEA534878}"/>
              </a:ext>
            </a:extLst>
          </p:cNvPr>
          <p:cNvSpPr/>
          <p:nvPr/>
        </p:nvSpPr>
        <p:spPr>
          <a:xfrm>
            <a:off x="2190107" y="2204635"/>
            <a:ext cx="1194624" cy="589181"/>
          </a:xfrm>
          <a:prstGeom prst="roundRect">
            <a:avLst>
              <a:gd name="adj" fmla="val 5483"/>
            </a:avLst>
          </a:prstGeom>
          <a:solidFill>
            <a:schemeClr val="bg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050"/>
              <a:buFont typeface="Ubuntu"/>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Ubuntu"/>
              </a:rPr>
              <a:t>Axon REST API Calls to pull the Facet detail with relationships</a:t>
            </a:r>
            <a:endParaRPr kumimoji="0" lang="en-IN" sz="1050" b="1" i="0" u="none" strike="noStrike" kern="1200" cap="none" spc="0" normalizeH="0" baseline="0" noProof="0">
              <a:ln>
                <a:noFill/>
              </a:ln>
              <a:solidFill>
                <a:prstClr val="black"/>
              </a:solidFill>
              <a:effectLst/>
              <a:uLnTx/>
              <a:uFillTx/>
              <a:latin typeface="Ubuntu Light" panose="020B0304030602030204" pitchFamily="34" charset="0"/>
              <a:ea typeface="Arial"/>
              <a:cs typeface="Arial"/>
              <a:sym typeface="Arial"/>
            </a:endParaRPr>
          </a:p>
        </p:txBody>
      </p:sp>
      <p:sp>
        <p:nvSpPr>
          <p:cNvPr id="104" name="Rectangle: Rounded Corners 103">
            <a:extLst>
              <a:ext uri="{FF2B5EF4-FFF2-40B4-BE49-F238E27FC236}">
                <a16:creationId xmlns:a16="http://schemas.microsoft.com/office/drawing/2014/main" id="{BD699F26-0F08-A917-EFFE-C35BA4F0BE3E}"/>
              </a:ext>
            </a:extLst>
          </p:cNvPr>
          <p:cNvSpPr/>
          <p:nvPr/>
        </p:nvSpPr>
        <p:spPr>
          <a:xfrm>
            <a:off x="3567633" y="1370854"/>
            <a:ext cx="1133582" cy="1649085"/>
          </a:xfrm>
          <a:prstGeom prst="roundRect">
            <a:avLst>
              <a:gd name="adj" fmla="val 10643"/>
            </a:avLst>
          </a:prstGeom>
          <a:solidFill>
            <a:schemeClr val="accent4"/>
          </a:solidFill>
          <a:ln>
            <a:solidFill>
              <a:schemeClr val="accent3">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nvGrpSpPr>
          <p:cNvPr id="105" name="Group 104">
            <a:extLst>
              <a:ext uri="{FF2B5EF4-FFF2-40B4-BE49-F238E27FC236}">
                <a16:creationId xmlns:a16="http://schemas.microsoft.com/office/drawing/2014/main" id="{030024D0-6414-4249-6D60-7E48DF74AF45}"/>
              </a:ext>
            </a:extLst>
          </p:cNvPr>
          <p:cNvGrpSpPr/>
          <p:nvPr/>
        </p:nvGrpSpPr>
        <p:grpSpPr>
          <a:xfrm>
            <a:off x="3906012" y="1544896"/>
            <a:ext cx="403730" cy="549448"/>
            <a:chOff x="422129" y="1752600"/>
            <a:chExt cx="571783" cy="622643"/>
          </a:xfrm>
          <a:solidFill>
            <a:schemeClr val="bg1">
              <a:lumMod val="85000"/>
            </a:schemeClr>
          </a:solidFill>
        </p:grpSpPr>
        <p:sp>
          <p:nvSpPr>
            <p:cNvPr id="106" name="Rectangle: Folded Corner 105">
              <a:extLst>
                <a:ext uri="{FF2B5EF4-FFF2-40B4-BE49-F238E27FC236}">
                  <a16:creationId xmlns:a16="http://schemas.microsoft.com/office/drawing/2014/main" id="{CC357C0C-A31F-EBB4-D05C-F3B81D01E842}"/>
                </a:ext>
              </a:extLst>
            </p:cNvPr>
            <p:cNvSpPr/>
            <p:nvPr/>
          </p:nvSpPr>
          <p:spPr>
            <a:xfrm>
              <a:off x="422129" y="1752600"/>
              <a:ext cx="416071" cy="457200"/>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sp>
          <p:nvSpPr>
            <p:cNvPr id="113" name="Rectangle: Folded Corner 112">
              <a:extLst>
                <a:ext uri="{FF2B5EF4-FFF2-40B4-BE49-F238E27FC236}">
                  <a16:creationId xmlns:a16="http://schemas.microsoft.com/office/drawing/2014/main" id="{3A13620A-AF03-C467-562B-F5391595E29C}"/>
                </a:ext>
              </a:extLst>
            </p:cNvPr>
            <p:cNvSpPr/>
            <p:nvPr/>
          </p:nvSpPr>
          <p:spPr>
            <a:xfrm>
              <a:off x="498328" y="1828800"/>
              <a:ext cx="416072" cy="457200"/>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sp>
          <p:nvSpPr>
            <p:cNvPr id="114" name="Rectangle: Folded Corner 113">
              <a:extLst>
                <a:ext uri="{FF2B5EF4-FFF2-40B4-BE49-F238E27FC236}">
                  <a16:creationId xmlns:a16="http://schemas.microsoft.com/office/drawing/2014/main" id="{21783E84-711D-C4C1-D991-33CC86A4FC2A}"/>
                </a:ext>
              </a:extLst>
            </p:cNvPr>
            <p:cNvSpPr/>
            <p:nvPr/>
          </p:nvSpPr>
          <p:spPr>
            <a:xfrm>
              <a:off x="577839" y="1918044"/>
              <a:ext cx="416073" cy="457199"/>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grpSp>
      <p:sp>
        <p:nvSpPr>
          <p:cNvPr id="117" name="TextBox 116">
            <a:extLst>
              <a:ext uri="{FF2B5EF4-FFF2-40B4-BE49-F238E27FC236}">
                <a16:creationId xmlns:a16="http://schemas.microsoft.com/office/drawing/2014/main" id="{0B73ACEE-880C-CF19-0C82-840505C387A2}"/>
              </a:ext>
            </a:extLst>
          </p:cNvPr>
          <p:cNvSpPr txBox="1"/>
          <p:nvPr/>
        </p:nvSpPr>
        <p:spPr>
          <a:xfrm>
            <a:off x="3518591" y="2237070"/>
            <a:ext cx="1210962" cy="70788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1" u="sng" strike="noStrike" kern="1200" cap="none" spc="0" normalizeH="0" baseline="0" noProof="0">
                <a:ln>
                  <a:noFill/>
                </a:ln>
                <a:solidFill>
                  <a:srgbClr val="FFFFFF"/>
                </a:solidFill>
                <a:effectLst/>
                <a:uLnTx/>
                <a:uFillTx/>
                <a:latin typeface="Ubuntu Medium"/>
                <a:ea typeface="+mn-ea"/>
                <a:cs typeface="+mn-cs"/>
              </a:rPr>
              <a:t>Deliverables</a:t>
            </a:r>
            <a:r>
              <a:rPr kumimoji="0" lang="en-IN" sz="800" b="0" i="1" u="none" strike="noStrike" kern="1200" cap="none" spc="0" normalizeH="0" baseline="0" noProof="0">
                <a:ln>
                  <a:noFill/>
                </a:ln>
                <a:solidFill>
                  <a:srgbClr val="FFFFFF"/>
                </a:solidFill>
                <a:effectLst/>
                <a:uLnTx/>
                <a:uFillTx/>
                <a:latin typeface="Ubuntu Medium"/>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a:ln>
                  <a:noFill/>
                </a:ln>
                <a:solidFill>
                  <a:srgbClr val="FFFFFF"/>
                </a:solidFill>
                <a:effectLst/>
                <a:uLnTx/>
                <a:uFillTx/>
                <a:latin typeface="Ubuntu Medium"/>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a:ln>
                  <a:noFill/>
                </a:ln>
                <a:solidFill>
                  <a:srgbClr val="FFFFFF"/>
                </a:solidFill>
                <a:effectLst/>
                <a:uLnTx/>
                <a:uFillTx/>
                <a:latin typeface="Ubuntu Medium"/>
                <a:ea typeface="+mn-ea"/>
                <a:cs typeface="+mn-cs"/>
              </a:rPr>
              <a:t>JSON file having Axon Facet detail with relationships</a:t>
            </a:r>
          </a:p>
        </p:txBody>
      </p:sp>
      <p:sp>
        <p:nvSpPr>
          <p:cNvPr id="118" name="Rectangle: Rounded Corners 117">
            <a:extLst>
              <a:ext uri="{FF2B5EF4-FFF2-40B4-BE49-F238E27FC236}">
                <a16:creationId xmlns:a16="http://schemas.microsoft.com/office/drawing/2014/main" id="{E7C0E79C-78F6-6FE7-5D13-39DCA7C54E62}"/>
              </a:ext>
            </a:extLst>
          </p:cNvPr>
          <p:cNvSpPr/>
          <p:nvPr/>
        </p:nvSpPr>
        <p:spPr>
          <a:xfrm>
            <a:off x="3576938" y="3694478"/>
            <a:ext cx="1106256" cy="1964450"/>
          </a:xfrm>
          <a:prstGeom prst="roundRect">
            <a:avLst>
              <a:gd name="adj" fmla="val 10906"/>
            </a:avLst>
          </a:prstGeom>
          <a:solidFill>
            <a:schemeClr val="accent4"/>
          </a:solid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nvGrpSpPr>
          <p:cNvPr id="119" name="Group 118">
            <a:extLst>
              <a:ext uri="{FF2B5EF4-FFF2-40B4-BE49-F238E27FC236}">
                <a16:creationId xmlns:a16="http://schemas.microsoft.com/office/drawing/2014/main" id="{7C9F3314-452E-7775-2745-D7B82A342701}"/>
              </a:ext>
            </a:extLst>
          </p:cNvPr>
          <p:cNvGrpSpPr/>
          <p:nvPr/>
        </p:nvGrpSpPr>
        <p:grpSpPr>
          <a:xfrm>
            <a:off x="3940744" y="3868521"/>
            <a:ext cx="403730" cy="549448"/>
            <a:chOff x="422129" y="1752600"/>
            <a:chExt cx="571783" cy="622643"/>
          </a:xfrm>
          <a:solidFill>
            <a:schemeClr val="bg1">
              <a:lumMod val="85000"/>
            </a:schemeClr>
          </a:solidFill>
        </p:grpSpPr>
        <p:sp>
          <p:nvSpPr>
            <p:cNvPr id="120" name="Rectangle: Folded Corner 119">
              <a:extLst>
                <a:ext uri="{FF2B5EF4-FFF2-40B4-BE49-F238E27FC236}">
                  <a16:creationId xmlns:a16="http://schemas.microsoft.com/office/drawing/2014/main" id="{6773A359-AA3D-8410-BF66-7A8175EDD539}"/>
                </a:ext>
              </a:extLst>
            </p:cNvPr>
            <p:cNvSpPr/>
            <p:nvPr/>
          </p:nvSpPr>
          <p:spPr>
            <a:xfrm>
              <a:off x="422129" y="1752600"/>
              <a:ext cx="416071" cy="457200"/>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sp>
          <p:nvSpPr>
            <p:cNvPr id="121" name="Rectangle: Folded Corner 120">
              <a:extLst>
                <a:ext uri="{FF2B5EF4-FFF2-40B4-BE49-F238E27FC236}">
                  <a16:creationId xmlns:a16="http://schemas.microsoft.com/office/drawing/2014/main" id="{DF9C1421-B4DC-6CF4-442E-F207261393C0}"/>
                </a:ext>
              </a:extLst>
            </p:cNvPr>
            <p:cNvSpPr/>
            <p:nvPr/>
          </p:nvSpPr>
          <p:spPr>
            <a:xfrm>
              <a:off x="498328" y="1828800"/>
              <a:ext cx="416072" cy="457200"/>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sp>
          <p:nvSpPr>
            <p:cNvPr id="122" name="Rectangle: Folded Corner 121">
              <a:extLst>
                <a:ext uri="{FF2B5EF4-FFF2-40B4-BE49-F238E27FC236}">
                  <a16:creationId xmlns:a16="http://schemas.microsoft.com/office/drawing/2014/main" id="{D1B31120-90C6-6983-A4BB-FB76C9E4C247}"/>
                </a:ext>
              </a:extLst>
            </p:cNvPr>
            <p:cNvSpPr/>
            <p:nvPr/>
          </p:nvSpPr>
          <p:spPr>
            <a:xfrm>
              <a:off x="577839" y="1918044"/>
              <a:ext cx="416073" cy="457199"/>
            </a:xfrm>
            <a:prstGeom prst="foldedCorner">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600"/>
                </a:spcBef>
                <a:spcAft>
                  <a:spcPts val="0"/>
                </a:spcAft>
                <a:buClrTx/>
                <a:buSzTx/>
                <a:buFontTx/>
                <a:buNone/>
                <a:tabLst/>
                <a:defRPr/>
              </a:pPr>
              <a:endParaRPr kumimoji="0" lang="en-GB" sz="800" b="0" i="1" u="none" strike="noStrike" kern="1200" cap="none" spc="0" normalizeH="0" baseline="0" noProof="0">
                <a:ln>
                  <a:noFill/>
                </a:ln>
                <a:solidFill>
                  <a:srgbClr val="000000"/>
                </a:solidFill>
                <a:effectLst/>
                <a:uLnTx/>
                <a:uFillTx/>
                <a:latin typeface="Ubuntu Medium"/>
                <a:ea typeface="+mn-ea"/>
                <a:cs typeface="Verdana"/>
              </a:endParaRPr>
            </a:p>
          </p:txBody>
        </p:sp>
      </p:grpSp>
      <p:sp>
        <p:nvSpPr>
          <p:cNvPr id="123" name="TextBox 122">
            <a:extLst>
              <a:ext uri="{FF2B5EF4-FFF2-40B4-BE49-F238E27FC236}">
                <a16:creationId xmlns:a16="http://schemas.microsoft.com/office/drawing/2014/main" id="{0F751A14-442D-FAC7-A182-E07E6EF50158}"/>
              </a:ext>
            </a:extLst>
          </p:cNvPr>
          <p:cNvSpPr txBox="1"/>
          <p:nvPr/>
        </p:nvSpPr>
        <p:spPr>
          <a:xfrm>
            <a:off x="3580414" y="4592955"/>
            <a:ext cx="1137074" cy="83099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1" u="sng" strike="noStrike" kern="1200" cap="none" spc="0" normalizeH="0" baseline="0" noProof="0">
                <a:ln>
                  <a:noFill/>
                </a:ln>
                <a:solidFill>
                  <a:srgbClr val="FFFFFF"/>
                </a:solidFill>
                <a:effectLst/>
                <a:uLnTx/>
                <a:uFillTx/>
                <a:latin typeface="Ubuntu Medium"/>
                <a:ea typeface="+mn-ea"/>
                <a:cs typeface="+mn-cs"/>
              </a:rPr>
              <a:t>Deliverables</a:t>
            </a:r>
            <a:r>
              <a:rPr kumimoji="0" lang="en-IN" sz="800" b="0" i="1" u="none" strike="noStrike" kern="1200" cap="none" spc="0" normalizeH="0" baseline="0" noProof="0">
                <a:ln>
                  <a:noFill/>
                </a:ln>
                <a:solidFill>
                  <a:srgbClr val="FFFFFF"/>
                </a:solidFill>
                <a:effectLst/>
                <a:uLnTx/>
                <a:uFillTx/>
                <a:latin typeface="Ubuntu Medium"/>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Ubuntu Medium"/>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Ubuntu Medium"/>
                <a:ea typeface="+mn-ea"/>
                <a:cs typeface="+mn-cs"/>
              </a:rPr>
              <a:t>JSON files of Resource name and connection details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Ubuntu Medium"/>
                <a:ea typeface="+mn-ea"/>
                <a:cs typeface="+mn-cs"/>
              </a:rPr>
              <a:t>&amp; lineage mappings</a:t>
            </a:r>
          </a:p>
        </p:txBody>
      </p:sp>
      <p:cxnSp>
        <p:nvCxnSpPr>
          <p:cNvPr id="124" name="Straight Arrow Connector 123">
            <a:extLst>
              <a:ext uri="{FF2B5EF4-FFF2-40B4-BE49-F238E27FC236}">
                <a16:creationId xmlns:a16="http://schemas.microsoft.com/office/drawing/2014/main" id="{183C496D-6B67-65AA-7550-43EED1E98DFC}"/>
              </a:ext>
            </a:extLst>
          </p:cNvPr>
          <p:cNvCxnSpPr>
            <a:cxnSpLocks/>
          </p:cNvCxnSpPr>
          <p:nvPr/>
        </p:nvCxnSpPr>
        <p:spPr>
          <a:xfrm>
            <a:off x="4701213" y="2298517"/>
            <a:ext cx="343082"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28" name="Rectangle: Rounded Corners 127">
            <a:extLst>
              <a:ext uri="{FF2B5EF4-FFF2-40B4-BE49-F238E27FC236}">
                <a16:creationId xmlns:a16="http://schemas.microsoft.com/office/drawing/2014/main" id="{8B8A986E-19B1-25D5-8D1A-80D1E7A169BF}"/>
              </a:ext>
            </a:extLst>
          </p:cNvPr>
          <p:cNvSpPr/>
          <p:nvPr/>
        </p:nvSpPr>
        <p:spPr>
          <a:xfrm>
            <a:off x="5021358" y="1555770"/>
            <a:ext cx="3842628" cy="1685604"/>
          </a:xfrm>
          <a:prstGeom prst="roundRect">
            <a:avLst>
              <a:gd name="adj" fmla="val 9918"/>
            </a:avLst>
          </a:prstGeom>
          <a:solidFill>
            <a:schemeClr val="accent4"/>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30" name="TextBox 129">
            <a:extLst>
              <a:ext uri="{FF2B5EF4-FFF2-40B4-BE49-F238E27FC236}">
                <a16:creationId xmlns:a16="http://schemas.microsoft.com/office/drawing/2014/main" id="{619C61CA-72D4-93D2-AAB8-69B795FA40FA}"/>
              </a:ext>
            </a:extLst>
          </p:cNvPr>
          <p:cNvSpPr txBox="1"/>
          <p:nvPr/>
        </p:nvSpPr>
        <p:spPr>
          <a:xfrm>
            <a:off x="5648670" y="792230"/>
            <a:ext cx="3747731"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sng" strike="noStrike" kern="1200" cap="none" spc="0" normalizeH="0" baseline="0" noProof="0">
                <a:ln>
                  <a:noFill/>
                </a:ln>
                <a:solidFill>
                  <a:srgbClr val="FFFFFF"/>
                </a:solidFill>
                <a:effectLst/>
                <a:uLnTx/>
                <a:uFillTx/>
                <a:latin typeface="Ubuntu Light" panose="020B0304030602030204" pitchFamily="34" charset="0"/>
                <a:ea typeface="+mn-ea"/>
                <a:cs typeface="+mn-cs"/>
              </a:rPr>
              <a:t>Business Asset Conversion engine (Utility)</a:t>
            </a:r>
            <a:r>
              <a:rPr kumimoji="0" lang="en-US" sz="1200" b="1"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 </a:t>
            </a: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Convert JSON files to CSV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Convert the CSV Axon format to CDGC format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Summary and reconciliation report generation</a:t>
            </a:r>
          </a:p>
        </p:txBody>
      </p:sp>
      <p:cxnSp>
        <p:nvCxnSpPr>
          <p:cNvPr id="208" name="Straight Arrow Connector 207">
            <a:extLst>
              <a:ext uri="{FF2B5EF4-FFF2-40B4-BE49-F238E27FC236}">
                <a16:creationId xmlns:a16="http://schemas.microsoft.com/office/drawing/2014/main" id="{718CAE14-F388-092A-20CB-183DAF965167}"/>
              </a:ext>
            </a:extLst>
          </p:cNvPr>
          <p:cNvCxnSpPr>
            <a:cxnSpLocks/>
          </p:cNvCxnSpPr>
          <p:nvPr/>
        </p:nvCxnSpPr>
        <p:spPr>
          <a:xfrm>
            <a:off x="4709019" y="5474792"/>
            <a:ext cx="448097"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12" name="Rectangle 211">
            <a:extLst>
              <a:ext uri="{FF2B5EF4-FFF2-40B4-BE49-F238E27FC236}">
                <a16:creationId xmlns:a16="http://schemas.microsoft.com/office/drawing/2014/main" id="{B0C9BC0B-0833-1854-F93F-43C24810A3A9}"/>
              </a:ext>
            </a:extLst>
          </p:cNvPr>
          <p:cNvSpPr/>
          <p:nvPr/>
        </p:nvSpPr>
        <p:spPr>
          <a:xfrm>
            <a:off x="9191743" y="1398555"/>
            <a:ext cx="472270" cy="1856657"/>
          </a:xfrm>
          <a:prstGeom prst="rect">
            <a:avLst/>
          </a:prstGeom>
          <a:ln>
            <a:noFill/>
          </a:ln>
        </p:spPr>
        <p:style>
          <a:lnRef idx="2">
            <a:schemeClr val="accent5"/>
          </a:lnRef>
          <a:fillRef idx="1">
            <a:schemeClr val="lt1"/>
          </a:fillRef>
          <a:effectRef idx="0">
            <a:schemeClr val="accent5"/>
          </a:effectRef>
          <a:fontRef idx="minor">
            <a:schemeClr val="dk1"/>
          </a:fontRef>
        </p:style>
        <p:txBody>
          <a:bodyPr vert="vert270"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2B0A3D"/>
                </a:solidFill>
                <a:effectLst/>
                <a:uLnTx/>
                <a:uFillTx/>
                <a:latin typeface="Ubuntu Light" panose="020B0304030602030204" pitchFamily="34" charset="0"/>
                <a:ea typeface="+mn-ea"/>
                <a:cs typeface="+mn-cs"/>
              </a:rPr>
              <a:t>Bulk Upload CDGC compatible Templates into IDMC Platform</a:t>
            </a:r>
          </a:p>
        </p:txBody>
      </p:sp>
      <p:sp>
        <p:nvSpPr>
          <p:cNvPr id="224" name="TextBox 223">
            <a:extLst>
              <a:ext uri="{FF2B5EF4-FFF2-40B4-BE49-F238E27FC236}">
                <a16:creationId xmlns:a16="http://schemas.microsoft.com/office/drawing/2014/main" id="{22AB0422-5E33-815E-8AB7-BD434CE45EE1}"/>
              </a:ext>
            </a:extLst>
          </p:cNvPr>
          <p:cNvSpPr txBox="1"/>
          <p:nvPr/>
        </p:nvSpPr>
        <p:spPr>
          <a:xfrm>
            <a:off x="3426234" y="3225961"/>
            <a:ext cx="1430404" cy="215444"/>
          </a:xfrm>
          <a:prstGeom prst="rect">
            <a:avLst/>
          </a:prstGeom>
          <a:noFill/>
          <a:ln>
            <a:solidFill>
              <a:schemeClr val="bg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1" u="none" strike="noStrike" kern="1200" cap="none" spc="0" normalizeH="0" baseline="0" noProof="0">
                <a:ln>
                  <a:noFill/>
                </a:ln>
                <a:solidFill>
                  <a:srgbClr val="FFFFFF"/>
                </a:solidFill>
                <a:effectLst/>
                <a:uLnTx/>
                <a:uFillTx/>
                <a:latin typeface="Ubuntu Medium"/>
                <a:ea typeface="+mn-ea"/>
                <a:cs typeface="+mn-cs"/>
              </a:rPr>
              <a:t>Summary report</a:t>
            </a:r>
          </a:p>
        </p:txBody>
      </p:sp>
      <p:cxnSp>
        <p:nvCxnSpPr>
          <p:cNvPr id="226" name="Straight Arrow Connector 225">
            <a:extLst>
              <a:ext uri="{FF2B5EF4-FFF2-40B4-BE49-F238E27FC236}">
                <a16:creationId xmlns:a16="http://schemas.microsoft.com/office/drawing/2014/main" id="{AF371E5A-93B5-978A-4CE1-524D10D13318}"/>
              </a:ext>
            </a:extLst>
          </p:cNvPr>
          <p:cNvCxnSpPr>
            <a:cxnSpLocks/>
          </p:cNvCxnSpPr>
          <p:nvPr/>
        </p:nvCxnSpPr>
        <p:spPr>
          <a:xfrm rot="480000">
            <a:off x="4106707" y="3033215"/>
            <a:ext cx="34730" cy="220278"/>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8" name="Straight Arrow Connector 227">
            <a:extLst>
              <a:ext uri="{FF2B5EF4-FFF2-40B4-BE49-F238E27FC236}">
                <a16:creationId xmlns:a16="http://schemas.microsoft.com/office/drawing/2014/main" id="{366E3538-7DFF-B760-7B78-ADAB7DBA45A9}"/>
              </a:ext>
            </a:extLst>
          </p:cNvPr>
          <p:cNvCxnSpPr>
            <a:cxnSpLocks/>
          </p:cNvCxnSpPr>
          <p:nvPr/>
        </p:nvCxnSpPr>
        <p:spPr>
          <a:xfrm rot="21420000" flipV="1">
            <a:off x="4124319" y="3417913"/>
            <a:ext cx="17117" cy="272437"/>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9" name="Straight Arrow Connector 228">
            <a:extLst>
              <a:ext uri="{FF2B5EF4-FFF2-40B4-BE49-F238E27FC236}">
                <a16:creationId xmlns:a16="http://schemas.microsoft.com/office/drawing/2014/main" id="{F5D231D5-C33F-632A-7C37-6D65EDE8874C}"/>
              </a:ext>
            </a:extLst>
          </p:cNvPr>
          <p:cNvCxnSpPr>
            <a:cxnSpLocks/>
          </p:cNvCxnSpPr>
          <p:nvPr/>
        </p:nvCxnSpPr>
        <p:spPr>
          <a:xfrm>
            <a:off x="9682167" y="2269079"/>
            <a:ext cx="295644"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2" name="Rectangle 231">
            <a:extLst>
              <a:ext uri="{FF2B5EF4-FFF2-40B4-BE49-F238E27FC236}">
                <a16:creationId xmlns:a16="http://schemas.microsoft.com/office/drawing/2014/main" id="{6D51538C-8BFB-8F0D-69DB-92087031DAAE}"/>
              </a:ext>
            </a:extLst>
          </p:cNvPr>
          <p:cNvSpPr/>
          <p:nvPr/>
        </p:nvSpPr>
        <p:spPr>
          <a:xfrm>
            <a:off x="10001911" y="1291743"/>
            <a:ext cx="1788941" cy="4408512"/>
          </a:xfrm>
          <a:prstGeom prst="rect">
            <a:avLst/>
          </a:prstGeom>
          <a:solidFill>
            <a:schemeClr val="accent4"/>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33" name="Google Shape;992;p14">
            <a:extLst>
              <a:ext uri="{FF2B5EF4-FFF2-40B4-BE49-F238E27FC236}">
                <a16:creationId xmlns:a16="http://schemas.microsoft.com/office/drawing/2014/main" id="{CB7B507F-09D9-2715-46C1-F45F9DEF25C6}"/>
              </a:ext>
            </a:extLst>
          </p:cNvPr>
          <p:cNvSpPr txBox="1"/>
          <p:nvPr/>
        </p:nvSpPr>
        <p:spPr>
          <a:xfrm>
            <a:off x="10014104" y="1398555"/>
            <a:ext cx="1788942" cy="3357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12ABDB"/>
              </a:buClr>
              <a:buSzPts val="1200"/>
              <a:buFont typeface="Arial"/>
              <a:buNone/>
              <a:tabLst/>
              <a:defRPr/>
            </a:pPr>
            <a:r>
              <a:rPr kumimoji="0" lang="en-IN"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rPr>
              <a:t>IDMC platform</a:t>
            </a:r>
            <a:r>
              <a:rPr kumimoji="0" lang="en-US"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rPr>
              <a:t>l file</a:t>
            </a:r>
            <a:endParaRPr kumimoji="0" sz="105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endParaRPr>
          </a:p>
        </p:txBody>
      </p:sp>
      <p:sp>
        <p:nvSpPr>
          <p:cNvPr id="234" name="Google Shape;992;p14">
            <a:extLst>
              <a:ext uri="{FF2B5EF4-FFF2-40B4-BE49-F238E27FC236}">
                <a16:creationId xmlns:a16="http://schemas.microsoft.com/office/drawing/2014/main" id="{1CBFA281-ABB3-0906-9BE1-45027D11ACAE}"/>
              </a:ext>
            </a:extLst>
          </p:cNvPr>
          <p:cNvSpPr txBox="1"/>
          <p:nvPr/>
        </p:nvSpPr>
        <p:spPr>
          <a:xfrm>
            <a:off x="10025539" y="1724344"/>
            <a:ext cx="1984808" cy="570107"/>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Governance assets – CDGC</a:t>
            </a:r>
          </a:p>
        </p:txBody>
      </p:sp>
      <p:sp>
        <p:nvSpPr>
          <p:cNvPr id="242" name="Google Shape;992;p14">
            <a:extLst>
              <a:ext uri="{FF2B5EF4-FFF2-40B4-BE49-F238E27FC236}">
                <a16:creationId xmlns:a16="http://schemas.microsoft.com/office/drawing/2014/main" id="{A10752F5-D54F-3E4D-9627-A8AF46A8C89B}"/>
              </a:ext>
            </a:extLst>
          </p:cNvPr>
          <p:cNvSpPr txBox="1"/>
          <p:nvPr/>
        </p:nvSpPr>
        <p:spPr>
          <a:xfrm>
            <a:off x="10013177" y="3747125"/>
            <a:ext cx="1984808" cy="570107"/>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Technical Assets- CDGC</a:t>
            </a:r>
          </a:p>
        </p:txBody>
      </p:sp>
      <p:sp>
        <p:nvSpPr>
          <p:cNvPr id="243" name="Google Shape;992;p14">
            <a:extLst>
              <a:ext uri="{FF2B5EF4-FFF2-40B4-BE49-F238E27FC236}">
                <a16:creationId xmlns:a16="http://schemas.microsoft.com/office/drawing/2014/main" id="{7F86D622-6DCB-58E0-7B65-BFA2483A1505}"/>
              </a:ext>
            </a:extLst>
          </p:cNvPr>
          <p:cNvSpPr txBox="1"/>
          <p:nvPr/>
        </p:nvSpPr>
        <p:spPr>
          <a:xfrm>
            <a:off x="10147049" y="2093188"/>
            <a:ext cx="1350260" cy="1496211"/>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Glossary</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System</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Data Set</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Process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Policy</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Courier New" panose="02070309020205020404" pitchFamily="49" charset="0"/>
              <a:buChar char="o"/>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DQ Business Rules</a:t>
            </a:r>
          </a:p>
        </p:txBody>
      </p:sp>
      <p:sp>
        <p:nvSpPr>
          <p:cNvPr id="245" name="Google Shape;992;p14">
            <a:extLst>
              <a:ext uri="{FF2B5EF4-FFF2-40B4-BE49-F238E27FC236}">
                <a16:creationId xmlns:a16="http://schemas.microsoft.com/office/drawing/2014/main" id="{C7EDE28F-9538-085E-95B3-86C73E1E318A}"/>
              </a:ext>
            </a:extLst>
          </p:cNvPr>
          <p:cNvSpPr txBox="1"/>
          <p:nvPr/>
        </p:nvSpPr>
        <p:spPr>
          <a:xfrm>
            <a:off x="10104680" y="4116084"/>
            <a:ext cx="1672005" cy="892659"/>
          </a:xfrm>
          <a:prstGeom prst="rect">
            <a:avLst/>
          </a:prstGeom>
          <a:noFill/>
          <a:ln>
            <a:noFill/>
          </a:ln>
        </p:spPr>
        <p:txBody>
          <a:bodyPr spcFirstLastPara="1" wrap="square" lIns="91425" tIns="45700" rIns="91425" bIns="45700" anchor="t" anchorCtr="0">
            <a:normAutofit fontScale="25000" lnSpcReduction="20000"/>
          </a:bodyPr>
          <a:lstStyle/>
          <a:p>
            <a:pPr marL="171450" marR="0" lvl="0" indent="-171450" algn="l" defTabSz="914400" rtl="0" eaLnBrk="1" fontAlgn="auto" latinLnBrk="0" hangingPunct="1">
              <a:lnSpc>
                <a:spcPct val="120000"/>
              </a:lnSpc>
              <a:spcBef>
                <a:spcPts val="600"/>
              </a:spcBef>
              <a:spcAft>
                <a:spcPts val="0"/>
              </a:spcAft>
              <a:buClr>
                <a:srgbClr val="0070AD"/>
              </a:buClr>
              <a:buSzPts val="1050"/>
              <a:buFont typeface="Courier New" panose="02070309020205020404" pitchFamily="49" charset="0"/>
              <a:buChar char="o"/>
              <a:tabLst/>
              <a:defRPr/>
            </a:pPr>
            <a:r>
              <a:rPr kumimoji="0" lang="en-IN" sz="3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Connection creation in Administrator</a:t>
            </a:r>
          </a:p>
          <a:p>
            <a:pPr marL="171450" marR="0" lvl="0" indent="-171450" algn="l" defTabSz="914400" rtl="0" eaLnBrk="1" fontAlgn="auto" latinLnBrk="0" hangingPunct="1">
              <a:lnSpc>
                <a:spcPct val="120000"/>
              </a:lnSpc>
              <a:spcBef>
                <a:spcPts val="600"/>
              </a:spcBef>
              <a:spcAft>
                <a:spcPts val="0"/>
              </a:spcAft>
              <a:buClr>
                <a:srgbClr val="0070AD"/>
              </a:buClr>
              <a:buSzPts val="1050"/>
              <a:buFont typeface="Courier New" panose="02070309020205020404" pitchFamily="49" charset="0"/>
              <a:buChar char="o"/>
              <a:tabLst/>
              <a:defRPr/>
            </a:pPr>
            <a:r>
              <a:rPr kumimoji="0" lang="en-GB" sz="3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Run Metadata extraction and cataloguing</a:t>
            </a:r>
          </a:p>
          <a:p>
            <a:pPr marL="171450" marR="0" lvl="0" indent="-171450" algn="l" defTabSz="914400" rtl="0" eaLnBrk="1" fontAlgn="auto" latinLnBrk="0" hangingPunct="1">
              <a:lnSpc>
                <a:spcPct val="120000"/>
              </a:lnSpc>
              <a:spcBef>
                <a:spcPts val="600"/>
              </a:spcBef>
              <a:spcAft>
                <a:spcPts val="0"/>
              </a:spcAft>
              <a:buClr>
                <a:srgbClr val="0070AD"/>
              </a:buClr>
              <a:buSzPts val="1050"/>
              <a:buFont typeface="Courier New" panose="02070309020205020404" pitchFamily="49" charset="0"/>
              <a:buChar char="o"/>
              <a:tabLst/>
              <a:defRPr/>
            </a:pPr>
            <a:r>
              <a:rPr kumimoji="0" lang="en-GB" sz="3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Upload any custom lineage</a:t>
            </a:r>
          </a:p>
        </p:txBody>
      </p:sp>
      <p:sp>
        <p:nvSpPr>
          <p:cNvPr id="248" name="Rectangle: Rounded Corners 247">
            <a:extLst>
              <a:ext uri="{FF2B5EF4-FFF2-40B4-BE49-F238E27FC236}">
                <a16:creationId xmlns:a16="http://schemas.microsoft.com/office/drawing/2014/main" id="{EDBA8C65-71C6-3E35-80FB-5B06B419BC8C}"/>
              </a:ext>
            </a:extLst>
          </p:cNvPr>
          <p:cNvSpPr/>
          <p:nvPr/>
        </p:nvSpPr>
        <p:spPr>
          <a:xfrm>
            <a:off x="5820190" y="1596367"/>
            <a:ext cx="2641227" cy="195437"/>
          </a:xfrm>
          <a:prstGeom prst="round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rPr>
              <a:t>Running Python based Utility</a:t>
            </a:r>
            <a:endParaRPr kumimoji="0" lang="en-GB"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p:txBody>
      </p:sp>
      <p:cxnSp>
        <p:nvCxnSpPr>
          <p:cNvPr id="252" name="Straight Arrow Connector 251">
            <a:extLst>
              <a:ext uri="{FF2B5EF4-FFF2-40B4-BE49-F238E27FC236}">
                <a16:creationId xmlns:a16="http://schemas.microsoft.com/office/drawing/2014/main" id="{77D9B3ED-F360-FBFA-FBB3-2C02D7C7001A}"/>
              </a:ext>
            </a:extLst>
          </p:cNvPr>
          <p:cNvCxnSpPr>
            <a:cxnSpLocks/>
          </p:cNvCxnSpPr>
          <p:nvPr/>
        </p:nvCxnSpPr>
        <p:spPr>
          <a:xfrm>
            <a:off x="8863987" y="2269079"/>
            <a:ext cx="327756"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55" name="Google Shape;1022;p14">
            <a:extLst>
              <a:ext uri="{FF2B5EF4-FFF2-40B4-BE49-F238E27FC236}">
                <a16:creationId xmlns:a16="http://schemas.microsoft.com/office/drawing/2014/main" id="{3D34F804-02F2-D78C-3B18-6A57CBA55C08}"/>
              </a:ext>
            </a:extLst>
          </p:cNvPr>
          <p:cNvSpPr txBox="1"/>
          <p:nvPr/>
        </p:nvSpPr>
        <p:spPr>
          <a:xfrm>
            <a:off x="6368969" y="1942942"/>
            <a:ext cx="1531958" cy="223098"/>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85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Fully Convertible</a:t>
            </a:r>
            <a:endParaRPr kumimoji="0" sz="140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sp>
        <p:nvSpPr>
          <p:cNvPr id="256" name="Google Shape;992;p14">
            <a:extLst>
              <a:ext uri="{FF2B5EF4-FFF2-40B4-BE49-F238E27FC236}">
                <a16:creationId xmlns:a16="http://schemas.microsoft.com/office/drawing/2014/main" id="{D27E6E44-BB43-CF1D-ACA3-56391BAFB89F}"/>
              </a:ext>
            </a:extLst>
          </p:cNvPr>
          <p:cNvSpPr txBox="1"/>
          <p:nvPr/>
        </p:nvSpPr>
        <p:spPr>
          <a:xfrm>
            <a:off x="5699107" y="2106812"/>
            <a:ext cx="2721913" cy="446741"/>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600"/>
              </a:spcBef>
              <a:spcAft>
                <a:spcPts val="0"/>
              </a:spcAft>
              <a:buClr>
                <a:srgbClr val="0070AD"/>
              </a:buClr>
              <a:buSzPts val="1050"/>
              <a:buFontTx/>
              <a:buNone/>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Glossary, </a:t>
            </a: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System, Data Set, Process, Policy, DQ Business Rules</a:t>
            </a:r>
          </a:p>
          <a:p>
            <a:pPr marL="171450" marR="0" lvl="0" indent="-171450" algn="ctr"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endParaRPr kumimoji="0" lang="en-IN" sz="10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endParaRPr>
          </a:p>
          <a:p>
            <a:pPr marL="171450" marR="0" lvl="0" indent="-171450" algn="ctr"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endParaRPr kumimoji="0" sz="120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endParaRPr>
          </a:p>
        </p:txBody>
      </p:sp>
      <p:sp>
        <p:nvSpPr>
          <p:cNvPr id="257" name="Google Shape;1022;p14">
            <a:extLst>
              <a:ext uri="{FF2B5EF4-FFF2-40B4-BE49-F238E27FC236}">
                <a16:creationId xmlns:a16="http://schemas.microsoft.com/office/drawing/2014/main" id="{C00C8034-CEC3-3DC5-D93A-6E4727857853}"/>
              </a:ext>
            </a:extLst>
          </p:cNvPr>
          <p:cNvSpPr txBox="1"/>
          <p:nvPr/>
        </p:nvSpPr>
        <p:spPr>
          <a:xfrm>
            <a:off x="6262052" y="2594224"/>
            <a:ext cx="1706574" cy="223098"/>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85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Fresh Configuration</a:t>
            </a:r>
            <a:endParaRPr kumimoji="0" sz="140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sp>
        <p:nvSpPr>
          <p:cNvPr id="258" name="Google Shape;992;p14">
            <a:extLst>
              <a:ext uri="{FF2B5EF4-FFF2-40B4-BE49-F238E27FC236}">
                <a16:creationId xmlns:a16="http://schemas.microsoft.com/office/drawing/2014/main" id="{67011206-71CC-CEA1-226C-3F07B386003A}"/>
              </a:ext>
            </a:extLst>
          </p:cNvPr>
          <p:cNvSpPr txBox="1"/>
          <p:nvPr/>
        </p:nvSpPr>
        <p:spPr>
          <a:xfrm>
            <a:off x="5773991" y="2846311"/>
            <a:ext cx="2721913" cy="446741"/>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600"/>
              </a:spcBef>
              <a:spcAft>
                <a:spcPts val="0"/>
              </a:spcAft>
              <a:buClr>
                <a:srgbClr val="0070AD"/>
              </a:buClr>
              <a:buSzPts val="1050"/>
              <a:buFontTx/>
              <a:buNone/>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Facets like Org Unit, Workflows, Roles</a:t>
            </a:r>
            <a:endPar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endParaRPr>
          </a:p>
          <a:p>
            <a:pPr marL="171450" marR="0" lvl="0" indent="-171450" algn="ctr"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endParaRPr kumimoji="0" lang="en-IN" sz="10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endParaRPr>
          </a:p>
          <a:p>
            <a:pPr marL="171450" marR="0" lvl="0" indent="-171450" algn="ctr"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endParaRPr kumimoji="0" sz="120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endParaRPr>
          </a:p>
        </p:txBody>
      </p:sp>
      <p:sp>
        <p:nvSpPr>
          <p:cNvPr id="259" name="Google Shape;1022;p14">
            <a:extLst>
              <a:ext uri="{FF2B5EF4-FFF2-40B4-BE49-F238E27FC236}">
                <a16:creationId xmlns:a16="http://schemas.microsoft.com/office/drawing/2014/main" id="{1001F33B-338E-F9E1-BB95-A934F2E660B4}"/>
              </a:ext>
            </a:extLst>
          </p:cNvPr>
          <p:cNvSpPr txBox="1"/>
          <p:nvPr/>
        </p:nvSpPr>
        <p:spPr>
          <a:xfrm>
            <a:off x="5173793" y="4318926"/>
            <a:ext cx="4216957" cy="223098"/>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85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Partially Convertible</a:t>
            </a:r>
            <a:endParaRPr kumimoji="0" sz="140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cxnSp>
        <p:nvCxnSpPr>
          <p:cNvPr id="261" name="Straight Arrow Connector 260">
            <a:extLst>
              <a:ext uri="{FF2B5EF4-FFF2-40B4-BE49-F238E27FC236}">
                <a16:creationId xmlns:a16="http://schemas.microsoft.com/office/drawing/2014/main" id="{D305CFC6-3972-C489-939B-D9492EC955FF}"/>
              </a:ext>
            </a:extLst>
          </p:cNvPr>
          <p:cNvCxnSpPr>
            <a:cxnSpLocks/>
          </p:cNvCxnSpPr>
          <p:nvPr/>
        </p:nvCxnSpPr>
        <p:spPr>
          <a:xfrm>
            <a:off x="4683194" y="4975863"/>
            <a:ext cx="448097"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0" name="Rectangle: Rounded Corners 189">
            <a:extLst>
              <a:ext uri="{FF2B5EF4-FFF2-40B4-BE49-F238E27FC236}">
                <a16:creationId xmlns:a16="http://schemas.microsoft.com/office/drawing/2014/main" id="{19EBA8FE-ACD6-17DF-27BF-17C41CB02ED9}"/>
              </a:ext>
            </a:extLst>
          </p:cNvPr>
          <p:cNvSpPr/>
          <p:nvPr/>
        </p:nvSpPr>
        <p:spPr>
          <a:xfrm>
            <a:off x="5157116" y="4695410"/>
            <a:ext cx="2139636" cy="496173"/>
          </a:xfrm>
          <a:prstGeom prst="roundRect">
            <a:avLst>
              <a:gd name="adj" fmla="val 0"/>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91" name="Rectangle: Rounded Corners 190">
            <a:extLst>
              <a:ext uri="{FF2B5EF4-FFF2-40B4-BE49-F238E27FC236}">
                <a16:creationId xmlns:a16="http://schemas.microsoft.com/office/drawing/2014/main" id="{BC85F990-80B4-CF5F-1A94-834B4CE7B8B0}"/>
              </a:ext>
            </a:extLst>
          </p:cNvPr>
          <p:cNvSpPr/>
          <p:nvPr/>
        </p:nvSpPr>
        <p:spPr>
          <a:xfrm>
            <a:off x="5135854" y="4768058"/>
            <a:ext cx="2186938" cy="256186"/>
          </a:xfrm>
          <a:prstGeom prst="round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rPr>
              <a:t>Create all the connections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rPr>
              <a:t>automatically into IICS (IDMC) leveraging IICS REST API and python-based utility</a:t>
            </a:r>
            <a:endParaRPr kumimoji="0" lang="en-GB"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endParaRPr>
          </a:p>
        </p:txBody>
      </p:sp>
      <p:sp>
        <p:nvSpPr>
          <p:cNvPr id="197" name="Rectangle: Rounded Corners 196">
            <a:extLst>
              <a:ext uri="{FF2B5EF4-FFF2-40B4-BE49-F238E27FC236}">
                <a16:creationId xmlns:a16="http://schemas.microsoft.com/office/drawing/2014/main" id="{96F8318E-97ED-332C-EC19-CAD5820EEA46}"/>
              </a:ext>
            </a:extLst>
          </p:cNvPr>
          <p:cNvSpPr/>
          <p:nvPr/>
        </p:nvSpPr>
        <p:spPr>
          <a:xfrm>
            <a:off x="7810661" y="4695410"/>
            <a:ext cx="1580090" cy="496173"/>
          </a:xfrm>
          <a:prstGeom prst="roundRect">
            <a:avLst>
              <a:gd name="adj" fmla="val 0"/>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98" name="Rectangle: Rounded Corners 197">
            <a:extLst>
              <a:ext uri="{FF2B5EF4-FFF2-40B4-BE49-F238E27FC236}">
                <a16:creationId xmlns:a16="http://schemas.microsoft.com/office/drawing/2014/main" id="{69D8A7D1-B2EC-FE34-F7F4-8487A31D8F0E}"/>
              </a:ext>
            </a:extLst>
          </p:cNvPr>
          <p:cNvSpPr/>
          <p:nvPr/>
        </p:nvSpPr>
        <p:spPr>
          <a:xfrm>
            <a:off x="7731519" y="4804459"/>
            <a:ext cx="1704992" cy="234357"/>
          </a:xfrm>
          <a:prstGeom prst="round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rPr>
              <a:t>Create resources in Metadata Command and run the metadata extraction</a:t>
            </a:r>
            <a:endParaRPr kumimoji="0" lang="en-GB" sz="700" b="0" i="1" u="none" strike="noStrike" kern="0" cap="none" spc="0" normalizeH="0" baseline="0" noProof="0">
              <a:ln>
                <a:noFill/>
              </a:ln>
              <a:solidFill>
                <a:srgbClr val="2B0A3D"/>
              </a:solidFill>
              <a:effectLst/>
              <a:uLnTx/>
              <a:uFillTx/>
              <a:latin typeface="Ubuntu Light" panose="020B0304030602030204" pitchFamily="34" charset="0"/>
              <a:ea typeface="Verdana" panose="020B0604030504040204" pitchFamily="34" charset="0"/>
              <a:cs typeface="+mn-cs"/>
            </a:endParaRPr>
          </a:p>
        </p:txBody>
      </p:sp>
      <p:cxnSp>
        <p:nvCxnSpPr>
          <p:cNvPr id="209" name="Straight Arrow Connector 208">
            <a:extLst>
              <a:ext uri="{FF2B5EF4-FFF2-40B4-BE49-F238E27FC236}">
                <a16:creationId xmlns:a16="http://schemas.microsoft.com/office/drawing/2014/main" id="{CA953DB7-93ED-C2EF-6D59-210DBE4979ED}"/>
              </a:ext>
            </a:extLst>
          </p:cNvPr>
          <p:cNvCxnSpPr>
            <a:cxnSpLocks/>
          </p:cNvCxnSpPr>
          <p:nvPr/>
        </p:nvCxnSpPr>
        <p:spPr>
          <a:xfrm>
            <a:off x="7317976" y="4953093"/>
            <a:ext cx="517281"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8FA041A0-8FDA-66FF-2632-D8A2375BE0BE}"/>
              </a:ext>
            </a:extLst>
          </p:cNvPr>
          <p:cNvCxnSpPr>
            <a:cxnSpLocks/>
          </p:cNvCxnSpPr>
          <p:nvPr/>
        </p:nvCxnSpPr>
        <p:spPr>
          <a:xfrm>
            <a:off x="9407446" y="4975863"/>
            <a:ext cx="599930"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63" name="Rectangle: Rounded Corners 262">
            <a:extLst>
              <a:ext uri="{FF2B5EF4-FFF2-40B4-BE49-F238E27FC236}">
                <a16:creationId xmlns:a16="http://schemas.microsoft.com/office/drawing/2014/main" id="{1F87B232-B69A-BFC7-1BBF-F2FD4678E088}"/>
              </a:ext>
            </a:extLst>
          </p:cNvPr>
          <p:cNvSpPr/>
          <p:nvPr/>
        </p:nvSpPr>
        <p:spPr>
          <a:xfrm>
            <a:off x="5161363" y="5261292"/>
            <a:ext cx="2139636" cy="399335"/>
          </a:xfrm>
          <a:prstGeom prst="roundRect">
            <a:avLst>
              <a:gd name="adj" fmla="val 9918"/>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64" name="Rectangle: Rounded Corners 263">
            <a:extLst>
              <a:ext uri="{FF2B5EF4-FFF2-40B4-BE49-F238E27FC236}">
                <a16:creationId xmlns:a16="http://schemas.microsoft.com/office/drawing/2014/main" id="{B2B81438-BB55-6E12-7BF8-900A57B4AE85}"/>
              </a:ext>
            </a:extLst>
          </p:cNvPr>
          <p:cNvSpPr/>
          <p:nvPr/>
        </p:nvSpPr>
        <p:spPr>
          <a:xfrm>
            <a:off x="5146601" y="5368950"/>
            <a:ext cx="2186938" cy="105842"/>
          </a:xfrm>
          <a:prstGeom prst="round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rPr>
              <a:t>Pull lineage mapping with EDC Rest APIs</a:t>
            </a:r>
            <a:endParaRPr kumimoji="0" lang="en-GB" sz="9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mn-cs"/>
            </a:endParaRPr>
          </a:p>
        </p:txBody>
      </p:sp>
      <p:sp>
        <p:nvSpPr>
          <p:cNvPr id="265" name="Rectangle: Rounded Corners 264">
            <a:extLst>
              <a:ext uri="{FF2B5EF4-FFF2-40B4-BE49-F238E27FC236}">
                <a16:creationId xmlns:a16="http://schemas.microsoft.com/office/drawing/2014/main" id="{B63792CD-F812-978F-7CC3-8995E5159FB9}"/>
              </a:ext>
            </a:extLst>
          </p:cNvPr>
          <p:cNvSpPr/>
          <p:nvPr/>
        </p:nvSpPr>
        <p:spPr>
          <a:xfrm>
            <a:off x="7810661" y="5267584"/>
            <a:ext cx="1583948" cy="428449"/>
          </a:xfrm>
          <a:prstGeom prst="roundRect">
            <a:avLst>
              <a:gd name="adj" fmla="val 0"/>
            </a:avLst>
          </a:prstGeom>
          <a:solidFill>
            <a:schemeClr val="bg1"/>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66" name="Rectangle: Rounded Corners 265">
            <a:extLst>
              <a:ext uri="{FF2B5EF4-FFF2-40B4-BE49-F238E27FC236}">
                <a16:creationId xmlns:a16="http://schemas.microsoft.com/office/drawing/2014/main" id="{F37FACFD-D10B-1003-097E-2CC8C5349C7D}"/>
              </a:ext>
            </a:extLst>
          </p:cNvPr>
          <p:cNvSpPr/>
          <p:nvPr/>
        </p:nvSpPr>
        <p:spPr>
          <a:xfrm>
            <a:off x="7986953" y="5358844"/>
            <a:ext cx="1320756" cy="174582"/>
          </a:xfrm>
          <a:prstGeom prst="roundRect">
            <a:avLst>
              <a:gd name="adj" fmla="val 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 b="0" i="1" u="none" strike="noStrike" kern="0" cap="none" spc="0" normalizeH="0" baseline="0" noProof="0">
              <a:ln>
                <a:noFill/>
              </a:ln>
              <a:solidFill>
                <a:prstClr val="black"/>
              </a:solidFill>
              <a:effectLst/>
              <a:uLnTx/>
              <a:uFillTx/>
              <a:latin typeface="Ubuntu Light" panose="020B030403060203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prstClr val="black"/>
                </a:solidFill>
                <a:effectLst/>
                <a:uLnTx/>
                <a:uFillTx/>
                <a:latin typeface="Ubuntu Light" panose="020B0304030602030204" pitchFamily="34" charset="0"/>
                <a:ea typeface="Verdana" panose="020B0604030504040204" pitchFamily="34" charset="0"/>
                <a:cs typeface="+mn-cs"/>
              </a:rPr>
              <a:t>Load the same into IDMC - CDGC</a:t>
            </a:r>
            <a:endParaRPr kumimoji="0" lang="en-GB" sz="900" b="0" i="0" u="none" strike="noStrike" kern="1200" cap="none" spc="0" normalizeH="0" baseline="0" noProof="0">
              <a:ln>
                <a:noFill/>
              </a:ln>
              <a:solidFill>
                <a:prstClr val="black"/>
              </a:solidFill>
              <a:effectLst/>
              <a:uLnTx/>
              <a:uFillTx/>
              <a:latin typeface="Ubuntu Light" panose="020B0304030602030204" pitchFamily="34" charset="0"/>
              <a:ea typeface="Verdana" panose="020B0604030504040204" pitchFamily="34" charset="0"/>
              <a:cs typeface="+mn-cs"/>
            </a:endParaRPr>
          </a:p>
        </p:txBody>
      </p:sp>
      <p:cxnSp>
        <p:nvCxnSpPr>
          <p:cNvPr id="267" name="Straight Arrow Connector 266">
            <a:extLst>
              <a:ext uri="{FF2B5EF4-FFF2-40B4-BE49-F238E27FC236}">
                <a16:creationId xmlns:a16="http://schemas.microsoft.com/office/drawing/2014/main" id="{76A6C813-4322-F4BA-E04C-312903EF303B}"/>
              </a:ext>
            </a:extLst>
          </p:cNvPr>
          <p:cNvCxnSpPr>
            <a:cxnSpLocks/>
          </p:cNvCxnSpPr>
          <p:nvPr/>
        </p:nvCxnSpPr>
        <p:spPr>
          <a:xfrm>
            <a:off x="7308627" y="5448098"/>
            <a:ext cx="517282"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68" name="Straight Arrow Connector 267">
            <a:extLst>
              <a:ext uri="{FF2B5EF4-FFF2-40B4-BE49-F238E27FC236}">
                <a16:creationId xmlns:a16="http://schemas.microsoft.com/office/drawing/2014/main" id="{E2744A3B-2611-2492-9132-6A1072F5B0D9}"/>
              </a:ext>
            </a:extLst>
          </p:cNvPr>
          <p:cNvCxnSpPr>
            <a:cxnSpLocks/>
          </p:cNvCxnSpPr>
          <p:nvPr/>
        </p:nvCxnSpPr>
        <p:spPr>
          <a:xfrm>
            <a:off x="9392610" y="5435186"/>
            <a:ext cx="616624" cy="0"/>
          </a:xfrm>
          <a:prstGeom prst="straightConnector1">
            <a:avLst/>
          </a:prstGeom>
          <a:ln w="19050">
            <a:solidFill>
              <a:schemeClr val="bg2"/>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82" name="Rectangle 281">
            <a:extLst>
              <a:ext uri="{FF2B5EF4-FFF2-40B4-BE49-F238E27FC236}">
                <a16:creationId xmlns:a16="http://schemas.microsoft.com/office/drawing/2014/main" id="{E55111D8-8E3E-47B6-8742-82C8D24C84A6}"/>
              </a:ext>
            </a:extLst>
          </p:cNvPr>
          <p:cNvSpPr/>
          <p:nvPr/>
        </p:nvSpPr>
        <p:spPr>
          <a:xfrm>
            <a:off x="296890" y="5915791"/>
            <a:ext cx="11226738" cy="501082"/>
          </a:xfrm>
          <a:prstGeom prst="rect">
            <a:avLst/>
          </a:prstGeom>
          <a:solidFill>
            <a:schemeClr val="accent3"/>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1" u="none" strike="noStrike" kern="0" cap="none" spc="0" normalizeH="0" baseline="0" noProof="0">
                <a:ln>
                  <a:noFill/>
                </a:ln>
                <a:solidFill>
                  <a:srgbClr val="12ABDB"/>
                </a:solidFill>
                <a:effectLst/>
                <a:uLnTx/>
                <a:uFillTx/>
                <a:latin typeface="Ubuntu Light" panose="020B0304030602030204" pitchFamily="34" charset="0"/>
                <a:ea typeface="+mn-ea"/>
                <a:cs typeface="+mn-cs"/>
              </a:rPr>
              <a:t>Potential Benefits: </a:t>
            </a:r>
            <a:r>
              <a:rPr kumimoji="0" lang="en-IN" sz="1200" b="0" i="1" u="none" strike="noStrike" kern="0" cap="none" spc="0" normalizeH="0" baseline="0" noProof="0">
                <a:ln>
                  <a:noFill/>
                </a:ln>
                <a:solidFill>
                  <a:srgbClr val="FFFFFF"/>
                </a:solidFill>
                <a:effectLst/>
                <a:uLnTx/>
                <a:uFillTx/>
                <a:latin typeface="Ubuntu Light" panose="020B0304030602030204" pitchFamily="34" charset="0"/>
                <a:ea typeface="+mn-ea"/>
                <a:cs typeface="+mn-cs"/>
              </a:rPr>
              <a:t>High effort reductions in leveraging the migration factory solution. Has reusable mapping templates and conversion engines for easy and seamless migration of information from on-prem to cloud version for the critical assets</a:t>
            </a:r>
            <a:endParaRPr kumimoji="0" lang="en-IN" sz="1200" b="1" i="1" u="none" strike="noStrike" kern="0" cap="none" spc="0" normalizeH="0" baseline="0" noProof="0">
              <a:ln>
                <a:noFill/>
              </a:ln>
              <a:solidFill>
                <a:srgbClr val="FFFFFF"/>
              </a:solidFill>
              <a:effectLst/>
              <a:uLnTx/>
              <a:uFillTx/>
              <a:latin typeface="Ubuntu Light" panose="020B0304030602030204" pitchFamily="34" charset="0"/>
              <a:ea typeface="+mn-ea"/>
              <a:cs typeface="+mn-cs"/>
            </a:endParaRPr>
          </a:p>
        </p:txBody>
      </p:sp>
      <p:grpSp>
        <p:nvGrpSpPr>
          <p:cNvPr id="24" name="Group 23">
            <a:extLst>
              <a:ext uri="{FF2B5EF4-FFF2-40B4-BE49-F238E27FC236}">
                <a16:creationId xmlns:a16="http://schemas.microsoft.com/office/drawing/2014/main" id="{1BD97900-838A-1AF2-C247-4DB28E93B02D}"/>
              </a:ext>
            </a:extLst>
          </p:cNvPr>
          <p:cNvGrpSpPr/>
          <p:nvPr/>
        </p:nvGrpSpPr>
        <p:grpSpPr>
          <a:xfrm>
            <a:off x="5118255" y="1340972"/>
            <a:ext cx="506315" cy="483812"/>
            <a:chOff x="2528739" y="4064184"/>
            <a:chExt cx="506315" cy="483812"/>
          </a:xfrm>
        </p:grpSpPr>
        <p:pic>
          <p:nvPicPr>
            <p:cNvPr id="25" name="Graphic 24">
              <a:extLst>
                <a:ext uri="{FF2B5EF4-FFF2-40B4-BE49-F238E27FC236}">
                  <a16:creationId xmlns:a16="http://schemas.microsoft.com/office/drawing/2014/main" id="{BAB0615C-AFF5-8C12-725F-681EB19B04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739" y="4064184"/>
              <a:ext cx="506315" cy="483812"/>
            </a:xfrm>
            <a:prstGeom prst="rect">
              <a:avLst/>
            </a:prstGeom>
          </p:spPr>
        </p:pic>
        <p:pic>
          <p:nvPicPr>
            <p:cNvPr id="26" name="Graphic 25" descr="Single gear outline">
              <a:extLst>
                <a:ext uri="{FF2B5EF4-FFF2-40B4-BE49-F238E27FC236}">
                  <a16:creationId xmlns:a16="http://schemas.microsoft.com/office/drawing/2014/main" id="{7F48DEB3-F1F1-E0E8-C0D8-1D46B11F6E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8" y="4119715"/>
              <a:ext cx="381327" cy="360000"/>
            </a:xfrm>
            <a:prstGeom prst="rect">
              <a:avLst/>
            </a:prstGeom>
          </p:spPr>
        </p:pic>
      </p:grpSp>
      <p:grpSp>
        <p:nvGrpSpPr>
          <p:cNvPr id="27" name="Group 26">
            <a:extLst>
              <a:ext uri="{FF2B5EF4-FFF2-40B4-BE49-F238E27FC236}">
                <a16:creationId xmlns:a16="http://schemas.microsoft.com/office/drawing/2014/main" id="{94667E71-823A-5C62-3C8B-0CED288202F5}"/>
              </a:ext>
            </a:extLst>
          </p:cNvPr>
          <p:cNvGrpSpPr/>
          <p:nvPr/>
        </p:nvGrpSpPr>
        <p:grpSpPr>
          <a:xfrm>
            <a:off x="5082925" y="3791152"/>
            <a:ext cx="506315" cy="483812"/>
            <a:chOff x="2528739" y="4064184"/>
            <a:chExt cx="506315" cy="483812"/>
          </a:xfrm>
        </p:grpSpPr>
        <p:pic>
          <p:nvPicPr>
            <p:cNvPr id="28" name="Graphic 27">
              <a:extLst>
                <a:ext uri="{FF2B5EF4-FFF2-40B4-BE49-F238E27FC236}">
                  <a16:creationId xmlns:a16="http://schemas.microsoft.com/office/drawing/2014/main" id="{5C7D1163-D5A2-ED9D-0D88-6AFA1FF8B5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739" y="4064184"/>
              <a:ext cx="506315" cy="483812"/>
            </a:xfrm>
            <a:prstGeom prst="rect">
              <a:avLst/>
            </a:prstGeom>
          </p:spPr>
        </p:pic>
        <p:pic>
          <p:nvPicPr>
            <p:cNvPr id="29" name="Graphic 28" descr="Single gear outline">
              <a:extLst>
                <a:ext uri="{FF2B5EF4-FFF2-40B4-BE49-F238E27FC236}">
                  <a16:creationId xmlns:a16="http://schemas.microsoft.com/office/drawing/2014/main" id="{4E0B4393-60F1-C726-8B21-AE7E0C2F6E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8" y="4119715"/>
              <a:ext cx="381327" cy="360000"/>
            </a:xfrm>
            <a:prstGeom prst="rect">
              <a:avLst/>
            </a:prstGeom>
          </p:spPr>
        </p:pic>
      </p:grpSp>
      <p:pic>
        <p:nvPicPr>
          <p:cNvPr id="38" name="Graphic 37">
            <a:extLst>
              <a:ext uri="{FF2B5EF4-FFF2-40B4-BE49-F238E27FC236}">
                <a16:creationId xmlns:a16="http://schemas.microsoft.com/office/drawing/2014/main" id="{73562A54-89EF-3AF6-43FC-E6E0E70162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85204" y="987743"/>
            <a:ext cx="506315" cy="483812"/>
          </a:xfrm>
          <a:prstGeom prst="rect">
            <a:avLst/>
          </a:prstGeom>
        </p:spPr>
      </p:pic>
      <p:pic>
        <p:nvPicPr>
          <p:cNvPr id="41" name="Graphic 40">
            <a:extLst>
              <a:ext uri="{FF2B5EF4-FFF2-40B4-BE49-F238E27FC236}">
                <a16:creationId xmlns:a16="http://schemas.microsoft.com/office/drawing/2014/main" id="{3F4E914B-3053-D7F4-F20E-148950A0619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00594" y="1104953"/>
            <a:ext cx="282576" cy="223552"/>
          </a:xfrm>
          <a:prstGeom prst="rect">
            <a:avLst/>
          </a:prstGeom>
        </p:spPr>
      </p:pic>
      <p:grpSp>
        <p:nvGrpSpPr>
          <p:cNvPr id="48" name="Group 47">
            <a:extLst>
              <a:ext uri="{FF2B5EF4-FFF2-40B4-BE49-F238E27FC236}">
                <a16:creationId xmlns:a16="http://schemas.microsoft.com/office/drawing/2014/main" id="{F41A5D95-14B9-FB33-6A42-353148043CE9}"/>
              </a:ext>
            </a:extLst>
          </p:cNvPr>
          <p:cNvGrpSpPr/>
          <p:nvPr/>
        </p:nvGrpSpPr>
        <p:grpSpPr>
          <a:xfrm>
            <a:off x="2559429" y="1710450"/>
            <a:ext cx="506315" cy="483812"/>
            <a:chOff x="2528739" y="4064184"/>
            <a:chExt cx="506315" cy="483812"/>
          </a:xfrm>
        </p:grpSpPr>
        <p:pic>
          <p:nvPicPr>
            <p:cNvPr id="49" name="Graphic 48">
              <a:extLst>
                <a:ext uri="{FF2B5EF4-FFF2-40B4-BE49-F238E27FC236}">
                  <a16:creationId xmlns:a16="http://schemas.microsoft.com/office/drawing/2014/main" id="{59BF6A67-BBA6-EFC8-8481-A689842F1E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739" y="4064184"/>
              <a:ext cx="506315" cy="483812"/>
            </a:xfrm>
            <a:prstGeom prst="rect">
              <a:avLst/>
            </a:prstGeom>
          </p:spPr>
        </p:pic>
        <p:pic>
          <p:nvPicPr>
            <p:cNvPr id="50" name="Graphic 49" descr="Single gear outline">
              <a:extLst>
                <a:ext uri="{FF2B5EF4-FFF2-40B4-BE49-F238E27FC236}">
                  <a16:creationId xmlns:a16="http://schemas.microsoft.com/office/drawing/2014/main" id="{7603442D-EC3A-A238-56E6-A5BFF3981B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8" y="4119715"/>
              <a:ext cx="381327" cy="360000"/>
            </a:xfrm>
            <a:prstGeom prst="rect">
              <a:avLst/>
            </a:prstGeom>
          </p:spPr>
        </p:pic>
      </p:grpSp>
      <p:grpSp>
        <p:nvGrpSpPr>
          <p:cNvPr id="52" name="Group 51">
            <a:extLst>
              <a:ext uri="{FF2B5EF4-FFF2-40B4-BE49-F238E27FC236}">
                <a16:creationId xmlns:a16="http://schemas.microsoft.com/office/drawing/2014/main" id="{E60E5057-6F75-63EA-30FC-0CB7ED49DE08}"/>
              </a:ext>
            </a:extLst>
          </p:cNvPr>
          <p:cNvGrpSpPr/>
          <p:nvPr/>
        </p:nvGrpSpPr>
        <p:grpSpPr>
          <a:xfrm>
            <a:off x="9816730" y="214610"/>
            <a:ext cx="2119433" cy="577581"/>
            <a:chOff x="9816730" y="209058"/>
            <a:chExt cx="2119433" cy="577581"/>
          </a:xfrm>
        </p:grpSpPr>
        <p:grpSp>
          <p:nvGrpSpPr>
            <p:cNvPr id="53" name="Group 52">
              <a:extLst>
                <a:ext uri="{FF2B5EF4-FFF2-40B4-BE49-F238E27FC236}">
                  <a16:creationId xmlns:a16="http://schemas.microsoft.com/office/drawing/2014/main" id="{C729BF6B-5747-3CA2-9BFE-DB4957E05896}"/>
                </a:ext>
              </a:extLst>
            </p:cNvPr>
            <p:cNvGrpSpPr/>
            <p:nvPr/>
          </p:nvGrpSpPr>
          <p:grpSpPr>
            <a:xfrm>
              <a:off x="10033927" y="209058"/>
              <a:ext cx="1902236" cy="577581"/>
              <a:chOff x="7801478" y="277404"/>
              <a:chExt cx="1902236" cy="577581"/>
            </a:xfrm>
          </p:grpSpPr>
          <p:sp>
            <p:nvSpPr>
              <p:cNvPr id="60" name="TextBox 59">
                <a:extLst>
                  <a:ext uri="{FF2B5EF4-FFF2-40B4-BE49-F238E27FC236}">
                    <a16:creationId xmlns:a16="http://schemas.microsoft.com/office/drawing/2014/main" id="{2EF9DBC3-067A-1746-B92F-B3AB05E1EC06}"/>
                  </a:ext>
                </a:extLst>
              </p:cNvPr>
              <p:cNvSpPr txBox="1"/>
              <p:nvPr/>
            </p:nvSpPr>
            <p:spPr>
              <a:xfrm>
                <a:off x="7801478" y="277404"/>
                <a:ext cx="19022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New ideas</a:t>
                </a:r>
                <a:endParaRPr kumimoji="0" lang="en-IN"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61" name="TextBox 60">
                <a:extLst>
                  <a:ext uri="{FF2B5EF4-FFF2-40B4-BE49-F238E27FC236}">
                    <a16:creationId xmlns:a16="http://schemas.microsoft.com/office/drawing/2014/main" id="{6E2A895B-A7B0-2603-EC61-54CF95F3AE61}"/>
                  </a:ext>
                </a:extLst>
              </p:cNvPr>
              <p:cNvSpPr txBox="1"/>
              <p:nvPr/>
            </p:nvSpPr>
            <p:spPr>
              <a:xfrm>
                <a:off x="7801478" y="577986"/>
                <a:ext cx="19022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Existing assets</a:t>
                </a:r>
              </a:p>
            </p:txBody>
          </p:sp>
        </p:grpSp>
        <p:grpSp>
          <p:nvGrpSpPr>
            <p:cNvPr id="54" name="Group 53">
              <a:extLst>
                <a:ext uri="{FF2B5EF4-FFF2-40B4-BE49-F238E27FC236}">
                  <a16:creationId xmlns:a16="http://schemas.microsoft.com/office/drawing/2014/main" id="{25D10BAF-750B-4273-B59F-B6FD71FE4952}"/>
                </a:ext>
              </a:extLst>
            </p:cNvPr>
            <p:cNvGrpSpPr/>
            <p:nvPr/>
          </p:nvGrpSpPr>
          <p:grpSpPr>
            <a:xfrm>
              <a:off x="9817788" y="535510"/>
              <a:ext cx="250668" cy="239527"/>
              <a:chOff x="2528739" y="4128117"/>
              <a:chExt cx="506315" cy="483812"/>
            </a:xfrm>
          </p:grpSpPr>
          <p:pic>
            <p:nvPicPr>
              <p:cNvPr id="58" name="Graphic 57">
                <a:extLst>
                  <a:ext uri="{FF2B5EF4-FFF2-40B4-BE49-F238E27FC236}">
                    <a16:creationId xmlns:a16="http://schemas.microsoft.com/office/drawing/2014/main" id="{D69541B3-18B7-E0E6-51FD-B1B1730977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739" y="4128117"/>
                <a:ext cx="506315" cy="483812"/>
              </a:xfrm>
              <a:prstGeom prst="rect">
                <a:avLst/>
              </a:prstGeom>
            </p:spPr>
          </p:pic>
          <p:pic>
            <p:nvPicPr>
              <p:cNvPr id="59" name="Graphic 58" descr="Single gear outline">
                <a:extLst>
                  <a:ext uri="{FF2B5EF4-FFF2-40B4-BE49-F238E27FC236}">
                    <a16:creationId xmlns:a16="http://schemas.microsoft.com/office/drawing/2014/main" id="{E08AD170-8353-D24C-063C-512F1CBB5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7" y="4183647"/>
                <a:ext cx="381328" cy="360000"/>
              </a:xfrm>
              <a:prstGeom prst="rect">
                <a:avLst/>
              </a:prstGeom>
            </p:spPr>
          </p:pic>
        </p:grpSp>
        <p:grpSp>
          <p:nvGrpSpPr>
            <p:cNvPr id="55" name="Group 54">
              <a:extLst>
                <a:ext uri="{FF2B5EF4-FFF2-40B4-BE49-F238E27FC236}">
                  <a16:creationId xmlns:a16="http://schemas.microsoft.com/office/drawing/2014/main" id="{E80D3B33-BD06-0421-0958-95E6E915D871}"/>
                </a:ext>
              </a:extLst>
            </p:cNvPr>
            <p:cNvGrpSpPr/>
            <p:nvPr/>
          </p:nvGrpSpPr>
          <p:grpSpPr>
            <a:xfrm>
              <a:off x="9816730" y="235746"/>
              <a:ext cx="251726" cy="240538"/>
              <a:chOff x="2528739" y="4064184"/>
              <a:chExt cx="506315" cy="483812"/>
            </a:xfrm>
          </p:grpSpPr>
          <p:pic>
            <p:nvPicPr>
              <p:cNvPr id="56" name="Graphic 55">
                <a:extLst>
                  <a:ext uri="{FF2B5EF4-FFF2-40B4-BE49-F238E27FC236}">
                    <a16:creationId xmlns:a16="http://schemas.microsoft.com/office/drawing/2014/main" id="{A4A5780F-FA97-3933-5C62-FCB87A0539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739" y="4064184"/>
                <a:ext cx="506315" cy="483812"/>
              </a:xfrm>
              <a:prstGeom prst="rect">
                <a:avLst/>
              </a:prstGeom>
            </p:spPr>
          </p:pic>
          <p:pic>
            <p:nvPicPr>
              <p:cNvPr id="57" name="Graphic 56" descr="Single gear outline">
                <a:extLst>
                  <a:ext uri="{FF2B5EF4-FFF2-40B4-BE49-F238E27FC236}">
                    <a16:creationId xmlns:a16="http://schemas.microsoft.com/office/drawing/2014/main" id="{4889F94D-71DA-D2BC-28DC-79556BC8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8" y="4119715"/>
                <a:ext cx="381327" cy="360000"/>
              </a:xfrm>
              <a:prstGeom prst="rect">
                <a:avLst/>
              </a:prstGeom>
            </p:spPr>
          </p:pic>
        </p:grpSp>
      </p:grpSp>
      <p:sp>
        <p:nvSpPr>
          <p:cNvPr id="8" name="TextBox 7">
            <a:extLst>
              <a:ext uri="{FF2B5EF4-FFF2-40B4-BE49-F238E27FC236}">
                <a16:creationId xmlns:a16="http://schemas.microsoft.com/office/drawing/2014/main" id="{B50EA8D5-5556-5D18-4BCF-CF514E449D3E}"/>
              </a:ext>
            </a:extLst>
          </p:cNvPr>
          <p:cNvSpPr txBox="1"/>
          <p:nvPr/>
        </p:nvSpPr>
        <p:spPr>
          <a:xfrm>
            <a:off x="5641663" y="3532708"/>
            <a:ext cx="4011933"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sng" strike="noStrike" kern="1200" cap="none" spc="0" normalizeH="0" baseline="0" noProof="0">
                <a:ln>
                  <a:noFill/>
                </a:ln>
                <a:solidFill>
                  <a:srgbClr val="FFFFFF"/>
                </a:solidFill>
                <a:effectLst/>
                <a:uLnTx/>
                <a:uFillTx/>
                <a:latin typeface="Ubuntu Light" panose="020B0304030602030204" pitchFamily="34" charset="0"/>
                <a:ea typeface="+mn-ea"/>
                <a:cs typeface="+mn-cs"/>
              </a:rPr>
              <a:t>Technical Asset Conversion engine (Utility)</a:t>
            </a:r>
            <a:r>
              <a:rPr kumimoji="0" lang="en-US" sz="1200" b="1"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a:t>
            </a:r>
            <a:endPar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Convert EDC connection details into IDMC connection creation payload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Run the payload to import all connections into IDMC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1" u="none" strike="noStrike" kern="1200" cap="none" spc="0" normalizeH="0" baseline="0" noProof="0">
                <a:ln>
                  <a:noFill/>
                </a:ln>
                <a:solidFill>
                  <a:srgbClr val="FFFFFF"/>
                </a:solidFill>
                <a:effectLst/>
                <a:uLnTx/>
                <a:uFillTx/>
                <a:latin typeface="Ubuntu Light" panose="020B0304030602030204" pitchFamily="34" charset="0"/>
                <a:ea typeface="+mn-ea"/>
                <a:cs typeface="+mn-cs"/>
              </a:rPr>
              <a:t>Convert the EDC Lineage mappings into CDGC mapping template</a:t>
            </a:r>
          </a:p>
        </p:txBody>
      </p:sp>
      <p:grpSp>
        <p:nvGrpSpPr>
          <p:cNvPr id="3" name="Group 2">
            <a:extLst>
              <a:ext uri="{FF2B5EF4-FFF2-40B4-BE49-F238E27FC236}">
                <a16:creationId xmlns:a16="http://schemas.microsoft.com/office/drawing/2014/main" id="{F75F1B00-BDC8-1A39-C173-79AF50F486C5}"/>
              </a:ext>
            </a:extLst>
          </p:cNvPr>
          <p:cNvGrpSpPr/>
          <p:nvPr/>
        </p:nvGrpSpPr>
        <p:grpSpPr>
          <a:xfrm>
            <a:off x="2548092" y="4045842"/>
            <a:ext cx="506315" cy="483812"/>
            <a:chOff x="2528739" y="4064184"/>
            <a:chExt cx="506315" cy="483812"/>
          </a:xfrm>
        </p:grpSpPr>
        <p:pic>
          <p:nvPicPr>
            <p:cNvPr id="5" name="Graphic 4">
              <a:extLst>
                <a:ext uri="{FF2B5EF4-FFF2-40B4-BE49-F238E27FC236}">
                  <a16:creationId xmlns:a16="http://schemas.microsoft.com/office/drawing/2014/main" id="{3AB9DCFC-985F-7CCB-8D8D-8AEF7F7799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739" y="4064184"/>
              <a:ext cx="506315" cy="483812"/>
            </a:xfrm>
            <a:prstGeom prst="rect">
              <a:avLst/>
            </a:prstGeom>
          </p:spPr>
        </p:pic>
        <p:pic>
          <p:nvPicPr>
            <p:cNvPr id="6" name="Graphic 5" descr="Single gear outline">
              <a:extLst>
                <a:ext uri="{FF2B5EF4-FFF2-40B4-BE49-F238E27FC236}">
                  <a16:creationId xmlns:a16="http://schemas.microsoft.com/office/drawing/2014/main" id="{24D4CC1F-1A21-B5E5-1040-E7F85E385C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4278" y="4119715"/>
              <a:ext cx="381327" cy="360000"/>
            </a:xfrm>
            <a:prstGeom prst="rect">
              <a:avLst/>
            </a:prstGeom>
          </p:spPr>
        </p:pic>
      </p:grpSp>
      <p:pic>
        <p:nvPicPr>
          <p:cNvPr id="4" name="Graphic 3" descr="Rewind with solid fill">
            <a:extLst>
              <a:ext uri="{FF2B5EF4-FFF2-40B4-BE49-F238E27FC236}">
                <a16:creationId xmlns:a16="http://schemas.microsoft.com/office/drawing/2014/main" id="{A5A72746-5CAF-71DE-29F4-0D83C324F5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9615" y="5852139"/>
            <a:ext cx="624548" cy="624548"/>
          </a:xfrm>
          <a:prstGeom prst="rect">
            <a:avLst/>
          </a:prstGeom>
        </p:spPr>
      </p:pic>
    </p:spTree>
    <p:custDataLst>
      <p:tags r:id="rId1"/>
    </p:custDataLst>
    <p:extLst>
      <p:ext uri="{BB962C8B-B14F-4D97-AF65-F5344CB8AC3E}">
        <p14:creationId xmlns:p14="http://schemas.microsoft.com/office/powerpoint/2010/main" val="40745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CDABC-A8EF-8AFD-EE97-A943C06403AD}"/>
              </a:ext>
            </a:extLst>
          </p:cNvPr>
          <p:cNvSpPr>
            <a:spLocks noGrp="1"/>
          </p:cNvSpPr>
          <p:nvPr>
            <p:ph type="title"/>
          </p:nvPr>
        </p:nvSpPr>
        <p:spPr>
          <a:xfrm>
            <a:off x="414971" y="260350"/>
            <a:ext cx="11008413" cy="792163"/>
          </a:xfrm>
        </p:spPr>
        <p:txBody>
          <a:bodyPr/>
          <a:lstStyle/>
          <a:p>
            <a:r>
              <a:rPr lang="en-US"/>
              <a:t>IDMC Factory: Data Quality Migration Journey</a:t>
            </a:r>
            <a:br>
              <a:rPr lang="en-US"/>
            </a:br>
            <a:endParaRPr lang="en-US" noProof="0">
              <a:sym typeface="Ubuntu Medium"/>
            </a:endParaRPr>
          </a:p>
        </p:txBody>
      </p:sp>
      <p:sp>
        <p:nvSpPr>
          <p:cNvPr id="12" name="Title 2">
            <a:extLst>
              <a:ext uri="{FF2B5EF4-FFF2-40B4-BE49-F238E27FC236}">
                <a16:creationId xmlns:a16="http://schemas.microsoft.com/office/drawing/2014/main" id="{C17D7528-7A24-B11F-343E-0069FF533ECA}"/>
              </a:ext>
            </a:extLst>
          </p:cNvPr>
          <p:cNvSpPr txBox="1">
            <a:spLocks/>
          </p:cNvSpPr>
          <p:nvPr/>
        </p:nvSpPr>
        <p:spPr>
          <a:xfrm>
            <a:off x="6137564" y="945931"/>
            <a:ext cx="3438623" cy="452899"/>
          </a:xfrm>
          <a:prstGeom prst="rect">
            <a:avLst/>
          </a:prstGeom>
        </p:spPr>
        <p:txBody>
          <a:bodyPr anchor="t"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1400"/>
              </a:spcAft>
              <a:buClrTx/>
              <a:buSzTx/>
              <a:buFontTx/>
              <a:buNone/>
              <a:tabLst/>
              <a:defRPr/>
            </a:pPr>
            <a:endParaRPr kumimoji="0" lang="en-US" sz="2800" b="0" i="0" u="none" strike="noStrike" kern="0" cap="none" spc="-100" normalizeH="0" baseline="0" noProof="0">
              <a:ln>
                <a:noFill/>
              </a:ln>
              <a:solidFill>
                <a:schemeClr val="bg1"/>
              </a:solidFill>
              <a:effectLst/>
              <a:uLnTx/>
              <a:uFillTx/>
              <a:latin typeface="Ubuntu Light" panose="020B0304030602030204" pitchFamily="34" charset="0"/>
            </a:endParaRPr>
          </a:p>
        </p:txBody>
      </p:sp>
      <p:sp>
        <p:nvSpPr>
          <p:cNvPr id="13" name="Freeform 7">
            <a:extLst>
              <a:ext uri="{FF2B5EF4-FFF2-40B4-BE49-F238E27FC236}">
                <a16:creationId xmlns:a16="http://schemas.microsoft.com/office/drawing/2014/main" id="{7ED6193C-F19A-5E82-C930-77071978B2A4}"/>
              </a:ext>
            </a:extLst>
          </p:cNvPr>
          <p:cNvSpPr/>
          <p:nvPr/>
        </p:nvSpPr>
        <p:spPr>
          <a:xfrm>
            <a:off x="1518792" y="1797897"/>
            <a:ext cx="1556045" cy="433519"/>
          </a:xfrm>
          <a:custGeom>
            <a:avLst/>
            <a:gdLst>
              <a:gd name="connsiteX0" fmla="*/ 0 w 2765310"/>
              <a:gd name="connsiteY0" fmla="*/ 0 h 3818011"/>
              <a:gd name="connsiteX1" fmla="*/ 2765310 w 2765310"/>
              <a:gd name="connsiteY1" fmla="*/ 0 h 3818011"/>
              <a:gd name="connsiteX2" fmla="*/ 2765310 w 2765310"/>
              <a:gd name="connsiteY2" fmla="*/ 3818011 h 3818011"/>
              <a:gd name="connsiteX3" fmla="*/ 0 w 2765310"/>
              <a:gd name="connsiteY3" fmla="*/ 3818011 h 3818011"/>
              <a:gd name="connsiteX4" fmla="*/ 0 w 2765310"/>
              <a:gd name="connsiteY4" fmla="*/ 0 h 381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310" h="3818011">
                <a:moveTo>
                  <a:pt x="2765310" y="1"/>
                </a:moveTo>
                <a:lnTo>
                  <a:pt x="2765310" y="3818010"/>
                </a:lnTo>
                <a:lnTo>
                  <a:pt x="0" y="3818010"/>
                </a:lnTo>
                <a:lnTo>
                  <a:pt x="0" y="1"/>
                </a:lnTo>
                <a:lnTo>
                  <a:pt x="2765310" y="1"/>
                </a:lnTo>
                <a:close/>
              </a:path>
            </a:pathLst>
          </a:custGeom>
          <a:noFill/>
          <a:effectLst/>
        </p:spPr>
        <p:style>
          <a:lnRef idx="0">
            <a:schemeClr val="lt1">
              <a:hueOff val="0"/>
              <a:satOff val="0"/>
              <a:lumOff val="0"/>
              <a:alphaOff val="0"/>
            </a:schemeClr>
          </a:lnRef>
          <a:fillRef idx="3">
            <a:schemeClr val="accent1">
              <a:shade val="80000"/>
              <a:hueOff val="375450"/>
              <a:satOff val="-33186"/>
              <a:lumOff val="19095"/>
              <a:alphaOff val="0"/>
            </a:schemeClr>
          </a:fillRef>
          <a:effectRef idx="2">
            <a:schemeClr val="accent1">
              <a:shade val="80000"/>
              <a:hueOff val="375450"/>
              <a:satOff val="-33186"/>
              <a:lumOff val="19095"/>
              <a:alphaOff val="0"/>
            </a:schemeClr>
          </a:effectRef>
          <a:fontRef idx="minor">
            <a:schemeClr val="lt1"/>
          </a:fontRef>
        </p:style>
        <p:txBody>
          <a:bodyPr spcFirstLastPara="0" vert="horz" wrap="square" lIns="0" tIns="0" rIns="182880" bIns="91440" numCol="1" spcCol="1270" anchor="b" anchorCtr="0">
            <a:noAutofit/>
          </a:bodyPr>
          <a:lstStyle/>
          <a:p>
            <a:pPr marL="0" marR="0" lvl="0" indent="0" algn="ctr" defTabSz="1377950"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a:noFill/>
                </a:ln>
                <a:solidFill>
                  <a:schemeClr val="bg1"/>
                </a:solidFill>
                <a:effectLst/>
                <a:uLnTx/>
                <a:uFillTx/>
                <a:latin typeface="Ubuntu Light" panose="020B0304030602030204" pitchFamily="34" charset="0"/>
                <a:cs typeface="Arial" panose="020B0604020202020204" pitchFamily="34" charset="0"/>
              </a:rPr>
              <a:t>Capgemini</a:t>
            </a:r>
          </a:p>
        </p:txBody>
      </p:sp>
      <p:sp>
        <p:nvSpPr>
          <p:cNvPr id="14" name="Freeform 5">
            <a:extLst>
              <a:ext uri="{FF2B5EF4-FFF2-40B4-BE49-F238E27FC236}">
                <a16:creationId xmlns:a16="http://schemas.microsoft.com/office/drawing/2014/main" id="{B3CFBF1C-80A9-2663-F8C7-8035C99D271E}"/>
              </a:ext>
            </a:extLst>
          </p:cNvPr>
          <p:cNvSpPr>
            <a:spLocks/>
          </p:cNvSpPr>
          <p:nvPr/>
        </p:nvSpPr>
        <p:spPr bwMode="auto">
          <a:xfrm>
            <a:off x="2683836" y="1955514"/>
            <a:ext cx="8192073" cy="3283591"/>
          </a:xfrm>
          <a:custGeom>
            <a:avLst/>
            <a:gdLst>
              <a:gd name="T0" fmla="*/ 182 w 4110"/>
              <a:gd name="T1" fmla="*/ 0 h 1886"/>
              <a:gd name="T2" fmla="*/ 3940 w 4110"/>
              <a:gd name="T3" fmla="*/ 0 h 1886"/>
              <a:gd name="T4" fmla="*/ 4110 w 4110"/>
              <a:gd name="T5" fmla="*/ 170 h 1886"/>
              <a:gd name="T6" fmla="*/ 4110 w 4110"/>
              <a:gd name="T7" fmla="*/ 711 h 1886"/>
              <a:gd name="T8" fmla="*/ 3940 w 4110"/>
              <a:gd name="T9" fmla="*/ 881 h 1886"/>
              <a:gd name="T10" fmla="*/ 170 w 4110"/>
              <a:gd name="T11" fmla="*/ 892 h 1886"/>
              <a:gd name="T12" fmla="*/ 0 w 4110"/>
              <a:gd name="T13" fmla="*/ 1062 h 1886"/>
              <a:gd name="T14" fmla="*/ 0 w 4110"/>
              <a:gd name="T15" fmla="*/ 1716 h 1886"/>
              <a:gd name="T16" fmla="*/ 170 w 4110"/>
              <a:gd name="T17" fmla="*/ 1886 h 1886"/>
              <a:gd name="T18" fmla="*/ 3754 w 4110"/>
              <a:gd name="T19" fmla="*/ 1886 h 1886"/>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662 w 10000"/>
              <a:gd name="connsiteY9" fmla="*/ 10000 h 10000"/>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788 w 10000"/>
              <a:gd name="connsiteY9" fmla="*/ 99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443" y="0"/>
                </a:moveTo>
                <a:lnTo>
                  <a:pt x="9586" y="0"/>
                </a:lnTo>
                <a:cubicBezTo>
                  <a:pt x="9815" y="0"/>
                  <a:pt x="10000" y="403"/>
                  <a:pt x="10000" y="901"/>
                </a:cubicBezTo>
                <a:lnTo>
                  <a:pt x="10000" y="3770"/>
                </a:lnTo>
                <a:cubicBezTo>
                  <a:pt x="10000" y="4268"/>
                  <a:pt x="9815" y="4666"/>
                  <a:pt x="9586" y="4671"/>
                </a:cubicBezTo>
                <a:lnTo>
                  <a:pt x="414" y="4730"/>
                </a:lnTo>
                <a:cubicBezTo>
                  <a:pt x="185" y="4730"/>
                  <a:pt x="0" y="5133"/>
                  <a:pt x="0" y="5631"/>
                </a:cubicBezTo>
                <a:lnTo>
                  <a:pt x="0" y="9099"/>
                </a:lnTo>
                <a:cubicBezTo>
                  <a:pt x="0" y="9597"/>
                  <a:pt x="185" y="10000"/>
                  <a:pt x="414" y="10000"/>
                </a:cubicBezTo>
                <a:lnTo>
                  <a:pt x="8788" y="9989"/>
                </a:ln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15" name="Oval 10">
            <a:extLst>
              <a:ext uri="{FF2B5EF4-FFF2-40B4-BE49-F238E27FC236}">
                <a16:creationId xmlns:a16="http://schemas.microsoft.com/office/drawing/2014/main" id="{FFF7F04C-8480-778C-5F1F-504C764697F7}"/>
              </a:ext>
            </a:extLst>
          </p:cNvPr>
          <p:cNvSpPr>
            <a:spLocks noChangeArrowheads="1"/>
          </p:cNvSpPr>
          <p:nvPr/>
        </p:nvSpPr>
        <p:spPr bwMode="auto">
          <a:xfrm>
            <a:off x="4301365" y="3052819"/>
            <a:ext cx="1041696" cy="906704"/>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highlight>
                <a:srgbClr val="00FF00"/>
              </a:highlight>
              <a:uLnTx/>
              <a:uFillTx/>
              <a:latin typeface="Ubuntu Light" panose="020B0304030602030204" pitchFamily="34" charset="0"/>
            </a:endParaRPr>
          </a:p>
        </p:txBody>
      </p:sp>
      <p:sp>
        <p:nvSpPr>
          <p:cNvPr id="16" name="Oval 11">
            <a:extLst>
              <a:ext uri="{FF2B5EF4-FFF2-40B4-BE49-F238E27FC236}">
                <a16:creationId xmlns:a16="http://schemas.microsoft.com/office/drawing/2014/main" id="{64AABD40-6662-8E07-00A8-62D7A14FA667}"/>
              </a:ext>
            </a:extLst>
          </p:cNvPr>
          <p:cNvSpPr>
            <a:spLocks noChangeArrowheads="1"/>
          </p:cNvSpPr>
          <p:nvPr/>
        </p:nvSpPr>
        <p:spPr bwMode="auto">
          <a:xfrm>
            <a:off x="4310591" y="1505537"/>
            <a:ext cx="1040143" cy="90805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17" name="Oval 23">
            <a:extLst>
              <a:ext uri="{FF2B5EF4-FFF2-40B4-BE49-F238E27FC236}">
                <a16:creationId xmlns:a16="http://schemas.microsoft.com/office/drawing/2014/main" id="{BAA442EE-1A27-6071-A5B0-62E0EA65FE69}"/>
              </a:ext>
            </a:extLst>
          </p:cNvPr>
          <p:cNvSpPr>
            <a:spLocks noChangeArrowheads="1"/>
          </p:cNvSpPr>
          <p:nvPr/>
        </p:nvSpPr>
        <p:spPr bwMode="auto">
          <a:xfrm>
            <a:off x="6301838" y="3002599"/>
            <a:ext cx="1090343" cy="91384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18" name="Oval 45">
            <a:extLst>
              <a:ext uri="{FF2B5EF4-FFF2-40B4-BE49-F238E27FC236}">
                <a16:creationId xmlns:a16="http://schemas.microsoft.com/office/drawing/2014/main" id="{742C428A-E878-0EB0-4C74-DE882D11A227}"/>
              </a:ext>
            </a:extLst>
          </p:cNvPr>
          <p:cNvSpPr>
            <a:spLocks noChangeArrowheads="1"/>
          </p:cNvSpPr>
          <p:nvPr/>
        </p:nvSpPr>
        <p:spPr bwMode="auto">
          <a:xfrm>
            <a:off x="4310591" y="4767512"/>
            <a:ext cx="1040143" cy="906704"/>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Ubuntu Light" panose="020B0304030602030204" pitchFamily="34" charset="0"/>
            </a:endParaRPr>
          </a:p>
        </p:txBody>
      </p:sp>
      <p:sp>
        <p:nvSpPr>
          <p:cNvPr id="19" name="Oval 46">
            <a:extLst>
              <a:ext uri="{FF2B5EF4-FFF2-40B4-BE49-F238E27FC236}">
                <a16:creationId xmlns:a16="http://schemas.microsoft.com/office/drawing/2014/main" id="{9C2F67F7-1A76-8169-7CD4-57BAC5EFDF3F}"/>
              </a:ext>
            </a:extLst>
          </p:cNvPr>
          <p:cNvSpPr>
            <a:spLocks noChangeArrowheads="1"/>
          </p:cNvSpPr>
          <p:nvPr/>
        </p:nvSpPr>
        <p:spPr bwMode="auto">
          <a:xfrm>
            <a:off x="8551059" y="3033408"/>
            <a:ext cx="1041696" cy="908056"/>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0" name="Oval 58">
            <a:extLst>
              <a:ext uri="{FF2B5EF4-FFF2-40B4-BE49-F238E27FC236}">
                <a16:creationId xmlns:a16="http://schemas.microsoft.com/office/drawing/2014/main" id="{5186A971-6FC8-73E4-89A9-33FDFE2D43E6}"/>
              </a:ext>
            </a:extLst>
          </p:cNvPr>
          <p:cNvSpPr>
            <a:spLocks noChangeArrowheads="1"/>
          </p:cNvSpPr>
          <p:nvPr/>
        </p:nvSpPr>
        <p:spPr bwMode="auto">
          <a:xfrm>
            <a:off x="6198338" y="1503588"/>
            <a:ext cx="1041696" cy="90670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1" name="Oval 85">
            <a:extLst>
              <a:ext uri="{FF2B5EF4-FFF2-40B4-BE49-F238E27FC236}">
                <a16:creationId xmlns:a16="http://schemas.microsoft.com/office/drawing/2014/main" id="{D1477B8F-D0EB-8009-8A06-B74557214204}"/>
              </a:ext>
            </a:extLst>
          </p:cNvPr>
          <p:cNvSpPr>
            <a:spLocks noChangeArrowheads="1"/>
          </p:cNvSpPr>
          <p:nvPr/>
        </p:nvSpPr>
        <p:spPr bwMode="auto">
          <a:xfrm>
            <a:off x="5675910" y="4766673"/>
            <a:ext cx="1041696" cy="90670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2" name="Oval 86">
            <a:extLst>
              <a:ext uri="{FF2B5EF4-FFF2-40B4-BE49-F238E27FC236}">
                <a16:creationId xmlns:a16="http://schemas.microsoft.com/office/drawing/2014/main" id="{AEDFE04C-20BF-E3E3-DE98-1387446CDBD4}"/>
              </a:ext>
            </a:extLst>
          </p:cNvPr>
          <p:cNvSpPr>
            <a:spLocks noChangeArrowheads="1"/>
          </p:cNvSpPr>
          <p:nvPr/>
        </p:nvSpPr>
        <p:spPr bwMode="auto">
          <a:xfrm>
            <a:off x="8415742" y="1471271"/>
            <a:ext cx="1235482" cy="106454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3" name="Oval 138">
            <a:extLst>
              <a:ext uri="{FF2B5EF4-FFF2-40B4-BE49-F238E27FC236}">
                <a16:creationId xmlns:a16="http://schemas.microsoft.com/office/drawing/2014/main" id="{EFD3C33D-7DD8-5735-A98D-236704F3D7EA}"/>
              </a:ext>
            </a:extLst>
          </p:cNvPr>
          <p:cNvSpPr>
            <a:spLocks noChangeArrowheads="1"/>
          </p:cNvSpPr>
          <p:nvPr/>
        </p:nvSpPr>
        <p:spPr bwMode="auto">
          <a:xfrm>
            <a:off x="7187889" y="4780868"/>
            <a:ext cx="1041696" cy="90670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4" name="Freeform 139">
            <a:extLst>
              <a:ext uri="{FF2B5EF4-FFF2-40B4-BE49-F238E27FC236}">
                <a16:creationId xmlns:a16="http://schemas.microsoft.com/office/drawing/2014/main" id="{0549E018-43D5-10CF-5D34-798444AFE8BE}"/>
              </a:ext>
            </a:extLst>
          </p:cNvPr>
          <p:cNvSpPr>
            <a:spLocks/>
          </p:cNvSpPr>
          <p:nvPr/>
        </p:nvSpPr>
        <p:spPr bwMode="auto">
          <a:xfrm>
            <a:off x="3990784" y="1850114"/>
            <a:ext cx="119540" cy="20944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5" name="Freeform 140">
            <a:extLst>
              <a:ext uri="{FF2B5EF4-FFF2-40B4-BE49-F238E27FC236}">
                <a16:creationId xmlns:a16="http://schemas.microsoft.com/office/drawing/2014/main" id="{23FF97AB-E19A-0861-36B8-37C4C8AD80B8}"/>
              </a:ext>
            </a:extLst>
          </p:cNvPr>
          <p:cNvSpPr>
            <a:spLocks/>
          </p:cNvSpPr>
          <p:nvPr/>
        </p:nvSpPr>
        <p:spPr bwMode="auto">
          <a:xfrm>
            <a:off x="10754817" y="2728442"/>
            <a:ext cx="240630" cy="104049"/>
          </a:xfrm>
          <a:custGeom>
            <a:avLst/>
            <a:gdLst>
              <a:gd name="T0" fmla="*/ 0 w 155"/>
              <a:gd name="T1" fmla="*/ 0 h 77"/>
              <a:gd name="T2" fmla="*/ 78 w 155"/>
              <a:gd name="T3" fmla="*/ 77 h 77"/>
              <a:gd name="T4" fmla="*/ 155 w 155"/>
              <a:gd name="T5" fmla="*/ 0 h 77"/>
            </a:gdLst>
            <a:ahLst/>
            <a:cxnLst>
              <a:cxn ang="0">
                <a:pos x="T0" y="T1"/>
              </a:cxn>
              <a:cxn ang="0">
                <a:pos x="T2" y="T3"/>
              </a:cxn>
              <a:cxn ang="0">
                <a:pos x="T4" y="T5"/>
              </a:cxn>
            </a:cxnLst>
            <a:rect l="0" t="0" r="r" b="b"/>
            <a:pathLst>
              <a:path w="155" h="77">
                <a:moveTo>
                  <a:pt x="0" y="0"/>
                </a:moveTo>
                <a:lnTo>
                  <a:pt x="78" y="77"/>
                </a:lnTo>
                <a:lnTo>
                  <a:pt x="155"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6" name="Freeform 141">
            <a:extLst>
              <a:ext uri="{FF2B5EF4-FFF2-40B4-BE49-F238E27FC236}">
                <a16:creationId xmlns:a16="http://schemas.microsoft.com/office/drawing/2014/main" id="{0417EEEA-E4F4-836C-985C-D2B6482BE7C2}"/>
              </a:ext>
            </a:extLst>
          </p:cNvPr>
          <p:cNvSpPr>
            <a:spLocks/>
          </p:cNvSpPr>
          <p:nvPr/>
        </p:nvSpPr>
        <p:spPr bwMode="auto">
          <a:xfrm>
            <a:off x="3509524" y="5131004"/>
            <a:ext cx="119540" cy="20944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7" name="Freeform 142">
            <a:extLst>
              <a:ext uri="{FF2B5EF4-FFF2-40B4-BE49-F238E27FC236}">
                <a16:creationId xmlns:a16="http://schemas.microsoft.com/office/drawing/2014/main" id="{49647F14-D56B-6EE7-1531-2579D4D95202}"/>
              </a:ext>
            </a:extLst>
          </p:cNvPr>
          <p:cNvSpPr>
            <a:spLocks/>
          </p:cNvSpPr>
          <p:nvPr/>
        </p:nvSpPr>
        <p:spPr bwMode="auto">
          <a:xfrm>
            <a:off x="3509524" y="3397321"/>
            <a:ext cx="119540" cy="208096"/>
          </a:xfrm>
          <a:custGeom>
            <a:avLst/>
            <a:gdLst>
              <a:gd name="T0" fmla="*/ 77 w 77"/>
              <a:gd name="T1" fmla="*/ 154 h 154"/>
              <a:gd name="T2" fmla="*/ 0 w 77"/>
              <a:gd name="T3" fmla="*/ 77 h 154"/>
              <a:gd name="T4" fmla="*/ 77 w 77"/>
              <a:gd name="T5" fmla="*/ 0 h 154"/>
            </a:gdLst>
            <a:ahLst/>
            <a:cxnLst>
              <a:cxn ang="0">
                <a:pos x="T0" y="T1"/>
              </a:cxn>
              <a:cxn ang="0">
                <a:pos x="T2" y="T3"/>
              </a:cxn>
              <a:cxn ang="0">
                <a:pos x="T4" y="T5"/>
              </a:cxn>
            </a:cxnLst>
            <a:rect l="0" t="0" r="r" b="b"/>
            <a:pathLst>
              <a:path w="77" h="154">
                <a:moveTo>
                  <a:pt x="77" y="154"/>
                </a:moveTo>
                <a:lnTo>
                  <a:pt x="0" y="77"/>
                </a:lnTo>
                <a:lnTo>
                  <a:pt x="77"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28" name="Object4">
            <a:extLst>
              <a:ext uri="{FF2B5EF4-FFF2-40B4-BE49-F238E27FC236}">
                <a16:creationId xmlns:a16="http://schemas.microsoft.com/office/drawing/2014/main" id="{E9365F59-1842-CF53-E13E-FA3983BE4DE2}"/>
              </a:ext>
            </a:extLst>
          </p:cNvPr>
          <p:cNvSpPr/>
          <p:nvPr/>
        </p:nvSpPr>
        <p:spPr>
          <a:xfrm>
            <a:off x="4495911" y="3314787"/>
            <a:ext cx="727812" cy="419630"/>
          </a:xfrm>
          <a:prstGeom prst="rect">
            <a:avLst/>
          </a:prstGeom>
          <a:noFill/>
          <a:ln/>
        </p:spPr>
        <p:txBody>
          <a:bodyPr wrap="square" lIns="0" tIns="0" rIns="0" bIns="0" rtlCol="0" anchor="ctr">
            <a:spAutoFit/>
          </a:bodyPr>
          <a:lstStyle/>
          <a:p>
            <a:pPr marL="0" marR="0" lvl="0" indent="0" algn="l" defTabSz="444367" rtl="0" eaLnBrk="1" fontAlgn="auto" latinLnBrk="0" hangingPunct="1">
              <a:lnSpc>
                <a:spcPct val="100000"/>
              </a:lnSpc>
              <a:spcBef>
                <a:spcPts val="200"/>
              </a:spcBef>
              <a:spcAft>
                <a:spcPts val="200"/>
              </a:spcAft>
              <a:buClr>
                <a:schemeClr val="tx1"/>
              </a:buClr>
              <a:buSzTx/>
              <a:buFont typeface="Wingdings" panose="05000000000000000000" pitchFamily="2" charset="2"/>
              <a:buNone/>
              <a:tabLst/>
              <a:defRPr/>
            </a:pPr>
            <a:r>
              <a:rPr lang="pt-BR" sz="900">
                <a:latin typeface="+mn-lt"/>
              </a:rPr>
              <a:t>IDQ 2 CDQ param file converter</a:t>
            </a:r>
            <a:endParaRPr lang="en-IN" sz="900">
              <a:latin typeface="+mn-lt"/>
            </a:endParaRPr>
          </a:p>
        </p:txBody>
      </p:sp>
      <p:sp>
        <p:nvSpPr>
          <p:cNvPr id="29" name="Object6">
            <a:extLst>
              <a:ext uri="{FF2B5EF4-FFF2-40B4-BE49-F238E27FC236}">
                <a16:creationId xmlns:a16="http://schemas.microsoft.com/office/drawing/2014/main" id="{66248A4A-6B18-9F14-9932-1715D7DCE206}"/>
              </a:ext>
            </a:extLst>
          </p:cNvPr>
          <p:cNvSpPr/>
          <p:nvPr/>
        </p:nvSpPr>
        <p:spPr>
          <a:xfrm>
            <a:off x="4355679" y="1904838"/>
            <a:ext cx="950101"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Ubuntu Light" panose="020B0304030602030204" pitchFamily="34" charset="0"/>
                <a:ea typeface="Ubuntu Light" pitchFamily="34" charset="-122"/>
                <a:cs typeface="Ubuntu Light" pitchFamily="34" charset="-120"/>
              </a:rPr>
              <a:t>Due Diligence</a:t>
            </a:r>
            <a:endParaRPr kumimoji="0" lang="en-US" sz="90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30" name="Object8">
            <a:extLst>
              <a:ext uri="{FF2B5EF4-FFF2-40B4-BE49-F238E27FC236}">
                <a16:creationId xmlns:a16="http://schemas.microsoft.com/office/drawing/2014/main" id="{14EFBA0D-626B-12BE-EC09-1097A1297ABD}"/>
              </a:ext>
            </a:extLst>
          </p:cNvPr>
          <p:cNvSpPr/>
          <p:nvPr/>
        </p:nvSpPr>
        <p:spPr>
          <a:xfrm>
            <a:off x="6373608" y="3173042"/>
            <a:ext cx="932798"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900" dirty="0">
                <a:solidFill>
                  <a:schemeClr val="bg1"/>
                </a:solidFill>
                <a:latin typeface="Ubuntu Light" panose="020B0304030602030204" pitchFamily="34" charset="0"/>
              </a:rPr>
              <a:t>Create code components (Mappings, Rules </a:t>
            </a:r>
            <a:r>
              <a:rPr lang="en-US" sz="900" dirty="0" err="1">
                <a:solidFill>
                  <a:schemeClr val="bg1"/>
                </a:solidFill>
                <a:latin typeface="Ubuntu Light" panose="020B0304030602030204" pitchFamily="34" charset="0"/>
              </a:rPr>
              <a:t>etc</a:t>
            </a:r>
            <a:r>
              <a:rPr lang="en-US" sz="900" dirty="0">
                <a:solidFill>
                  <a:schemeClr val="bg1"/>
                </a:solidFill>
                <a:latin typeface="Ubuntu Light" panose="020B0304030602030204" pitchFamily="34" charset="0"/>
              </a:rPr>
              <a:t>) in CDQ </a:t>
            </a:r>
            <a:endParaRPr kumimoji="0" lang="en-US" sz="900" i="0" u="none" strike="noStrike" kern="1200" cap="none" spc="0" normalizeH="0" baseline="0" noProof="0" dirty="0">
              <a:ln>
                <a:noFill/>
              </a:ln>
              <a:solidFill>
                <a:schemeClr val="bg1"/>
              </a:solidFill>
              <a:effectLst/>
              <a:uLnTx/>
              <a:uFillTx/>
              <a:latin typeface="Ubuntu Light" panose="020B0304030602030204" pitchFamily="34" charset="0"/>
            </a:endParaRPr>
          </a:p>
        </p:txBody>
      </p:sp>
      <p:sp>
        <p:nvSpPr>
          <p:cNvPr id="31" name="Object10">
            <a:extLst>
              <a:ext uri="{FF2B5EF4-FFF2-40B4-BE49-F238E27FC236}">
                <a16:creationId xmlns:a16="http://schemas.microsoft.com/office/drawing/2014/main" id="{B8FD7678-4AD2-2E7F-03B2-37048336638A}"/>
              </a:ext>
            </a:extLst>
          </p:cNvPr>
          <p:cNvSpPr/>
          <p:nvPr/>
        </p:nvSpPr>
        <p:spPr>
          <a:xfrm>
            <a:off x="4573061" y="5023614"/>
            <a:ext cx="957563" cy="337528"/>
          </a:xfrm>
          <a:prstGeom prst="rect">
            <a:avLst/>
          </a:prstGeom>
          <a:noFill/>
          <a:ln/>
        </p:spPr>
        <p:txBody>
          <a:bodyPr wrap="square" lIns="0" tIns="0" rIns="0" bIns="0" rtlCol="0" anchor="ctr">
            <a:spAutoFit/>
          </a:body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900" b="0" i="0" kern="1200">
                <a:latin typeface="+mn-lt"/>
                <a:ea typeface="+mn-ea"/>
                <a:cs typeface="Leelawadee" pitchFamily="34" charset="-34"/>
              </a:rPr>
              <a:t>Profile Orchestrator     </a:t>
            </a:r>
          </a:p>
        </p:txBody>
      </p:sp>
      <p:sp>
        <p:nvSpPr>
          <p:cNvPr id="32" name="Object12">
            <a:extLst>
              <a:ext uri="{FF2B5EF4-FFF2-40B4-BE49-F238E27FC236}">
                <a16:creationId xmlns:a16="http://schemas.microsoft.com/office/drawing/2014/main" id="{12F35A29-B273-A394-EE0C-19E6223E1495}"/>
              </a:ext>
            </a:extLst>
          </p:cNvPr>
          <p:cNvSpPr/>
          <p:nvPr/>
        </p:nvSpPr>
        <p:spPr>
          <a:xfrm>
            <a:off x="8608692" y="3248865"/>
            <a:ext cx="866269"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Ubuntu Light" panose="020B0304030602030204" pitchFamily="34" charset="0"/>
              </a:rPr>
              <a:t>Prioritize Departments/ BU’s for Migration</a:t>
            </a:r>
          </a:p>
        </p:txBody>
      </p:sp>
      <p:sp>
        <p:nvSpPr>
          <p:cNvPr id="33" name="Object14">
            <a:extLst>
              <a:ext uri="{FF2B5EF4-FFF2-40B4-BE49-F238E27FC236}">
                <a16:creationId xmlns:a16="http://schemas.microsoft.com/office/drawing/2014/main" id="{73A55605-1E25-DFFE-9D28-CEC43D3E1C8A}"/>
              </a:ext>
            </a:extLst>
          </p:cNvPr>
          <p:cNvSpPr/>
          <p:nvPr/>
        </p:nvSpPr>
        <p:spPr>
          <a:xfrm>
            <a:off x="6243341" y="1868263"/>
            <a:ext cx="922157" cy="255477"/>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900">
                <a:solidFill>
                  <a:schemeClr val="bg1"/>
                </a:solidFill>
                <a:latin typeface="Ubuntu Light" panose="020B0304030602030204" pitchFamily="34" charset="0"/>
              </a:rPr>
              <a:t>Determine upgrade strategy</a:t>
            </a:r>
            <a:endParaRPr kumimoji="0" lang="en-US" sz="90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34" name="Object16">
            <a:extLst>
              <a:ext uri="{FF2B5EF4-FFF2-40B4-BE49-F238E27FC236}">
                <a16:creationId xmlns:a16="http://schemas.microsoft.com/office/drawing/2014/main" id="{34E08C3D-DF34-D6AF-ABA7-4BB1B9520CD8}"/>
              </a:ext>
            </a:extLst>
          </p:cNvPr>
          <p:cNvSpPr/>
          <p:nvPr/>
        </p:nvSpPr>
        <p:spPr>
          <a:xfrm>
            <a:off x="5766510" y="4933778"/>
            <a:ext cx="890196" cy="641201"/>
          </a:xfrm>
          <a:prstGeom prst="rect">
            <a:avLst/>
          </a:prstGeom>
          <a:noFill/>
          <a:ln/>
        </p:spPr>
        <p:txBody>
          <a:bodyPr wrap="square" lIns="0" tIns="0" rIns="0" bIns="0" rtlCol="0" anchor="ctr">
            <a:spAutoFit/>
          </a:bodyPr>
          <a:lstStyle/>
          <a:p>
            <a:pPr lvl="0" algn="ctr">
              <a:lnSpc>
                <a:spcPts val="1000"/>
              </a:lnSpc>
              <a:defRPr/>
            </a:pPr>
            <a:r>
              <a:rPr lang="en-US" sz="900">
                <a:solidFill>
                  <a:schemeClr val="bg1"/>
                </a:solidFill>
                <a:latin typeface="Ubuntu Light" panose="020B0304030602030204" pitchFamily="34" charset="0"/>
              </a:rPr>
              <a:t>Compare on Prem vs Cloud results for agreed upon period</a:t>
            </a:r>
          </a:p>
        </p:txBody>
      </p:sp>
      <p:sp>
        <p:nvSpPr>
          <p:cNvPr id="35" name="Object18">
            <a:extLst>
              <a:ext uri="{FF2B5EF4-FFF2-40B4-BE49-F238E27FC236}">
                <a16:creationId xmlns:a16="http://schemas.microsoft.com/office/drawing/2014/main" id="{B1A4F707-11D8-A987-77AE-A0FA2D847F07}"/>
              </a:ext>
            </a:extLst>
          </p:cNvPr>
          <p:cNvSpPr/>
          <p:nvPr/>
        </p:nvSpPr>
        <p:spPr>
          <a:xfrm>
            <a:off x="8643301" y="1634765"/>
            <a:ext cx="797050" cy="790085"/>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900">
                <a:solidFill>
                  <a:schemeClr val="bg1"/>
                </a:solidFill>
                <a:latin typeface="Ubuntu Light" panose="020B0304030602030204" pitchFamily="34" charset="0"/>
              </a:rPr>
              <a:t>Identify</a:t>
            </a:r>
            <a:r>
              <a:rPr kumimoji="0" lang="en-US" sz="900" i="0" u="none" strike="noStrike" kern="1200" cap="none" spc="0" normalizeH="0" baseline="0" noProof="0">
                <a:ln>
                  <a:noFill/>
                </a:ln>
                <a:solidFill>
                  <a:schemeClr val="bg1"/>
                </a:solidFill>
                <a:effectLst/>
                <a:uLnTx/>
                <a:uFillTx/>
                <a:latin typeface="Ubuntu Light" panose="020B0304030602030204" pitchFamily="34" charset="0"/>
              </a:rPr>
              <a:t> and document respective components/assets from on-prem</a:t>
            </a:r>
          </a:p>
        </p:txBody>
      </p:sp>
      <p:sp>
        <p:nvSpPr>
          <p:cNvPr id="36" name="Freeform 6">
            <a:extLst>
              <a:ext uri="{FF2B5EF4-FFF2-40B4-BE49-F238E27FC236}">
                <a16:creationId xmlns:a16="http://schemas.microsoft.com/office/drawing/2014/main" id="{9DF742FD-0BB2-2632-1FB3-CC642310EF38}"/>
              </a:ext>
            </a:extLst>
          </p:cNvPr>
          <p:cNvSpPr>
            <a:spLocks noEditPoints="1"/>
          </p:cNvSpPr>
          <p:nvPr/>
        </p:nvSpPr>
        <p:spPr bwMode="auto">
          <a:xfrm>
            <a:off x="10205417" y="4899869"/>
            <a:ext cx="680567" cy="592373"/>
          </a:xfrm>
          <a:custGeom>
            <a:avLst/>
            <a:gdLst>
              <a:gd name="T0" fmla="*/ 249 w 250"/>
              <a:gd name="T1" fmla="*/ 33 h 250"/>
              <a:gd name="T2" fmla="*/ 242 w 250"/>
              <a:gd name="T3" fmla="*/ 28 h 250"/>
              <a:gd name="T4" fmla="*/ 224 w 250"/>
              <a:gd name="T5" fmla="*/ 26 h 250"/>
              <a:gd name="T6" fmla="*/ 222 w 250"/>
              <a:gd name="T7" fmla="*/ 8 h 250"/>
              <a:gd name="T8" fmla="*/ 217 w 250"/>
              <a:gd name="T9" fmla="*/ 1 h 250"/>
              <a:gd name="T10" fmla="*/ 208 w 250"/>
              <a:gd name="T11" fmla="*/ 3 h 250"/>
              <a:gd name="T12" fmla="*/ 174 w 250"/>
              <a:gd name="T13" fmla="*/ 37 h 250"/>
              <a:gd name="T14" fmla="*/ 172 w 250"/>
              <a:gd name="T15" fmla="*/ 44 h 250"/>
              <a:gd name="T16" fmla="*/ 174 w 250"/>
              <a:gd name="T17" fmla="*/ 66 h 250"/>
              <a:gd name="T18" fmla="*/ 167 w 250"/>
              <a:gd name="T19" fmla="*/ 73 h 250"/>
              <a:gd name="T20" fmla="*/ 37 w 250"/>
              <a:gd name="T21" fmla="*/ 78 h 250"/>
              <a:gd name="T22" fmla="*/ 37 w 250"/>
              <a:gd name="T23" fmla="*/ 213 h 250"/>
              <a:gd name="T24" fmla="*/ 172 w 250"/>
              <a:gd name="T25" fmla="*/ 213 h 250"/>
              <a:gd name="T26" fmla="*/ 177 w 250"/>
              <a:gd name="T27" fmla="*/ 83 h 250"/>
              <a:gd name="T28" fmla="*/ 184 w 250"/>
              <a:gd name="T29" fmla="*/ 76 h 250"/>
              <a:gd name="T30" fmla="*/ 206 w 250"/>
              <a:gd name="T31" fmla="*/ 78 h 250"/>
              <a:gd name="T32" fmla="*/ 213 w 250"/>
              <a:gd name="T33" fmla="*/ 76 h 250"/>
              <a:gd name="T34" fmla="*/ 247 w 250"/>
              <a:gd name="T35" fmla="*/ 42 h 250"/>
              <a:gd name="T36" fmla="*/ 249 w 250"/>
              <a:gd name="T37" fmla="*/ 33 h 250"/>
              <a:gd name="T38" fmla="*/ 162 w 250"/>
              <a:gd name="T39" fmla="*/ 203 h 250"/>
              <a:gd name="T40" fmla="*/ 47 w 250"/>
              <a:gd name="T41" fmla="*/ 203 h 250"/>
              <a:gd name="T42" fmla="*/ 47 w 250"/>
              <a:gd name="T43" fmla="*/ 88 h 250"/>
              <a:gd name="T44" fmla="*/ 157 w 250"/>
              <a:gd name="T45" fmla="*/ 83 h 250"/>
              <a:gd name="T46" fmla="*/ 144 w 250"/>
              <a:gd name="T47" fmla="*/ 96 h 250"/>
              <a:gd name="T48" fmla="*/ 60 w 250"/>
              <a:gd name="T49" fmla="*/ 101 h 250"/>
              <a:gd name="T50" fmla="*/ 60 w 250"/>
              <a:gd name="T51" fmla="*/ 190 h 250"/>
              <a:gd name="T52" fmla="*/ 149 w 250"/>
              <a:gd name="T53" fmla="*/ 190 h 250"/>
              <a:gd name="T54" fmla="*/ 154 w 250"/>
              <a:gd name="T55" fmla="*/ 106 h 250"/>
              <a:gd name="T56" fmla="*/ 167 w 250"/>
              <a:gd name="T57" fmla="*/ 93 h 250"/>
              <a:gd name="T58" fmla="*/ 162 w 250"/>
              <a:gd name="T59" fmla="*/ 203 h 250"/>
              <a:gd name="T60" fmla="*/ 101 w 250"/>
              <a:gd name="T61" fmla="*/ 149 h 250"/>
              <a:gd name="T62" fmla="*/ 111 w 250"/>
              <a:gd name="T63" fmla="*/ 149 h 250"/>
              <a:gd name="T64" fmla="*/ 120 w 250"/>
              <a:gd name="T65" fmla="*/ 140 h 250"/>
              <a:gd name="T66" fmla="*/ 116 w 250"/>
              <a:gd name="T67" fmla="*/ 157 h 250"/>
              <a:gd name="T68" fmla="*/ 93 w 250"/>
              <a:gd name="T69" fmla="*/ 157 h 250"/>
              <a:gd name="T70" fmla="*/ 93 w 250"/>
              <a:gd name="T71" fmla="*/ 134 h 250"/>
              <a:gd name="T72" fmla="*/ 110 w 250"/>
              <a:gd name="T73" fmla="*/ 130 h 250"/>
              <a:gd name="T74" fmla="*/ 101 w 250"/>
              <a:gd name="T75" fmla="*/ 139 h 250"/>
              <a:gd name="T76" fmla="*/ 101 w 250"/>
              <a:gd name="T77" fmla="*/ 149 h 250"/>
              <a:gd name="T78" fmla="*/ 121 w 250"/>
              <a:gd name="T79" fmla="*/ 119 h 250"/>
              <a:gd name="T80" fmla="*/ 83 w 250"/>
              <a:gd name="T81" fmla="*/ 124 h 250"/>
              <a:gd name="T82" fmla="*/ 83 w 250"/>
              <a:gd name="T83" fmla="*/ 167 h 250"/>
              <a:gd name="T84" fmla="*/ 126 w 250"/>
              <a:gd name="T85" fmla="*/ 167 h 250"/>
              <a:gd name="T86" fmla="*/ 131 w 250"/>
              <a:gd name="T87" fmla="*/ 129 h 250"/>
              <a:gd name="T88" fmla="*/ 144 w 250"/>
              <a:gd name="T89" fmla="*/ 116 h 250"/>
              <a:gd name="T90" fmla="*/ 139 w 250"/>
              <a:gd name="T91" fmla="*/ 180 h 250"/>
              <a:gd name="T92" fmla="*/ 70 w 250"/>
              <a:gd name="T93" fmla="*/ 180 h 250"/>
              <a:gd name="T94" fmla="*/ 70 w 250"/>
              <a:gd name="T95" fmla="*/ 111 h 250"/>
              <a:gd name="T96" fmla="*/ 134 w 250"/>
              <a:gd name="T97" fmla="*/ 106 h 250"/>
              <a:gd name="T98" fmla="*/ 121 w 250"/>
              <a:gd name="T99" fmla="*/ 119 h 250"/>
              <a:gd name="T100" fmla="*/ 205 w 250"/>
              <a:gd name="T101" fmla="*/ 64 h 250"/>
              <a:gd name="T102" fmla="*/ 188 w 250"/>
              <a:gd name="T103" fmla="*/ 62 h 250"/>
              <a:gd name="T104" fmla="*/ 186 w 250"/>
              <a:gd name="T105" fmla="*/ 45 h 250"/>
              <a:gd name="T106" fmla="*/ 210 w 250"/>
              <a:gd name="T107" fmla="*/ 22 h 250"/>
              <a:gd name="T108" fmla="*/ 211 w 250"/>
              <a:gd name="T109" fmla="*/ 32 h 250"/>
              <a:gd name="T110" fmla="*/ 218 w 250"/>
              <a:gd name="T111" fmla="*/ 39 h 250"/>
              <a:gd name="T112" fmla="*/ 228 w 250"/>
              <a:gd name="T113" fmla="*/ 40 h 250"/>
              <a:gd name="T114" fmla="*/ 205 w 250"/>
              <a:gd name="T115" fmla="*/ 6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50">
                <a:moveTo>
                  <a:pt x="249" y="33"/>
                </a:moveTo>
                <a:cubicBezTo>
                  <a:pt x="247" y="30"/>
                  <a:pt x="245" y="28"/>
                  <a:pt x="242" y="28"/>
                </a:cubicBezTo>
                <a:cubicBezTo>
                  <a:pt x="224" y="26"/>
                  <a:pt x="224" y="26"/>
                  <a:pt x="224" y="26"/>
                </a:cubicBezTo>
                <a:cubicBezTo>
                  <a:pt x="222" y="8"/>
                  <a:pt x="222" y="8"/>
                  <a:pt x="222" y="8"/>
                </a:cubicBezTo>
                <a:cubicBezTo>
                  <a:pt x="222" y="5"/>
                  <a:pt x="220" y="3"/>
                  <a:pt x="217" y="1"/>
                </a:cubicBezTo>
                <a:cubicBezTo>
                  <a:pt x="214" y="0"/>
                  <a:pt x="211" y="1"/>
                  <a:pt x="208" y="3"/>
                </a:cubicBezTo>
                <a:cubicBezTo>
                  <a:pt x="174" y="37"/>
                  <a:pt x="174" y="37"/>
                  <a:pt x="174" y="37"/>
                </a:cubicBezTo>
                <a:cubicBezTo>
                  <a:pt x="173" y="39"/>
                  <a:pt x="172" y="42"/>
                  <a:pt x="172" y="44"/>
                </a:cubicBezTo>
                <a:cubicBezTo>
                  <a:pt x="174" y="66"/>
                  <a:pt x="174" y="66"/>
                  <a:pt x="174" y="66"/>
                </a:cubicBezTo>
                <a:cubicBezTo>
                  <a:pt x="167" y="73"/>
                  <a:pt x="167" y="73"/>
                  <a:pt x="167" y="73"/>
                </a:cubicBezTo>
                <a:cubicBezTo>
                  <a:pt x="129" y="41"/>
                  <a:pt x="72" y="42"/>
                  <a:pt x="37" y="78"/>
                </a:cubicBezTo>
                <a:cubicBezTo>
                  <a:pt x="0" y="115"/>
                  <a:pt x="0" y="176"/>
                  <a:pt x="37" y="213"/>
                </a:cubicBezTo>
                <a:cubicBezTo>
                  <a:pt x="74" y="250"/>
                  <a:pt x="135" y="250"/>
                  <a:pt x="172" y="213"/>
                </a:cubicBezTo>
                <a:cubicBezTo>
                  <a:pt x="208" y="178"/>
                  <a:pt x="209" y="121"/>
                  <a:pt x="177" y="83"/>
                </a:cubicBezTo>
                <a:cubicBezTo>
                  <a:pt x="184" y="76"/>
                  <a:pt x="184" y="76"/>
                  <a:pt x="184" y="76"/>
                </a:cubicBezTo>
                <a:cubicBezTo>
                  <a:pt x="206" y="78"/>
                  <a:pt x="206" y="78"/>
                  <a:pt x="206" y="78"/>
                </a:cubicBezTo>
                <a:cubicBezTo>
                  <a:pt x="208" y="78"/>
                  <a:pt x="211" y="77"/>
                  <a:pt x="213" y="76"/>
                </a:cubicBezTo>
                <a:cubicBezTo>
                  <a:pt x="247" y="42"/>
                  <a:pt x="247" y="42"/>
                  <a:pt x="247" y="42"/>
                </a:cubicBezTo>
                <a:cubicBezTo>
                  <a:pt x="249" y="39"/>
                  <a:pt x="250" y="36"/>
                  <a:pt x="249" y="33"/>
                </a:cubicBezTo>
                <a:close/>
                <a:moveTo>
                  <a:pt x="162" y="203"/>
                </a:moveTo>
                <a:cubicBezTo>
                  <a:pt x="130" y="235"/>
                  <a:pt x="79" y="235"/>
                  <a:pt x="47" y="203"/>
                </a:cubicBezTo>
                <a:cubicBezTo>
                  <a:pt x="15" y="171"/>
                  <a:pt x="15" y="120"/>
                  <a:pt x="47" y="88"/>
                </a:cubicBezTo>
                <a:cubicBezTo>
                  <a:pt x="77" y="58"/>
                  <a:pt x="125" y="56"/>
                  <a:pt x="157" y="83"/>
                </a:cubicBezTo>
                <a:cubicBezTo>
                  <a:pt x="144" y="96"/>
                  <a:pt x="144" y="96"/>
                  <a:pt x="144" y="96"/>
                </a:cubicBezTo>
                <a:cubicBezTo>
                  <a:pt x="119" y="76"/>
                  <a:pt x="83" y="78"/>
                  <a:pt x="60" y="101"/>
                </a:cubicBezTo>
                <a:cubicBezTo>
                  <a:pt x="35" y="125"/>
                  <a:pt x="35" y="166"/>
                  <a:pt x="60" y="190"/>
                </a:cubicBezTo>
                <a:cubicBezTo>
                  <a:pt x="84" y="215"/>
                  <a:pt x="125" y="215"/>
                  <a:pt x="149" y="190"/>
                </a:cubicBezTo>
                <a:cubicBezTo>
                  <a:pt x="172" y="167"/>
                  <a:pt x="174" y="131"/>
                  <a:pt x="154" y="106"/>
                </a:cubicBezTo>
                <a:cubicBezTo>
                  <a:pt x="167" y="93"/>
                  <a:pt x="167" y="93"/>
                  <a:pt x="167" y="93"/>
                </a:cubicBezTo>
                <a:cubicBezTo>
                  <a:pt x="194" y="125"/>
                  <a:pt x="192" y="173"/>
                  <a:pt x="162" y="203"/>
                </a:cubicBezTo>
                <a:close/>
                <a:moveTo>
                  <a:pt x="101" y="149"/>
                </a:moveTo>
                <a:cubicBezTo>
                  <a:pt x="103" y="152"/>
                  <a:pt x="108" y="152"/>
                  <a:pt x="111" y="149"/>
                </a:cubicBezTo>
                <a:cubicBezTo>
                  <a:pt x="120" y="140"/>
                  <a:pt x="120" y="140"/>
                  <a:pt x="120" y="140"/>
                </a:cubicBezTo>
                <a:cubicBezTo>
                  <a:pt x="122" y="146"/>
                  <a:pt x="121" y="153"/>
                  <a:pt x="116" y="157"/>
                </a:cubicBezTo>
                <a:cubicBezTo>
                  <a:pt x="110" y="164"/>
                  <a:pt x="99" y="164"/>
                  <a:pt x="93" y="157"/>
                </a:cubicBezTo>
                <a:cubicBezTo>
                  <a:pt x="86" y="151"/>
                  <a:pt x="86" y="140"/>
                  <a:pt x="93" y="134"/>
                </a:cubicBezTo>
                <a:cubicBezTo>
                  <a:pt x="97" y="129"/>
                  <a:pt x="104" y="128"/>
                  <a:pt x="110" y="130"/>
                </a:cubicBezTo>
                <a:cubicBezTo>
                  <a:pt x="101" y="139"/>
                  <a:pt x="101" y="139"/>
                  <a:pt x="101" y="139"/>
                </a:cubicBezTo>
                <a:cubicBezTo>
                  <a:pt x="98" y="142"/>
                  <a:pt x="98" y="147"/>
                  <a:pt x="101" y="149"/>
                </a:cubicBezTo>
                <a:close/>
                <a:moveTo>
                  <a:pt x="121" y="119"/>
                </a:moveTo>
                <a:cubicBezTo>
                  <a:pt x="109" y="112"/>
                  <a:pt x="93" y="114"/>
                  <a:pt x="83" y="124"/>
                </a:cubicBezTo>
                <a:cubicBezTo>
                  <a:pt x="71" y="136"/>
                  <a:pt x="71" y="155"/>
                  <a:pt x="83" y="167"/>
                </a:cubicBezTo>
                <a:cubicBezTo>
                  <a:pt x="95" y="179"/>
                  <a:pt x="114" y="179"/>
                  <a:pt x="126" y="167"/>
                </a:cubicBezTo>
                <a:cubicBezTo>
                  <a:pt x="136" y="157"/>
                  <a:pt x="138" y="141"/>
                  <a:pt x="131" y="129"/>
                </a:cubicBezTo>
                <a:cubicBezTo>
                  <a:pt x="144" y="116"/>
                  <a:pt x="144" y="116"/>
                  <a:pt x="144" y="116"/>
                </a:cubicBezTo>
                <a:cubicBezTo>
                  <a:pt x="158" y="135"/>
                  <a:pt x="157" y="163"/>
                  <a:pt x="139" y="180"/>
                </a:cubicBezTo>
                <a:cubicBezTo>
                  <a:pt x="120" y="200"/>
                  <a:pt x="89" y="200"/>
                  <a:pt x="70" y="180"/>
                </a:cubicBezTo>
                <a:cubicBezTo>
                  <a:pt x="50" y="161"/>
                  <a:pt x="50" y="130"/>
                  <a:pt x="70" y="111"/>
                </a:cubicBezTo>
                <a:cubicBezTo>
                  <a:pt x="87" y="93"/>
                  <a:pt x="115" y="92"/>
                  <a:pt x="134" y="106"/>
                </a:cubicBezTo>
                <a:lnTo>
                  <a:pt x="121" y="119"/>
                </a:lnTo>
                <a:close/>
                <a:moveTo>
                  <a:pt x="205" y="64"/>
                </a:moveTo>
                <a:cubicBezTo>
                  <a:pt x="188" y="62"/>
                  <a:pt x="188" y="62"/>
                  <a:pt x="188" y="62"/>
                </a:cubicBezTo>
                <a:cubicBezTo>
                  <a:pt x="186" y="45"/>
                  <a:pt x="186" y="45"/>
                  <a:pt x="186" y="45"/>
                </a:cubicBezTo>
                <a:cubicBezTo>
                  <a:pt x="210" y="22"/>
                  <a:pt x="210" y="22"/>
                  <a:pt x="210" y="22"/>
                </a:cubicBezTo>
                <a:cubicBezTo>
                  <a:pt x="211" y="32"/>
                  <a:pt x="211" y="32"/>
                  <a:pt x="211" y="32"/>
                </a:cubicBezTo>
                <a:cubicBezTo>
                  <a:pt x="211" y="36"/>
                  <a:pt x="214" y="39"/>
                  <a:pt x="218" y="39"/>
                </a:cubicBezTo>
                <a:cubicBezTo>
                  <a:pt x="228" y="40"/>
                  <a:pt x="228" y="40"/>
                  <a:pt x="228" y="40"/>
                </a:cubicBezTo>
                <a:lnTo>
                  <a:pt x="205" y="6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pic>
        <p:nvPicPr>
          <p:cNvPr id="37" name="Picture 36">
            <a:extLst>
              <a:ext uri="{FF2B5EF4-FFF2-40B4-BE49-F238E27FC236}">
                <a16:creationId xmlns:a16="http://schemas.microsoft.com/office/drawing/2014/main" id="{DFF4F56C-D0D8-8607-7B84-7F4D078DF0BF}"/>
              </a:ext>
            </a:extLst>
          </p:cNvPr>
          <p:cNvPicPr>
            <a:picLocks noChangeAspect="1"/>
          </p:cNvPicPr>
          <p:nvPr/>
        </p:nvPicPr>
        <p:blipFill>
          <a:blip r:embed="rId2"/>
          <a:stretch>
            <a:fillRect/>
          </a:stretch>
        </p:blipFill>
        <p:spPr>
          <a:xfrm>
            <a:off x="9784275" y="5108466"/>
            <a:ext cx="391812" cy="284197"/>
          </a:xfrm>
          <a:prstGeom prst="rect">
            <a:avLst/>
          </a:prstGeom>
        </p:spPr>
      </p:pic>
      <p:sp>
        <p:nvSpPr>
          <p:cNvPr id="38" name="Rounded Rectangle 3">
            <a:extLst>
              <a:ext uri="{FF2B5EF4-FFF2-40B4-BE49-F238E27FC236}">
                <a16:creationId xmlns:a16="http://schemas.microsoft.com/office/drawing/2014/main" id="{881EAF97-C6FE-23D5-6A3D-09799D24EDD7}"/>
              </a:ext>
            </a:extLst>
          </p:cNvPr>
          <p:cNvSpPr/>
          <p:nvPr/>
        </p:nvSpPr>
        <p:spPr>
          <a:xfrm>
            <a:off x="3339491" y="1193618"/>
            <a:ext cx="4272948" cy="1589540"/>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39" name="Rounded Rectangle 3">
            <a:extLst>
              <a:ext uri="{FF2B5EF4-FFF2-40B4-BE49-F238E27FC236}">
                <a16:creationId xmlns:a16="http://schemas.microsoft.com/office/drawing/2014/main" id="{4E544803-A2AD-C532-1967-3CF1F1B2F1E2}"/>
              </a:ext>
            </a:extLst>
          </p:cNvPr>
          <p:cNvSpPr/>
          <p:nvPr/>
        </p:nvSpPr>
        <p:spPr>
          <a:xfrm>
            <a:off x="7828665" y="1210231"/>
            <a:ext cx="2426869" cy="2853195"/>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pic>
        <p:nvPicPr>
          <p:cNvPr id="40" name="Picture 39">
            <a:extLst>
              <a:ext uri="{FF2B5EF4-FFF2-40B4-BE49-F238E27FC236}">
                <a16:creationId xmlns:a16="http://schemas.microsoft.com/office/drawing/2014/main" id="{38397A3B-75F1-7E53-E733-CB41A5C7EF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053" y="1691149"/>
            <a:ext cx="734736" cy="600885"/>
          </a:xfrm>
          <a:prstGeom prst="rect">
            <a:avLst/>
          </a:prstGeom>
        </p:spPr>
      </p:pic>
      <p:sp>
        <p:nvSpPr>
          <p:cNvPr id="41" name="Rounded Rectangle 3">
            <a:extLst>
              <a:ext uri="{FF2B5EF4-FFF2-40B4-BE49-F238E27FC236}">
                <a16:creationId xmlns:a16="http://schemas.microsoft.com/office/drawing/2014/main" id="{E58C18FD-EE58-E2E1-8CFF-4FEC25DD8C85}"/>
              </a:ext>
            </a:extLst>
          </p:cNvPr>
          <p:cNvSpPr/>
          <p:nvPr/>
        </p:nvSpPr>
        <p:spPr>
          <a:xfrm>
            <a:off x="4084852" y="2926491"/>
            <a:ext cx="3527588" cy="1136934"/>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42" name="Rounded Rectangle 3">
            <a:extLst>
              <a:ext uri="{FF2B5EF4-FFF2-40B4-BE49-F238E27FC236}">
                <a16:creationId xmlns:a16="http://schemas.microsoft.com/office/drawing/2014/main" id="{60BE85F1-47EC-4236-2E58-8AC0A698A536}"/>
              </a:ext>
            </a:extLst>
          </p:cNvPr>
          <p:cNvSpPr/>
          <p:nvPr/>
        </p:nvSpPr>
        <p:spPr>
          <a:xfrm>
            <a:off x="1943898" y="3733573"/>
            <a:ext cx="1452856" cy="1244024"/>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43" name="Rounded Rectangle 3">
            <a:extLst>
              <a:ext uri="{FF2B5EF4-FFF2-40B4-BE49-F238E27FC236}">
                <a16:creationId xmlns:a16="http://schemas.microsoft.com/office/drawing/2014/main" id="{997BD98C-C974-CDDD-9AC0-1CAF8F973D9C}"/>
              </a:ext>
            </a:extLst>
          </p:cNvPr>
          <p:cNvSpPr/>
          <p:nvPr/>
        </p:nvSpPr>
        <p:spPr>
          <a:xfrm>
            <a:off x="3979283" y="4296683"/>
            <a:ext cx="2890796" cy="1589540"/>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44" name="Rounded Rectangle 3">
            <a:extLst>
              <a:ext uri="{FF2B5EF4-FFF2-40B4-BE49-F238E27FC236}">
                <a16:creationId xmlns:a16="http://schemas.microsoft.com/office/drawing/2014/main" id="{66F17E0B-4696-7C26-3320-95E97C469B74}"/>
              </a:ext>
            </a:extLst>
          </p:cNvPr>
          <p:cNvSpPr/>
          <p:nvPr/>
        </p:nvSpPr>
        <p:spPr>
          <a:xfrm>
            <a:off x="7027292" y="4397608"/>
            <a:ext cx="1245836" cy="1589540"/>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pic>
        <p:nvPicPr>
          <p:cNvPr id="45" name="Picture 44">
            <a:extLst>
              <a:ext uri="{FF2B5EF4-FFF2-40B4-BE49-F238E27FC236}">
                <a16:creationId xmlns:a16="http://schemas.microsoft.com/office/drawing/2014/main" id="{CB91346D-6DFF-8C11-6200-2C1F6E3DBC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8474" y="1411438"/>
            <a:ext cx="897481" cy="308429"/>
          </a:xfrm>
          <a:prstGeom prst="rect">
            <a:avLst/>
          </a:prstGeom>
        </p:spPr>
      </p:pic>
      <p:sp>
        <p:nvSpPr>
          <p:cNvPr id="46" name="Oval 138">
            <a:extLst>
              <a:ext uri="{FF2B5EF4-FFF2-40B4-BE49-F238E27FC236}">
                <a16:creationId xmlns:a16="http://schemas.microsoft.com/office/drawing/2014/main" id="{F7F1C01A-5E2D-91AE-CDA7-C2207E73691F}"/>
              </a:ext>
            </a:extLst>
          </p:cNvPr>
          <p:cNvSpPr>
            <a:spLocks noChangeArrowheads="1"/>
          </p:cNvSpPr>
          <p:nvPr/>
        </p:nvSpPr>
        <p:spPr bwMode="auto">
          <a:xfrm>
            <a:off x="8392667" y="4789873"/>
            <a:ext cx="1041696" cy="90670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47" name="Object22">
            <a:extLst>
              <a:ext uri="{FF2B5EF4-FFF2-40B4-BE49-F238E27FC236}">
                <a16:creationId xmlns:a16="http://schemas.microsoft.com/office/drawing/2014/main" id="{9239AAF9-7806-441A-D53D-F3EE84E2B46F}"/>
              </a:ext>
            </a:extLst>
          </p:cNvPr>
          <p:cNvSpPr/>
          <p:nvPr/>
        </p:nvSpPr>
        <p:spPr>
          <a:xfrm>
            <a:off x="8540376" y="5075918"/>
            <a:ext cx="785885" cy="389128"/>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Ubuntu Light" panose="020B0304030602030204" pitchFamily="34" charset="0"/>
              </a:rPr>
              <a:t>Decommission on premise system</a:t>
            </a:r>
          </a:p>
        </p:txBody>
      </p:sp>
      <p:sp>
        <p:nvSpPr>
          <p:cNvPr id="48" name="Object48">
            <a:extLst>
              <a:ext uri="{FF2B5EF4-FFF2-40B4-BE49-F238E27FC236}">
                <a16:creationId xmlns:a16="http://schemas.microsoft.com/office/drawing/2014/main" id="{5C47F0E6-563B-4152-56CE-F7243257DFAE}"/>
              </a:ext>
            </a:extLst>
          </p:cNvPr>
          <p:cNvSpPr/>
          <p:nvPr/>
        </p:nvSpPr>
        <p:spPr>
          <a:xfrm rot="16200000">
            <a:off x="-349278" y="4064987"/>
            <a:ext cx="2801676" cy="338426"/>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300"/>
              </a:lnSpc>
              <a:spcBef>
                <a:spcPts val="0"/>
              </a:spcBef>
              <a:spcAft>
                <a:spcPts val="1000"/>
              </a:spcAft>
              <a:buClrTx/>
              <a:buSzTx/>
              <a:buFontTx/>
              <a:buNone/>
              <a:tabLst/>
              <a:defRPr/>
            </a:pPr>
            <a:r>
              <a:rPr kumimoji="0" lang="en-US" b="0" i="1" u="none" strike="noStrike" kern="1200" cap="none" spc="0" normalizeH="0" baseline="0" noProof="0">
                <a:ln>
                  <a:noFill/>
                </a:ln>
                <a:solidFill>
                  <a:schemeClr val="bg1"/>
                </a:solidFill>
                <a:effectLst/>
                <a:uLnTx/>
                <a:uFillTx/>
                <a:latin typeface="Ubuntu Light" panose="020B0304030602030204" pitchFamily="34" charset="0"/>
                <a:ea typeface="Ubuntu Medium" pitchFamily="34" charset="-122"/>
                <a:cs typeface="Ubuntu Medium" pitchFamily="34" charset="-120"/>
              </a:rPr>
              <a:t>Best</a:t>
            </a:r>
            <a:br>
              <a:rPr kumimoji="0" lang="en-US" b="0" i="1" u="none" strike="noStrike" kern="1200" cap="none" spc="0" normalizeH="0" baseline="0" noProof="0">
                <a:ln>
                  <a:noFill/>
                </a:ln>
                <a:solidFill>
                  <a:schemeClr val="bg1"/>
                </a:solidFill>
                <a:effectLst/>
                <a:uLnTx/>
                <a:uFillTx/>
                <a:latin typeface="Ubuntu Light" panose="020B0304030602030204" pitchFamily="34" charset="0"/>
                <a:ea typeface="Ubuntu Medium" pitchFamily="34" charset="-122"/>
                <a:cs typeface="Ubuntu Medium" pitchFamily="34" charset="-120"/>
              </a:rPr>
            </a:br>
            <a:r>
              <a:rPr kumimoji="0" lang="en-US" b="0" i="1" u="none" strike="noStrike" kern="1200" cap="none" spc="0" normalizeH="0" baseline="0" noProof="0">
                <a:ln>
                  <a:noFill/>
                </a:ln>
                <a:solidFill>
                  <a:schemeClr val="bg1"/>
                </a:solidFill>
                <a:effectLst/>
                <a:uLnTx/>
                <a:uFillTx/>
                <a:latin typeface="Ubuntu Light" panose="020B0304030602030204" pitchFamily="34" charset="0"/>
                <a:ea typeface="Ubuntu Medium" pitchFamily="34" charset="-122"/>
                <a:cs typeface="Ubuntu Medium" pitchFamily="34" charset="-120"/>
              </a:rPr>
              <a:t>Practices as applicable</a:t>
            </a:r>
            <a:endParaRPr kumimoji="0" lang="en-US" b="0" i="1"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49" name="Rounded Rectangle 3">
            <a:extLst>
              <a:ext uri="{FF2B5EF4-FFF2-40B4-BE49-F238E27FC236}">
                <a16:creationId xmlns:a16="http://schemas.microsoft.com/office/drawing/2014/main" id="{79F9A926-FEF7-F21E-2429-E8A18D3FE8AC}"/>
              </a:ext>
            </a:extLst>
          </p:cNvPr>
          <p:cNvSpPr/>
          <p:nvPr/>
        </p:nvSpPr>
        <p:spPr>
          <a:xfrm>
            <a:off x="8367958" y="4313696"/>
            <a:ext cx="1125746" cy="1589540"/>
          </a:xfrm>
          <a:prstGeom prst="roundRect">
            <a:avLst>
              <a:gd name="adj" fmla="val 10078"/>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50" name="Object16">
            <a:extLst>
              <a:ext uri="{FF2B5EF4-FFF2-40B4-BE49-F238E27FC236}">
                <a16:creationId xmlns:a16="http://schemas.microsoft.com/office/drawing/2014/main" id="{CE7BAE4F-050A-B6C8-5E87-28616CCD4AFF}"/>
              </a:ext>
            </a:extLst>
          </p:cNvPr>
          <p:cNvSpPr/>
          <p:nvPr/>
        </p:nvSpPr>
        <p:spPr>
          <a:xfrm>
            <a:off x="7285785" y="5110228"/>
            <a:ext cx="890196" cy="384721"/>
          </a:xfrm>
          <a:prstGeom prst="rect">
            <a:avLst/>
          </a:prstGeom>
          <a:noFill/>
          <a:ln/>
        </p:spPr>
        <p:txBody>
          <a:bodyPr wrap="square" lIns="0" tIns="0" rIns="0" bIns="0" rtlCol="0" anchor="ctr">
            <a:spAutoFit/>
          </a:bodyPr>
          <a:lstStyle/>
          <a:p>
            <a:pPr lvl="0" algn="ctr">
              <a:lnSpc>
                <a:spcPts val="1000"/>
              </a:lnSpc>
              <a:defRPr/>
            </a:pPr>
            <a:r>
              <a:rPr lang="en-US" sz="900">
                <a:solidFill>
                  <a:schemeClr val="bg1"/>
                </a:solidFill>
                <a:latin typeface="Ubuntu Light" panose="020B0304030602030204" pitchFamily="34" charset="0"/>
              </a:rPr>
              <a:t>Get sign off on migrated code and data</a:t>
            </a:r>
          </a:p>
        </p:txBody>
      </p:sp>
      <p:sp>
        <p:nvSpPr>
          <p:cNvPr id="51" name="TextBox 50">
            <a:extLst>
              <a:ext uri="{FF2B5EF4-FFF2-40B4-BE49-F238E27FC236}">
                <a16:creationId xmlns:a16="http://schemas.microsoft.com/office/drawing/2014/main" id="{7B07425C-A1CD-331C-CFE1-125A1E754406}"/>
              </a:ext>
            </a:extLst>
          </p:cNvPr>
          <p:cNvSpPr txBox="1"/>
          <p:nvPr/>
        </p:nvSpPr>
        <p:spPr>
          <a:xfrm>
            <a:off x="5157664" y="2996016"/>
            <a:ext cx="1500800" cy="276999"/>
          </a:xfrm>
          <a:prstGeom prst="rect">
            <a:avLst/>
          </a:prstGeom>
        </p:spPr>
        <p:txBody>
          <a:bodyPr wrap="square" rtlCol="0">
            <a:spAutoFit/>
          </a:bodyPr>
          <a:lstStyle/>
          <a:p>
            <a:r>
              <a:rPr lang="en-IN" sz="1200">
                <a:solidFill>
                  <a:schemeClr val="bg1"/>
                </a:solidFill>
                <a:latin typeface="Ubuntu Light" panose="020B0304030602030204" pitchFamily="34" charset="0"/>
              </a:rPr>
              <a:t>Implementation </a:t>
            </a:r>
          </a:p>
        </p:txBody>
      </p:sp>
      <p:sp>
        <p:nvSpPr>
          <p:cNvPr id="52" name="Oval 23">
            <a:extLst>
              <a:ext uri="{FF2B5EF4-FFF2-40B4-BE49-F238E27FC236}">
                <a16:creationId xmlns:a16="http://schemas.microsoft.com/office/drawing/2014/main" id="{4BA5FBD6-690B-1B05-37A5-0A07816D1CDC}"/>
              </a:ext>
            </a:extLst>
          </p:cNvPr>
          <p:cNvSpPr>
            <a:spLocks noChangeArrowheads="1"/>
          </p:cNvSpPr>
          <p:nvPr/>
        </p:nvSpPr>
        <p:spPr bwMode="auto">
          <a:xfrm>
            <a:off x="2127803" y="3944023"/>
            <a:ext cx="1040143" cy="908056"/>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53" name="TextBox 52">
            <a:extLst>
              <a:ext uri="{FF2B5EF4-FFF2-40B4-BE49-F238E27FC236}">
                <a16:creationId xmlns:a16="http://schemas.microsoft.com/office/drawing/2014/main" id="{3CA0E582-CCA5-A28A-9467-9FCBA69CB802}"/>
              </a:ext>
            </a:extLst>
          </p:cNvPr>
          <p:cNvSpPr txBox="1"/>
          <p:nvPr/>
        </p:nvSpPr>
        <p:spPr>
          <a:xfrm>
            <a:off x="5640150" y="4282569"/>
            <a:ext cx="1174820" cy="461665"/>
          </a:xfrm>
          <a:prstGeom prst="rect">
            <a:avLst/>
          </a:prstGeom>
        </p:spPr>
        <p:txBody>
          <a:bodyPr wrap="square" rtlCol="0">
            <a:spAutoFit/>
          </a:bodyPr>
          <a:lstStyle/>
          <a:p>
            <a:r>
              <a:rPr lang="en-IN" sz="1200">
                <a:solidFill>
                  <a:schemeClr val="bg1"/>
                </a:solidFill>
                <a:latin typeface="Ubuntu Light" panose="020B0304030602030204" pitchFamily="34" charset="0"/>
              </a:rPr>
              <a:t>Cutover and Parallel runs</a:t>
            </a:r>
          </a:p>
        </p:txBody>
      </p:sp>
      <p:sp>
        <p:nvSpPr>
          <p:cNvPr id="54" name="Object4">
            <a:extLst>
              <a:ext uri="{FF2B5EF4-FFF2-40B4-BE49-F238E27FC236}">
                <a16:creationId xmlns:a16="http://schemas.microsoft.com/office/drawing/2014/main" id="{238FAD81-B881-CF70-A8B9-F0D35484162E}"/>
              </a:ext>
            </a:extLst>
          </p:cNvPr>
          <p:cNvSpPr/>
          <p:nvPr/>
        </p:nvSpPr>
        <p:spPr>
          <a:xfrm>
            <a:off x="2227956" y="4179377"/>
            <a:ext cx="1290209" cy="337528"/>
          </a:xfrm>
          <a:prstGeom prst="rect">
            <a:avLst/>
          </a:prstGeom>
          <a:noFill/>
          <a:ln/>
        </p:spPr>
        <p:txBody>
          <a:bodyPr wrap="square" lIns="0" tIns="0" rIns="0" bIns="0" rtlCol="0" anchor="ctr">
            <a:spAutoFit/>
          </a:body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900" b="0" i="0" kern="1200">
                <a:latin typeface="+mn-lt"/>
                <a:ea typeface="+mn-ea"/>
                <a:cs typeface="Leelawadee" pitchFamily="34" charset="-34"/>
              </a:rPr>
              <a:t>IDQ2CDQ Code reconciliation</a:t>
            </a:r>
          </a:p>
        </p:txBody>
      </p:sp>
      <p:sp>
        <p:nvSpPr>
          <p:cNvPr id="55" name="TextBox 54">
            <a:extLst>
              <a:ext uri="{FF2B5EF4-FFF2-40B4-BE49-F238E27FC236}">
                <a16:creationId xmlns:a16="http://schemas.microsoft.com/office/drawing/2014/main" id="{526F8F08-6728-2791-7909-0DF933B8527C}"/>
              </a:ext>
            </a:extLst>
          </p:cNvPr>
          <p:cNvSpPr txBox="1"/>
          <p:nvPr/>
        </p:nvSpPr>
        <p:spPr>
          <a:xfrm>
            <a:off x="4296176" y="4414244"/>
            <a:ext cx="1089164" cy="276999"/>
          </a:xfrm>
          <a:prstGeom prst="rect">
            <a:avLst/>
          </a:prstGeom>
        </p:spPr>
        <p:txBody>
          <a:bodyPr wrap="square" rtlCol="0">
            <a:spAutoFit/>
          </a:bodyPr>
          <a:lstStyle/>
          <a:p>
            <a:r>
              <a:rPr lang="en-IN" sz="1200">
                <a:solidFill>
                  <a:schemeClr val="bg1"/>
                </a:solidFill>
                <a:latin typeface="Ubuntu Light" panose="020B0304030602030204" pitchFamily="34" charset="0"/>
              </a:rPr>
              <a:t>Automation</a:t>
            </a:r>
          </a:p>
        </p:txBody>
      </p:sp>
      <p:sp>
        <p:nvSpPr>
          <p:cNvPr id="56" name="TextBox 55">
            <a:extLst>
              <a:ext uri="{FF2B5EF4-FFF2-40B4-BE49-F238E27FC236}">
                <a16:creationId xmlns:a16="http://schemas.microsoft.com/office/drawing/2014/main" id="{FD8E6F99-34C3-E095-E982-BEDF728B8C22}"/>
              </a:ext>
            </a:extLst>
          </p:cNvPr>
          <p:cNvSpPr txBox="1"/>
          <p:nvPr/>
        </p:nvSpPr>
        <p:spPr>
          <a:xfrm>
            <a:off x="8410039" y="4313696"/>
            <a:ext cx="1075618" cy="461665"/>
          </a:xfrm>
          <a:prstGeom prst="rect">
            <a:avLst/>
          </a:prstGeom>
          <a:ln>
            <a:noFill/>
          </a:ln>
        </p:spPr>
        <p:txBody>
          <a:bodyPr wrap="square" rtlCol="0">
            <a:spAutoFit/>
          </a:bodyPr>
          <a:lstStyle/>
          <a:p>
            <a:r>
              <a:rPr lang="en-IN" sz="1200">
                <a:solidFill>
                  <a:schemeClr val="bg1"/>
                </a:solidFill>
                <a:latin typeface="Ubuntu Light" panose="020B0304030602030204" pitchFamily="34" charset="0"/>
              </a:rPr>
              <a:t>Decommission &amp; Sunset</a:t>
            </a:r>
          </a:p>
        </p:txBody>
      </p:sp>
      <p:sp>
        <p:nvSpPr>
          <p:cNvPr id="57" name="TextBox 56">
            <a:extLst>
              <a:ext uri="{FF2B5EF4-FFF2-40B4-BE49-F238E27FC236}">
                <a16:creationId xmlns:a16="http://schemas.microsoft.com/office/drawing/2014/main" id="{4F2905C1-BF2F-7664-1D62-167868686B5E}"/>
              </a:ext>
            </a:extLst>
          </p:cNvPr>
          <p:cNvSpPr txBox="1"/>
          <p:nvPr/>
        </p:nvSpPr>
        <p:spPr>
          <a:xfrm>
            <a:off x="7170166" y="4421892"/>
            <a:ext cx="1005814" cy="276999"/>
          </a:xfrm>
          <a:prstGeom prst="rect">
            <a:avLst/>
          </a:prstGeom>
        </p:spPr>
        <p:txBody>
          <a:bodyPr wrap="square" rtlCol="0">
            <a:spAutoFit/>
          </a:bodyPr>
          <a:lstStyle/>
          <a:p>
            <a:r>
              <a:rPr lang="en-IN" sz="1200">
                <a:solidFill>
                  <a:schemeClr val="bg1"/>
                </a:solidFill>
                <a:latin typeface="Ubuntu Light" panose="020B0304030602030204" pitchFamily="34" charset="0"/>
              </a:rPr>
              <a:t>Signoff </a:t>
            </a:r>
          </a:p>
        </p:txBody>
      </p:sp>
      <p:sp>
        <p:nvSpPr>
          <p:cNvPr id="58" name="TextBox 57">
            <a:extLst>
              <a:ext uri="{FF2B5EF4-FFF2-40B4-BE49-F238E27FC236}">
                <a16:creationId xmlns:a16="http://schemas.microsoft.com/office/drawing/2014/main" id="{A9155E20-0E2E-A7AA-CC4F-FF81A5A36E06}"/>
              </a:ext>
            </a:extLst>
          </p:cNvPr>
          <p:cNvSpPr txBox="1"/>
          <p:nvPr/>
        </p:nvSpPr>
        <p:spPr>
          <a:xfrm>
            <a:off x="10068179" y="4430379"/>
            <a:ext cx="1005814" cy="461665"/>
          </a:xfrm>
          <a:prstGeom prst="rect">
            <a:avLst/>
          </a:prstGeom>
        </p:spPr>
        <p:txBody>
          <a:bodyPr wrap="square" rtlCol="0">
            <a:spAutoFit/>
          </a:bodyPr>
          <a:lstStyle/>
          <a:p>
            <a:r>
              <a:rPr lang="en-IN" sz="1200">
                <a:solidFill>
                  <a:schemeClr val="bg1"/>
                </a:solidFill>
                <a:latin typeface="Ubuntu Light" panose="020B0304030602030204" pitchFamily="34" charset="0"/>
              </a:rPr>
              <a:t>Migration Complete</a:t>
            </a:r>
          </a:p>
        </p:txBody>
      </p:sp>
      <p:sp>
        <p:nvSpPr>
          <p:cNvPr id="59" name="TextBox 58">
            <a:extLst>
              <a:ext uri="{FF2B5EF4-FFF2-40B4-BE49-F238E27FC236}">
                <a16:creationId xmlns:a16="http://schemas.microsoft.com/office/drawing/2014/main" id="{65DE12AD-98D8-DB45-4893-4F7B189B1A14}"/>
              </a:ext>
            </a:extLst>
          </p:cNvPr>
          <p:cNvSpPr txBox="1"/>
          <p:nvPr/>
        </p:nvSpPr>
        <p:spPr>
          <a:xfrm>
            <a:off x="4520729" y="1252217"/>
            <a:ext cx="2586301" cy="261610"/>
          </a:xfrm>
          <a:prstGeom prst="rect">
            <a:avLst/>
          </a:prstGeom>
        </p:spPr>
        <p:txBody>
          <a:bodyPr wrap="square" rtlCol="0">
            <a:spAutoFit/>
          </a:bodyPr>
          <a:lstStyle/>
          <a:p>
            <a:r>
              <a:rPr lang="en-IN" sz="1100">
                <a:solidFill>
                  <a:schemeClr val="bg1"/>
                </a:solidFill>
                <a:latin typeface="Ubuntu Light" panose="020B0304030602030204" pitchFamily="34" charset="0"/>
              </a:rPr>
              <a:t>Discovery, Strategy and Planning </a:t>
            </a:r>
          </a:p>
        </p:txBody>
      </p:sp>
      <p:sp>
        <p:nvSpPr>
          <p:cNvPr id="60" name="TextBox 59">
            <a:extLst>
              <a:ext uri="{FF2B5EF4-FFF2-40B4-BE49-F238E27FC236}">
                <a16:creationId xmlns:a16="http://schemas.microsoft.com/office/drawing/2014/main" id="{9BD42A57-2750-8A75-E5EA-3AC6EFFC4AE6}"/>
              </a:ext>
            </a:extLst>
          </p:cNvPr>
          <p:cNvSpPr txBox="1"/>
          <p:nvPr/>
        </p:nvSpPr>
        <p:spPr>
          <a:xfrm>
            <a:off x="7834990" y="1235729"/>
            <a:ext cx="2586301" cy="276999"/>
          </a:xfrm>
          <a:prstGeom prst="rect">
            <a:avLst/>
          </a:prstGeom>
        </p:spPr>
        <p:txBody>
          <a:bodyPr wrap="square" rtlCol="0">
            <a:spAutoFit/>
          </a:bodyPr>
          <a:lstStyle/>
          <a:p>
            <a:r>
              <a:rPr lang="en-IN" sz="1200">
                <a:solidFill>
                  <a:schemeClr val="bg1"/>
                </a:solidFill>
                <a:latin typeface="Ubuntu Light" panose="020B0304030602030204" pitchFamily="34" charset="0"/>
              </a:rPr>
              <a:t>Discovery, Strategy and Planning </a:t>
            </a:r>
          </a:p>
        </p:txBody>
      </p:sp>
      <p:sp>
        <p:nvSpPr>
          <p:cNvPr id="61" name="TextBox 60">
            <a:extLst>
              <a:ext uri="{FF2B5EF4-FFF2-40B4-BE49-F238E27FC236}">
                <a16:creationId xmlns:a16="http://schemas.microsoft.com/office/drawing/2014/main" id="{7DDE8D1E-3B21-FA06-6E46-99E720C97EC6}"/>
              </a:ext>
            </a:extLst>
          </p:cNvPr>
          <p:cNvSpPr txBox="1"/>
          <p:nvPr/>
        </p:nvSpPr>
        <p:spPr>
          <a:xfrm>
            <a:off x="1718647" y="3487436"/>
            <a:ext cx="1358817" cy="276999"/>
          </a:xfrm>
          <a:prstGeom prst="rect">
            <a:avLst/>
          </a:prstGeom>
        </p:spPr>
        <p:txBody>
          <a:bodyPr wrap="square" rtlCol="0">
            <a:spAutoFit/>
          </a:bodyPr>
          <a:lstStyle/>
          <a:p>
            <a:r>
              <a:rPr lang="en-IN" sz="1200">
                <a:solidFill>
                  <a:schemeClr val="bg1"/>
                </a:solidFill>
                <a:latin typeface="Ubuntu Light" panose="020B0304030602030204" pitchFamily="34" charset="0"/>
              </a:rPr>
              <a:t>Validation</a:t>
            </a:r>
          </a:p>
        </p:txBody>
      </p:sp>
      <p:sp>
        <p:nvSpPr>
          <p:cNvPr id="7" name="Oval 11">
            <a:extLst>
              <a:ext uri="{FF2B5EF4-FFF2-40B4-BE49-F238E27FC236}">
                <a16:creationId xmlns:a16="http://schemas.microsoft.com/office/drawing/2014/main" id="{258F525E-46C0-0B45-5F6D-5CD93318187C}"/>
              </a:ext>
            </a:extLst>
          </p:cNvPr>
          <p:cNvSpPr>
            <a:spLocks noChangeArrowheads="1"/>
          </p:cNvSpPr>
          <p:nvPr/>
        </p:nvSpPr>
        <p:spPr bwMode="auto">
          <a:xfrm>
            <a:off x="659136" y="6323722"/>
            <a:ext cx="451563" cy="39626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8" name="Object6">
            <a:extLst>
              <a:ext uri="{FF2B5EF4-FFF2-40B4-BE49-F238E27FC236}">
                <a16:creationId xmlns:a16="http://schemas.microsoft.com/office/drawing/2014/main" id="{C5096460-30FB-B85C-5CC6-4BA24DB6604C}"/>
              </a:ext>
            </a:extLst>
          </p:cNvPr>
          <p:cNvSpPr/>
          <p:nvPr/>
        </p:nvSpPr>
        <p:spPr>
          <a:xfrm>
            <a:off x="4005139" y="6416780"/>
            <a:ext cx="1651045"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1000" b="1">
                <a:solidFill>
                  <a:schemeClr val="bg1"/>
                </a:solidFill>
                <a:latin typeface="Ubuntu Light" panose="020B0304030602030204" pitchFamily="34" charset="0"/>
              </a:rPr>
              <a:t>Accelerated Flow </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9" name="Oval 10">
            <a:extLst>
              <a:ext uri="{FF2B5EF4-FFF2-40B4-BE49-F238E27FC236}">
                <a16:creationId xmlns:a16="http://schemas.microsoft.com/office/drawing/2014/main" id="{1E14621C-4FF3-2991-1A7D-6F1CDAC56A62}"/>
              </a:ext>
            </a:extLst>
          </p:cNvPr>
          <p:cNvSpPr>
            <a:spLocks noChangeArrowheads="1"/>
          </p:cNvSpPr>
          <p:nvPr/>
        </p:nvSpPr>
        <p:spPr bwMode="auto">
          <a:xfrm>
            <a:off x="3690353" y="6323722"/>
            <a:ext cx="451563" cy="396265"/>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highlight>
                <a:srgbClr val="00FF00"/>
              </a:highlight>
              <a:uLnTx/>
              <a:uFillTx/>
              <a:latin typeface="Ubuntu Light" panose="020B0304030602030204" pitchFamily="34" charset="0"/>
            </a:endParaRPr>
          </a:p>
        </p:txBody>
      </p:sp>
      <p:sp>
        <p:nvSpPr>
          <p:cNvPr id="10" name="Object6">
            <a:extLst>
              <a:ext uri="{FF2B5EF4-FFF2-40B4-BE49-F238E27FC236}">
                <a16:creationId xmlns:a16="http://schemas.microsoft.com/office/drawing/2014/main" id="{241FD4F5-C123-9A39-7C24-3C392E7C64E6}"/>
              </a:ext>
            </a:extLst>
          </p:cNvPr>
          <p:cNvSpPr/>
          <p:nvPr/>
        </p:nvSpPr>
        <p:spPr>
          <a:xfrm>
            <a:off x="951543" y="6416780"/>
            <a:ext cx="1651045"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1000" b="1">
                <a:solidFill>
                  <a:schemeClr val="bg1"/>
                </a:solidFill>
                <a:latin typeface="Ubuntu Light" panose="020B0304030602030204" pitchFamily="34" charset="0"/>
              </a:rPr>
              <a:t>Normal Flow </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ndParaRPr>
          </a:p>
        </p:txBody>
      </p:sp>
      <p:sp>
        <p:nvSpPr>
          <p:cNvPr id="62" name="Oval 10">
            <a:extLst>
              <a:ext uri="{FF2B5EF4-FFF2-40B4-BE49-F238E27FC236}">
                <a16:creationId xmlns:a16="http://schemas.microsoft.com/office/drawing/2014/main" id="{8D64698F-A770-160D-E780-59B755D117A0}"/>
              </a:ext>
            </a:extLst>
          </p:cNvPr>
          <p:cNvSpPr>
            <a:spLocks noChangeArrowheads="1"/>
          </p:cNvSpPr>
          <p:nvPr/>
        </p:nvSpPr>
        <p:spPr bwMode="auto">
          <a:xfrm>
            <a:off x="10333415" y="2074146"/>
            <a:ext cx="1174993" cy="970070"/>
          </a:xfrm>
          <a:prstGeom prst="ellipse">
            <a:avLst/>
          </a:pr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kern="1200">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900" kern="1200">
                <a:latin typeface="+mn-lt"/>
                <a:ea typeface="+mn-ea"/>
                <a:cs typeface="+mn-cs"/>
              </a:rPr>
              <a:t>IDQ Code assessment</a:t>
            </a:r>
          </a:p>
        </p:txBody>
      </p:sp>
      <p:grpSp>
        <p:nvGrpSpPr>
          <p:cNvPr id="63" name="Group 62">
            <a:extLst>
              <a:ext uri="{FF2B5EF4-FFF2-40B4-BE49-F238E27FC236}">
                <a16:creationId xmlns:a16="http://schemas.microsoft.com/office/drawing/2014/main" id="{2F7B4AEE-A2F1-7172-4BD4-E47E3963D2BC}"/>
              </a:ext>
            </a:extLst>
          </p:cNvPr>
          <p:cNvGrpSpPr/>
          <p:nvPr/>
        </p:nvGrpSpPr>
        <p:grpSpPr>
          <a:xfrm>
            <a:off x="5696480" y="6330228"/>
            <a:ext cx="364437" cy="348240"/>
            <a:chOff x="2528739" y="4064184"/>
            <a:chExt cx="506315" cy="483812"/>
          </a:xfrm>
        </p:grpSpPr>
        <p:pic>
          <p:nvPicPr>
            <p:cNvPr id="64" name="Graphic 63">
              <a:extLst>
                <a:ext uri="{FF2B5EF4-FFF2-40B4-BE49-F238E27FC236}">
                  <a16:creationId xmlns:a16="http://schemas.microsoft.com/office/drawing/2014/main" id="{C4093AE6-A1B2-4C42-6297-75327C4040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739" y="4064184"/>
              <a:ext cx="506315" cy="483812"/>
            </a:xfrm>
            <a:prstGeom prst="rect">
              <a:avLst/>
            </a:prstGeom>
          </p:spPr>
        </p:pic>
        <p:pic>
          <p:nvPicPr>
            <p:cNvPr id="65" name="Graphic 64" descr="Single gear outline">
              <a:extLst>
                <a:ext uri="{FF2B5EF4-FFF2-40B4-BE49-F238E27FC236}">
                  <a16:creationId xmlns:a16="http://schemas.microsoft.com/office/drawing/2014/main" id="{4BE91CBD-6782-F46E-4A4E-02DBA3D5DC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4278" y="4119715"/>
              <a:ext cx="381327" cy="360000"/>
            </a:xfrm>
            <a:prstGeom prst="rect">
              <a:avLst/>
            </a:prstGeom>
          </p:spPr>
        </p:pic>
      </p:grpSp>
      <p:sp>
        <p:nvSpPr>
          <p:cNvPr id="66" name="Google Shape;1002;p14">
            <a:extLst>
              <a:ext uri="{FF2B5EF4-FFF2-40B4-BE49-F238E27FC236}">
                <a16:creationId xmlns:a16="http://schemas.microsoft.com/office/drawing/2014/main" id="{27275C92-ADC7-7E15-A5E1-6E5C2A374DB2}"/>
              </a:ext>
            </a:extLst>
          </p:cNvPr>
          <p:cNvSpPr/>
          <p:nvPr/>
        </p:nvSpPr>
        <p:spPr>
          <a:xfrm>
            <a:off x="5949993" y="6386192"/>
            <a:ext cx="1328230" cy="307047"/>
          </a:xfrm>
          <a:prstGeom prst="roundRect">
            <a:avLst>
              <a:gd name="adj" fmla="val 5483"/>
            </a:avLst>
          </a:prstGeom>
          <a:noFill/>
          <a:ln w="38100" cap="flat" cmpd="sng">
            <a:noFill/>
            <a:prstDash val="solid"/>
            <a:round/>
            <a:headEnd type="none" w="sm" len="sm"/>
            <a:tailEnd type="none" w="sm" len="sm"/>
          </a:ln>
        </p:spPr>
        <p:txBody>
          <a:bodyPr spcFirstLastPara="1" wrap="square" lIns="180000" tIns="45700" rIns="180000" bIns="46800" anchor="ctr" anchorCtr="0">
            <a:noAutofit/>
          </a:bodyPr>
          <a:lstStyle/>
          <a:p>
            <a:pPr marL="0" marR="0" lvl="0" indent="0" algn="l" defTabSz="444367" rtl="0" eaLnBrk="1" fontAlgn="auto" latinLnBrk="0" hangingPunct="1">
              <a:lnSpc>
                <a:spcPct val="100000"/>
              </a:lnSpc>
              <a:spcBef>
                <a:spcPts val="200"/>
              </a:spcBef>
              <a:spcAft>
                <a:spcPts val="200"/>
              </a:spcAft>
              <a:buClr>
                <a:prstClr val="black"/>
              </a:buClr>
              <a:buSzTx/>
              <a:buFont typeface="Wingdings" panose="05000000000000000000" pitchFamily="2" charset="2"/>
              <a:buNone/>
              <a:tabLst/>
              <a:defRPr/>
            </a:pPr>
            <a:r>
              <a:rPr kumimoji="0" lang="pt-BR" sz="800" b="0" i="0" u="none" strike="noStrike" kern="1200" cap="none" spc="0" normalizeH="0" baseline="0" noProof="0" dirty="0">
                <a:ln>
                  <a:noFill/>
                </a:ln>
                <a:solidFill>
                  <a:schemeClr val="bg1"/>
                </a:solidFill>
                <a:effectLst/>
                <a:uLnTx/>
                <a:uFillTx/>
                <a:latin typeface="Ubuntu Light" panose="020B0304030602030204" pitchFamily="34" charset="0"/>
                <a:ea typeface="+mn-ea"/>
                <a:cs typeface="+mn-cs"/>
              </a:rPr>
              <a:t>Capgemini Acceletors/tool</a:t>
            </a:r>
            <a:endParaRPr kumimoji="0" lang="en-IN" sz="800" b="0" i="0" u="none" strike="noStrike" kern="1200" cap="none" spc="0" normalizeH="0" baseline="0" noProof="0" dirty="0">
              <a:ln>
                <a:noFill/>
              </a:ln>
              <a:solidFill>
                <a:schemeClr val="bg1"/>
              </a:solidFill>
              <a:effectLst/>
              <a:uLnTx/>
              <a:uFillTx/>
              <a:latin typeface="Ubuntu Light" panose="020B0304030602030204" pitchFamily="34" charset="0"/>
              <a:ea typeface="+mn-ea"/>
              <a:cs typeface="+mn-cs"/>
            </a:endParaRPr>
          </a:p>
        </p:txBody>
      </p:sp>
      <p:grpSp>
        <p:nvGrpSpPr>
          <p:cNvPr id="67" name="Group 66">
            <a:extLst>
              <a:ext uri="{FF2B5EF4-FFF2-40B4-BE49-F238E27FC236}">
                <a16:creationId xmlns:a16="http://schemas.microsoft.com/office/drawing/2014/main" id="{50722FB8-ED63-72C8-CBF2-02000CEFB947}"/>
              </a:ext>
            </a:extLst>
          </p:cNvPr>
          <p:cNvGrpSpPr/>
          <p:nvPr/>
        </p:nvGrpSpPr>
        <p:grpSpPr>
          <a:xfrm>
            <a:off x="4743042" y="2844510"/>
            <a:ext cx="364437" cy="348240"/>
            <a:chOff x="2528739" y="4064184"/>
            <a:chExt cx="506315" cy="483812"/>
          </a:xfrm>
        </p:grpSpPr>
        <p:pic>
          <p:nvPicPr>
            <p:cNvPr id="68" name="Graphic 67">
              <a:extLst>
                <a:ext uri="{FF2B5EF4-FFF2-40B4-BE49-F238E27FC236}">
                  <a16:creationId xmlns:a16="http://schemas.microsoft.com/office/drawing/2014/main" id="{E9883F79-B73B-281A-248F-7C48A42089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739" y="4064184"/>
              <a:ext cx="506315" cy="483812"/>
            </a:xfrm>
            <a:prstGeom prst="rect">
              <a:avLst/>
            </a:prstGeom>
          </p:spPr>
        </p:pic>
        <p:pic>
          <p:nvPicPr>
            <p:cNvPr id="69" name="Graphic 68" descr="Single gear outline">
              <a:extLst>
                <a:ext uri="{FF2B5EF4-FFF2-40B4-BE49-F238E27FC236}">
                  <a16:creationId xmlns:a16="http://schemas.microsoft.com/office/drawing/2014/main" id="{05627DA8-5DA8-17C0-5027-F631A676A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4278" y="4119715"/>
              <a:ext cx="381327" cy="360000"/>
            </a:xfrm>
            <a:prstGeom prst="rect">
              <a:avLst/>
            </a:prstGeom>
          </p:spPr>
        </p:pic>
      </p:grpSp>
      <p:grpSp>
        <p:nvGrpSpPr>
          <p:cNvPr id="70" name="Group 69">
            <a:extLst>
              <a:ext uri="{FF2B5EF4-FFF2-40B4-BE49-F238E27FC236}">
                <a16:creationId xmlns:a16="http://schemas.microsoft.com/office/drawing/2014/main" id="{F879D6D8-F735-86B3-4FD1-8AF93A730F32}"/>
              </a:ext>
            </a:extLst>
          </p:cNvPr>
          <p:cNvGrpSpPr/>
          <p:nvPr/>
        </p:nvGrpSpPr>
        <p:grpSpPr>
          <a:xfrm>
            <a:off x="11010149" y="1967677"/>
            <a:ext cx="364437" cy="348240"/>
            <a:chOff x="2528739" y="4064184"/>
            <a:chExt cx="506315" cy="483812"/>
          </a:xfrm>
        </p:grpSpPr>
        <p:pic>
          <p:nvPicPr>
            <p:cNvPr id="71" name="Graphic 70">
              <a:extLst>
                <a:ext uri="{FF2B5EF4-FFF2-40B4-BE49-F238E27FC236}">
                  <a16:creationId xmlns:a16="http://schemas.microsoft.com/office/drawing/2014/main" id="{EAF5B994-6C93-C1AB-A7B1-DBE78B6D14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739" y="4064184"/>
              <a:ext cx="506315" cy="483812"/>
            </a:xfrm>
            <a:prstGeom prst="rect">
              <a:avLst/>
            </a:prstGeom>
          </p:spPr>
        </p:pic>
        <p:pic>
          <p:nvPicPr>
            <p:cNvPr id="72" name="Graphic 71" descr="Single gear outline">
              <a:extLst>
                <a:ext uri="{FF2B5EF4-FFF2-40B4-BE49-F238E27FC236}">
                  <a16:creationId xmlns:a16="http://schemas.microsoft.com/office/drawing/2014/main" id="{60EDB457-90E8-B3F8-E2E4-DBD1324032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4278" y="4119715"/>
              <a:ext cx="381327" cy="360000"/>
            </a:xfrm>
            <a:prstGeom prst="rect">
              <a:avLst/>
            </a:prstGeom>
          </p:spPr>
        </p:pic>
      </p:grpSp>
      <p:grpSp>
        <p:nvGrpSpPr>
          <p:cNvPr id="73" name="Group 72">
            <a:extLst>
              <a:ext uri="{FF2B5EF4-FFF2-40B4-BE49-F238E27FC236}">
                <a16:creationId xmlns:a16="http://schemas.microsoft.com/office/drawing/2014/main" id="{3B0D5F2D-0623-9343-9560-690C73E37C6C}"/>
              </a:ext>
            </a:extLst>
          </p:cNvPr>
          <p:cNvGrpSpPr/>
          <p:nvPr/>
        </p:nvGrpSpPr>
        <p:grpSpPr>
          <a:xfrm>
            <a:off x="2729403" y="3777829"/>
            <a:ext cx="364437" cy="348240"/>
            <a:chOff x="2528739" y="4064184"/>
            <a:chExt cx="506315" cy="483812"/>
          </a:xfrm>
        </p:grpSpPr>
        <p:pic>
          <p:nvPicPr>
            <p:cNvPr id="74" name="Graphic 73">
              <a:extLst>
                <a:ext uri="{FF2B5EF4-FFF2-40B4-BE49-F238E27FC236}">
                  <a16:creationId xmlns:a16="http://schemas.microsoft.com/office/drawing/2014/main" id="{8AF0BBD6-F625-5E99-3236-FF4B65AC1B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739" y="4064184"/>
              <a:ext cx="506315" cy="483812"/>
            </a:xfrm>
            <a:prstGeom prst="rect">
              <a:avLst/>
            </a:prstGeom>
          </p:spPr>
        </p:pic>
        <p:pic>
          <p:nvPicPr>
            <p:cNvPr id="75" name="Graphic 74" descr="Single gear outline">
              <a:extLst>
                <a:ext uri="{FF2B5EF4-FFF2-40B4-BE49-F238E27FC236}">
                  <a16:creationId xmlns:a16="http://schemas.microsoft.com/office/drawing/2014/main" id="{80C9CCDC-7701-1BEC-9B3C-B5F45EA81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4278" y="4119715"/>
              <a:ext cx="381327" cy="360000"/>
            </a:xfrm>
            <a:prstGeom prst="rect">
              <a:avLst/>
            </a:prstGeom>
          </p:spPr>
        </p:pic>
      </p:grpSp>
      <p:grpSp>
        <p:nvGrpSpPr>
          <p:cNvPr id="79" name="Group 78">
            <a:extLst>
              <a:ext uri="{FF2B5EF4-FFF2-40B4-BE49-F238E27FC236}">
                <a16:creationId xmlns:a16="http://schemas.microsoft.com/office/drawing/2014/main" id="{A39E60AF-3C17-6BE1-084A-3268EFC990E8}"/>
              </a:ext>
            </a:extLst>
          </p:cNvPr>
          <p:cNvGrpSpPr/>
          <p:nvPr/>
        </p:nvGrpSpPr>
        <p:grpSpPr>
          <a:xfrm>
            <a:off x="4962352" y="4754880"/>
            <a:ext cx="364437" cy="348240"/>
            <a:chOff x="2528739" y="4064184"/>
            <a:chExt cx="506315" cy="483812"/>
          </a:xfrm>
        </p:grpSpPr>
        <p:pic>
          <p:nvPicPr>
            <p:cNvPr id="80" name="Graphic 79">
              <a:extLst>
                <a:ext uri="{FF2B5EF4-FFF2-40B4-BE49-F238E27FC236}">
                  <a16:creationId xmlns:a16="http://schemas.microsoft.com/office/drawing/2014/main" id="{B7965383-E57F-F5CF-D3B0-DE0E6E839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739" y="4064184"/>
              <a:ext cx="506315" cy="483812"/>
            </a:xfrm>
            <a:prstGeom prst="rect">
              <a:avLst/>
            </a:prstGeom>
          </p:spPr>
        </p:pic>
        <p:pic>
          <p:nvPicPr>
            <p:cNvPr id="81" name="Graphic 80" descr="Single gear outline">
              <a:extLst>
                <a:ext uri="{FF2B5EF4-FFF2-40B4-BE49-F238E27FC236}">
                  <a16:creationId xmlns:a16="http://schemas.microsoft.com/office/drawing/2014/main" id="{70A03F6A-04D0-64E2-6FAF-04E0C6E5FD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4278" y="4119715"/>
              <a:ext cx="381327" cy="360000"/>
            </a:xfrm>
            <a:prstGeom prst="rect">
              <a:avLst/>
            </a:prstGeom>
          </p:spPr>
        </p:pic>
      </p:grpSp>
    </p:spTree>
    <p:extLst>
      <p:ext uri="{BB962C8B-B14F-4D97-AF65-F5344CB8AC3E}">
        <p14:creationId xmlns:p14="http://schemas.microsoft.com/office/powerpoint/2010/main" val="2228395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E574A2A-466A-BA48-F3E0-1A6C6E43D6E0}"/>
              </a:ext>
            </a:extLst>
          </p:cNvPr>
          <p:cNvSpPr/>
          <p:nvPr/>
        </p:nvSpPr>
        <p:spPr>
          <a:xfrm>
            <a:off x="0" y="987903"/>
            <a:ext cx="12280900" cy="5870097"/>
          </a:xfrm>
          <a:prstGeom prst="rect">
            <a:avLst/>
          </a:prstGeom>
          <a:solidFill>
            <a:schemeClr val="bg1">
              <a:alpha val="38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45" name="Rectangle 44">
            <a:extLst>
              <a:ext uri="{FF2B5EF4-FFF2-40B4-BE49-F238E27FC236}">
                <a16:creationId xmlns:a16="http://schemas.microsoft.com/office/drawing/2014/main" id="{15B84F7D-29A2-862B-6DB8-B6FE0A13F00D}"/>
              </a:ext>
            </a:extLst>
          </p:cNvPr>
          <p:cNvSpPr/>
          <p:nvPr/>
        </p:nvSpPr>
        <p:spPr>
          <a:xfrm>
            <a:off x="9696656" y="2937976"/>
            <a:ext cx="1789593" cy="1299676"/>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6" name="Rectangle 25">
            <a:extLst>
              <a:ext uri="{FF2B5EF4-FFF2-40B4-BE49-F238E27FC236}">
                <a16:creationId xmlns:a16="http://schemas.microsoft.com/office/drawing/2014/main" id="{9C5C20E7-3C58-CC75-1844-373AF1C117F4}"/>
              </a:ext>
            </a:extLst>
          </p:cNvPr>
          <p:cNvSpPr/>
          <p:nvPr/>
        </p:nvSpPr>
        <p:spPr>
          <a:xfrm>
            <a:off x="584200" y="4714935"/>
            <a:ext cx="1964267" cy="1588900"/>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5" name="Rectangle 24">
            <a:extLst>
              <a:ext uri="{FF2B5EF4-FFF2-40B4-BE49-F238E27FC236}">
                <a16:creationId xmlns:a16="http://schemas.microsoft.com/office/drawing/2014/main" id="{B3FB4CCD-3ED6-CBF4-F9BE-5EA016B13C23}"/>
              </a:ext>
            </a:extLst>
          </p:cNvPr>
          <p:cNvSpPr/>
          <p:nvPr/>
        </p:nvSpPr>
        <p:spPr>
          <a:xfrm>
            <a:off x="584200" y="1326327"/>
            <a:ext cx="1964267" cy="2843351"/>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3" name="Title 2">
            <a:extLst>
              <a:ext uri="{FF2B5EF4-FFF2-40B4-BE49-F238E27FC236}">
                <a16:creationId xmlns:a16="http://schemas.microsoft.com/office/drawing/2014/main" id="{C9899608-0A0C-73DF-F7CA-2C30FCEA3342}"/>
              </a:ext>
            </a:extLst>
          </p:cNvPr>
          <p:cNvSpPr>
            <a:spLocks noGrp="1"/>
          </p:cNvSpPr>
          <p:nvPr>
            <p:ph type="title"/>
          </p:nvPr>
        </p:nvSpPr>
        <p:spPr>
          <a:xfrm>
            <a:off x="414971" y="260350"/>
            <a:ext cx="11008413" cy="792163"/>
          </a:xfrm>
        </p:spPr>
        <p:txBody>
          <a:bodyPr/>
          <a:lstStyle/>
          <a:p>
            <a:pPr>
              <a:buClr>
                <a:srgbClr val="FFFFFF"/>
              </a:buClr>
              <a:buSzPts val="2700"/>
              <a:defRPr/>
            </a:pPr>
            <a:r>
              <a:rPr lang="en-US" sz="2800">
                <a:solidFill>
                  <a:schemeClr val="lt1"/>
                </a:solidFill>
              </a:rPr>
              <a:t>IDMC Factory: Data Quality Conversion Solution</a:t>
            </a:r>
            <a:br>
              <a:rPr lang="en-US" sz="2800">
                <a:solidFill>
                  <a:schemeClr val="lt1"/>
                </a:solidFill>
              </a:rPr>
            </a:br>
            <a:endParaRPr lang="en-IN" sz="2800" kern="0">
              <a:solidFill>
                <a:schemeClr val="bg1"/>
              </a:solidFill>
              <a:latin typeface="Ubuntu Medium"/>
            </a:endParaRPr>
          </a:p>
        </p:txBody>
      </p:sp>
      <p:sp>
        <p:nvSpPr>
          <p:cNvPr id="5" name="Google Shape;992;p14">
            <a:extLst>
              <a:ext uri="{FF2B5EF4-FFF2-40B4-BE49-F238E27FC236}">
                <a16:creationId xmlns:a16="http://schemas.microsoft.com/office/drawing/2014/main" id="{C2EE19CC-C4CB-8E41-9B12-9F906C07C38F}"/>
              </a:ext>
            </a:extLst>
          </p:cNvPr>
          <p:cNvSpPr txBox="1"/>
          <p:nvPr/>
        </p:nvSpPr>
        <p:spPr>
          <a:xfrm>
            <a:off x="584201" y="1410837"/>
            <a:ext cx="1964267" cy="276910"/>
          </a:xfrm>
          <a:prstGeom prst="rect">
            <a:avLst/>
          </a:prstGeom>
          <a:noFill/>
          <a:ln>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0"/>
              </a:spcBef>
              <a:spcAft>
                <a:spcPts val="0"/>
              </a:spcAft>
              <a:buClr>
                <a:srgbClr val="12ABDB"/>
              </a:buClr>
              <a:buSzPts val="1200"/>
              <a:buFontTx/>
              <a:buNone/>
              <a:tabLst/>
              <a:defRPr/>
            </a:pPr>
            <a:r>
              <a:rPr kumimoji="0" lang="en-IN" sz="1200" b="1" i="0" u="none" strike="noStrike" kern="1200" cap="none" spc="0" normalizeH="0" baseline="0" noProof="0" dirty="0">
                <a:ln>
                  <a:noFill/>
                </a:ln>
                <a:solidFill>
                  <a:srgbClr val="12ABDB"/>
                </a:solidFill>
                <a:effectLst/>
                <a:uLnTx/>
                <a:uFillTx/>
                <a:latin typeface="Ubuntu Light" panose="020B0304030602030204" pitchFamily="34" charset="0"/>
                <a:ea typeface="+mn-ea"/>
                <a:cs typeface="+mn-cs"/>
                <a:sym typeface="Ubuntu"/>
              </a:rPr>
              <a:t>IDQ Components </a:t>
            </a:r>
            <a:endParaRPr kumimoji="0" sz="1200" b="1" i="0" u="none" strike="noStrike" kern="1200" cap="none" spc="0" normalizeH="0" baseline="0" noProof="0" dirty="0">
              <a:ln>
                <a:noFill/>
              </a:ln>
              <a:solidFill>
                <a:srgbClr val="12ABDB"/>
              </a:solidFill>
              <a:effectLst/>
              <a:uLnTx/>
              <a:uFillTx/>
              <a:latin typeface="Ubuntu Light" panose="020B0304030602030204" pitchFamily="34" charset="0"/>
              <a:ea typeface="+mn-ea"/>
              <a:cs typeface="+mn-cs"/>
              <a:sym typeface="Ubuntu"/>
            </a:endParaRPr>
          </a:p>
        </p:txBody>
      </p:sp>
      <p:sp>
        <p:nvSpPr>
          <p:cNvPr id="6" name="Google Shape;992;p14">
            <a:extLst>
              <a:ext uri="{FF2B5EF4-FFF2-40B4-BE49-F238E27FC236}">
                <a16:creationId xmlns:a16="http://schemas.microsoft.com/office/drawing/2014/main" id="{A0647BA7-242C-900B-0AE0-D7A77F22EE5D}"/>
              </a:ext>
            </a:extLst>
          </p:cNvPr>
          <p:cNvSpPr txBox="1"/>
          <p:nvPr/>
        </p:nvSpPr>
        <p:spPr>
          <a:xfrm>
            <a:off x="634754" y="1606072"/>
            <a:ext cx="1736129" cy="2375377"/>
          </a:xfrm>
          <a:prstGeom prst="rect">
            <a:avLst/>
          </a:prstGeom>
          <a:noFill/>
          <a:ln>
            <a:noFill/>
          </a:ln>
        </p:spPr>
        <p:txBody>
          <a:bodyPr spcFirstLastPara="1" wrap="square" lIns="91425" tIns="45700" rIns="91425" bIns="45700" anchor="t" anchorCtr="0">
            <a:normAutofit lnSpcReduction="10000"/>
          </a:bodyPr>
          <a:lstStyle/>
          <a:p>
            <a:pPr marL="171450" marR="0" lvl="0" indent="-171450" algn="l" defTabSz="914400" rtl="0" eaLnBrk="1" fontAlgn="auto" latinLnBrk="0" hangingPunct="1">
              <a:lnSpc>
                <a:spcPct val="100000"/>
              </a:lnSpc>
              <a:spcBef>
                <a:spcPts val="1200"/>
              </a:spcBef>
              <a:spcAft>
                <a:spcPts val="0"/>
              </a:spcAft>
              <a:buClr>
                <a:srgbClr val="0070AD"/>
              </a:buClr>
              <a:buSzPts val="1050"/>
              <a:buFont typeface="Arial" panose="020B0604020202020204" pitchFamily="34" charset="0"/>
              <a:buChar char="•"/>
              <a:tabLst/>
              <a:defRPr/>
            </a:pPr>
            <a:r>
              <a:rPr kumimoji="0" lang="en-US" sz="800" b="0"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Projects </a:t>
            </a:r>
          </a:p>
          <a:p>
            <a:pPr marL="171450" marR="0" lvl="8" indent="-171450" algn="l" defTabSz="914400" rtl="0" eaLnBrk="1" fontAlgn="auto" latinLnBrk="0" hangingPunct="1">
              <a:lnSpc>
                <a:spcPct val="100000"/>
              </a:lnSpc>
              <a:spcBef>
                <a:spcPts val="600"/>
              </a:spcBef>
              <a:spcAft>
                <a:spcPts val="0"/>
              </a:spcAft>
              <a:buClr>
                <a:srgbClr val="0070AD"/>
              </a:buClr>
              <a:buSzPts val="1050"/>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Applications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Arial"/>
                <a:cs typeface="Arial"/>
                <a:sym typeface="Ubuntu"/>
              </a:rPr>
              <a:t>Workflows</a:t>
            </a:r>
            <a:endPar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Arial"/>
              <a:cs typeface="Arial"/>
              <a:sym typeface="Arial"/>
            </a:endParaRP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sym typeface="Ubuntu"/>
              </a:rPr>
              <a:t>Mappings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Rules/Mapplets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Mapping/Rule Specification</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Profiles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Scorecards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Data services</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Ubuntu"/>
                <a:cs typeface="Ubuntu"/>
              </a:rPr>
              <a:t>Transformations</a:t>
            </a:r>
          </a:p>
        </p:txBody>
      </p:sp>
      <p:cxnSp>
        <p:nvCxnSpPr>
          <p:cNvPr id="7" name="Google Shape;1492;p30">
            <a:extLst>
              <a:ext uri="{FF2B5EF4-FFF2-40B4-BE49-F238E27FC236}">
                <a16:creationId xmlns:a16="http://schemas.microsoft.com/office/drawing/2014/main" id="{35B71363-60DE-8985-2EC5-7855B19260F4}"/>
              </a:ext>
            </a:extLst>
          </p:cNvPr>
          <p:cNvCxnSpPr>
            <a:cxnSpLocks/>
          </p:cNvCxnSpPr>
          <p:nvPr/>
        </p:nvCxnSpPr>
        <p:spPr>
          <a:xfrm flipH="1">
            <a:off x="2716462" y="1377811"/>
            <a:ext cx="7248762" cy="0"/>
          </a:xfrm>
          <a:prstGeom prst="straightConnector1">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 name="Google Shape;1493;p30">
            <a:extLst>
              <a:ext uri="{FF2B5EF4-FFF2-40B4-BE49-F238E27FC236}">
                <a16:creationId xmlns:a16="http://schemas.microsoft.com/office/drawing/2014/main" id="{B62142D6-F67F-8F5B-63A3-DB6157603A10}"/>
              </a:ext>
            </a:extLst>
          </p:cNvPr>
          <p:cNvSpPr txBox="1"/>
          <p:nvPr/>
        </p:nvSpPr>
        <p:spPr>
          <a:xfrm>
            <a:off x="5500630" y="1233376"/>
            <a:ext cx="1273385" cy="288869"/>
          </a:xfrm>
          <a:prstGeom prst="rect">
            <a:avLst/>
          </a:prstGeom>
          <a:solidFill>
            <a:schemeClr val="bg1"/>
          </a:solidFill>
          <a:ln>
            <a:noFill/>
          </a:ln>
        </p:spPr>
        <p:txBody>
          <a:bodyPr spcFirstLastPara="1" wrap="squar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
                <a:srgbClr val="12ABDB"/>
              </a:buClr>
              <a:buSzPts val="1300"/>
              <a:buFont typeface="Arial"/>
              <a:buNone/>
              <a:tabLst/>
              <a:defRPr/>
            </a:pPr>
            <a:r>
              <a:rPr kumimoji="0" lang="en-US" sz="1050" b="1"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Conversion</a:t>
            </a:r>
            <a:endParaRPr kumimoji="0" sz="12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 name="Google Shape;1002;p14">
            <a:extLst>
              <a:ext uri="{FF2B5EF4-FFF2-40B4-BE49-F238E27FC236}">
                <a16:creationId xmlns:a16="http://schemas.microsoft.com/office/drawing/2014/main" id="{1A627B21-7E2F-A374-7607-F85804DA819B}"/>
              </a:ext>
            </a:extLst>
          </p:cNvPr>
          <p:cNvSpPr/>
          <p:nvPr/>
        </p:nvSpPr>
        <p:spPr>
          <a:xfrm>
            <a:off x="9768173" y="5371349"/>
            <a:ext cx="1718076" cy="304601"/>
          </a:xfrm>
          <a:prstGeom prst="roundRect">
            <a:avLst>
              <a:gd name="adj" fmla="val 5483"/>
            </a:avLst>
          </a:prstGeom>
          <a:solidFill>
            <a:schemeClr val="bg1"/>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800" b="0"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Data Validation</a:t>
            </a:r>
          </a:p>
        </p:txBody>
      </p:sp>
      <p:sp>
        <p:nvSpPr>
          <p:cNvPr id="11" name="Google Shape;1002;p14">
            <a:extLst>
              <a:ext uri="{FF2B5EF4-FFF2-40B4-BE49-F238E27FC236}">
                <a16:creationId xmlns:a16="http://schemas.microsoft.com/office/drawing/2014/main" id="{F88B09DC-443D-1B99-4033-0765E02CCB0E}"/>
              </a:ext>
            </a:extLst>
          </p:cNvPr>
          <p:cNvSpPr/>
          <p:nvPr/>
        </p:nvSpPr>
        <p:spPr>
          <a:xfrm>
            <a:off x="9768173" y="5777458"/>
            <a:ext cx="1718076" cy="304601"/>
          </a:xfrm>
          <a:prstGeom prst="roundRect">
            <a:avLst>
              <a:gd name="adj" fmla="val 5483"/>
            </a:avLst>
          </a:prstGeom>
          <a:solidFill>
            <a:schemeClr val="bg1"/>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800" b="0"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Performance</a:t>
            </a:r>
          </a:p>
        </p:txBody>
      </p:sp>
      <p:cxnSp>
        <p:nvCxnSpPr>
          <p:cNvPr id="12" name="Google Shape;1492;p30">
            <a:extLst>
              <a:ext uri="{FF2B5EF4-FFF2-40B4-BE49-F238E27FC236}">
                <a16:creationId xmlns:a16="http://schemas.microsoft.com/office/drawing/2014/main" id="{43968D5C-B803-F268-D73E-64CDBA91E079}"/>
              </a:ext>
            </a:extLst>
          </p:cNvPr>
          <p:cNvCxnSpPr>
            <a:cxnSpLocks/>
          </p:cNvCxnSpPr>
          <p:nvPr/>
        </p:nvCxnSpPr>
        <p:spPr>
          <a:xfrm flipH="1">
            <a:off x="9711710" y="4726147"/>
            <a:ext cx="1774539" cy="0"/>
          </a:xfrm>
          <a:prstGeom prst="straightConnector1">
            <a:avLst/>
          </a:prstGeom>
          <a:noFill/>
          <a:ln w="9525" cap="flat" cmpd="sng">
            <a:solidFill>
              <a:schemeClr val="lt1"/>
            </a:solidFill>
            <a:prstDash val="solid"/>
            <a:miter lim="800000"/>
            <a:headEnd type="triangle" w="med" len="med"/>
            <a:tailEnd type="triangle" w="med" len="med"/>
          </a:ln>
        </p:spPr>
      </p:cxnSp>
      <p:sp>
        <p:nvSpPr>
          <p:cNvPr id="13" name="Google Shape;1493;p30">
            <a:extLst>
              <a:ext uri="{FF2B5EF4-FFF2-40B4-BE49-F238E27FC236}">
                <a16:creationId xmlns:a16="http://schemas.microsoft.com/office/drawing/2014/main" id="{700BC1F4-59AD-8C1D-7B58-38A4E891087C}"/>
              </a:ext>
            </a:extLst>
          </p:cNvPr>
          <p:cNvSpPr txBox="1"/>
          <p:nvPr/>
        </p:nvSpPr>
        <p:spPr>
          <a:xfrm>
            <a:off x="10184584" y="4381844"/>
            <a:ext cx="914339" cy="488690"/>
          </a:xfrm>
          <a:prstGeom prst="rect">
            <a:avLst/>
          </a:prstGeom>
          <a:solidFill>
            <a:schemeClr val="accent3">
              <a:lumMod val="10000"/>
              <a:lumOff val="90000"/>
            </a:schemeClr>
          </a:solidFill>
          <a:ln w="38100">
            <a:solidFill>
              <a:schemeClr val="tx1"/>
            </a:solidFill>
          </a:ln>
        </p:spPr>
        <p:txBody>
          <a:bodyPr spcFirstLastPara="1" wrap="square" lIns="0" tIns="0" rIns="0" bIns="0" anchor="ctr" anchorCtr="0">
            <a:noAutofit/>
          </a:bodyPr>
          <a:lstStyle/>
          <a:p>
            <a:pPr marL="0" marR="0" lvl="0" indent="0" algn="l" defTabSz="914400" rtl="0" eaLnBrk="1" fontAlgn="auto" latinLnBrk="0" hangingPunct="1">
              <a:lnSpc>
                <a:spcPts val="1440"/>
              </a:lnSpc>
              <a:spcBef>
                <a:spcPts val="0"/>
              </a:spcBef>
              <a:spcAft>
                <a:spcPts val="600"/>
              </a:spcAft>
              <a:buClrTx/>
              <a:buSzTx/>
              <a:buFontTx/>
              <a:buNone/>
              <a:tabLst/>
              <a:defRPr/>
            </a:pPr>
            <a:r>
              <a:rPr kumimoji="0" lang="en-AU" sz="900" b="0" i="0" u="none" strike="noStrike" kern="1200" cap="none" spc="0" normalizeH="0" baseline="0" noProof="0">
                <a:ln>
                  <a:noFill/>
                </a:ln>
                <a:solidFill>
                  <a:prstClr val="black"/>
                </a:solidFill>
                <a:effectLst/>
                <a:uLnTx/>
                <a:uFillTx/>
                <a:latin typeface="Ubuntu Light" panose="020B0304030602030204" pitchFamily="34" charset="0"/>
                <a:ea typeface="+mn-ea"/>
                <a:cs typeface="Leelawadee" pitchFamily="34" charset="-34"/>
              </a:rPr>
              <a:t>IDQ2CDQ Code reconciliation</a:t>
            </a:r>
          </a:p>
        </p:txBody>
      </p:sp>
      <p:sp>
        <p:nvSpPr>
          <p:cNvPr id="14" name="Google Shape;992;p14">
            <a:extLst>
              <a:ext uri="{FF2B5EF4-FFF2-40B4-BE49-F238E27FC236}">
                <a16:creationId xmlns:a16="http://schemas.microsoft.com/office/drawing/2014/main" id="{1C060A7C-0752-B334-E053-C5AE7E9FE4CB}"/>
              </a:ext>
            </a:extLst>
          </p:cNvPr>
          <p:cNvSpPr txBox="1"/>
          <p:nvPr/>
        </p:nvSpPr>
        <p:spPr>
          <a:xfrm>
            <a:off x="675375" y="5216108"/>
            <a:ext cx="1801115" cy="806985"/>
          </a:xfrm>
          <a:prstGeom prst="rect">
            <a:avLst/>
          </a:prstGeom>
          <a:noFill/>
          <a:ln>
            <a:noFill/>
          </a:ln>
        </p:spPr>
        <p:txBody>
          <a:bodyPr spcFirstLastPara="1" wrap="square" lIns="91425" tIns="45700" rIns="91425" bIns="45700" anchor="t" anchorCtr="0">
            <a:normAutofit/>
          </a:bodyPr>
          <a:lstStyle/>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Scheduling Script </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Unix Shell Script </a:t>
            </a:r>
          </a:p>
          <a:p>
            <a:pPr marL="171450" marR="0" lvl="0" indent="-171450" algn="l" defTabSz="914400" rtl="0" eaLnBrk="1" fontAlgn="auto" latinLnBrk="0" hangingPunct="1">
              <a:lnSpc>
                <a:spcPct val="100000"/>
              </a:lnSpc>
              <a:spcBef>
                <a:spcPts val="600"/>
              </a:spcBef>
              <a:spcAft>
                <a:spcPts val="0"/>
              </a:spcAft>
              <a:buClr>
                <a:srgbClr val="0070AD"/>
              </a:buClr>
              <a:buSzPts val="1050"/>
              <a:buFont typeface="Noto Sans Symbols"/>
              <a:buChar char="▪"/>
              <a:tabLst/>
              <a:defRPr/>
            </a:pPr>
            <a:r>
              <a:rPr kumimoji="0" lang="en-US"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sym typeface="Ubuntu"/>
              </a:rPr>
              <a:t>Parameter files</a:t>
            </a:r>
          </a:p>
          <a:p>
            <a:pPr marL="0" marR="0" lvl="0" indent="0" algn="l" defTabSz="914400" rtl="0" eaLnBrk="1" fontAlgn="auto" latinLnBrk="0" hangingPunct="1">
              <a:lnSpc>
                <a:spcPct val="100000"/>
              </a:lnSpc>
              <a:spcBef>
                <a:spcPts val="600"/>
              </a:spcBef>
              <a:spcAft>
                <a:spcPts val="0"/>
              </a:spcAft>
              <a:buClr>
                <a:srgbClr val="FFFFFF"/>
              </a:buClr>
              <a:buSzPts val="1050"/>
              <a:buFont typeface="Arial"/>
              <a:buNone/>
              <a:tabLst/>
              <a:defRPr/>
            </a:pPr>
            <a:endParaRPr kumimoji="0" sz="800" b="1" i="0" u="none" strike="noStrike" kern="1200" cap="none" spc="0" normalizeH="0" baseline="0" noProof="0">
              <a:ln>
                <a:noFill/>
              </a:ln>
              <a:solidFill>
                <a:srgbClr val="12ABDB"/>
              </a:solidFill>
              <a:effectLst/>
              <a:uLnTx/>
              <a:uFillTx/>
              <a:latin typeface="Ubuntu Light" panose="020B0304030602030204" pitchFamily="34" charset="0"/>
              <a:ea typeface="Ubuntu"/>
              <a:cs typeface="Ubuntu"/>
              <a:sym typeface="Ubuntu"/>
            </a:endParaRPr>
          </a:p>
        </p:txBody>
      </p:sp>
      <p:sp>
        <p:nvSpPr>
          <p:cNvPr id="15" name="Google Shape;998;p14">
            <a:extLst>
              <a:ext uri="{FF2B5EF4-FFF2-40B4-BE49-F238E27FC236}">
                <a16:creationId xmlns:a16="http://schemas.microsoft.com/office/drawing/2014/main" id="{99B7B52A-CA85-9708-1C7B-3B7530E422B8}"/>
              </a:ext>
            </a:extLst>
          </p:cNvPr>
          <p:cNvSpPr txBox="1"/>
          <p:nvPr/>
        </p:nvSpPr>
        <p:spPr>
          <a:xfrm>
            <a:off x="6113066" y="3572829"/>
            <a:ext cx="1244418" cy="184626"/>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60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Partially Convertible</a:t>
            </a:r>
            <a:endParaRPr kumimoji="0" sz="105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sp>
        <p:nvSpPr>
          <p:cNvPr id="16" name="Google Shape;1022;p14">
            <a:extLst>
              <a:ext uri="{FF2B5EF4-FFF2-40B4-BE49-F238E27FC236}">
                <a16:creationId xmlns:a16="http://schemas.microsoft.com/office/drawing/2014/main" id="{DD961133-667C-0869-65CF-6BFC75973254}"/>
              </a:ext>
            </a:extLst>
          </p:cNvPr>
          <p:cNvSpPr txBox="1"/>
          <p:nvPr/>
        </p:nvSpPr>
        <p:spPr>
          <a:xfrm>
            <a:off x="6113066" y="1898458"/>
            <a:ext cx="1131492" cy="184626"/>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60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Fully Convertible</a:t>
            </a:r>
            <a:endParaRPr kumimoji="0" sz="105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sp>
        <p:nvSpPr>
          <p:cNvPr id="17" name="Google Shape;1023;p14">
            <a:extLst>
              <a:ext uri="{FF2B5EF4-FFF2-40B4-BE49-F238E27FC236}">
                <a16:creationId xmlns:a16="http://schemas.microsoft.com/office/drawing/2014/main" id="{05C2CBCA-1E45-2564-069B-D08545EC43E2}"/>
              </a:ext>
            </a:extLst>
          </p:cNvPr>
          <p:cNvSpPr txBox="1"/>
          <p:nvPr/>
        </p:nvSpPr>
        <p:spPr>
          <a:xfrm>
            <a:off x="6148264" y="5365227"/>
            <a:ext cx="1244418" cy="184626"/>
          </a:xfrm>
          <a:prstGeom prst="rect">
            <a:avLst/>
          </a:prstGeom>
          <a:solidFill>
            <a:srgbClr val="272936"/>
          </a:solidFill>
          <a:ln>
            <a:solidFill>
              <a:schemeClr val="accent2"/>
            </a:solid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850"/>
              <a:buFont typeface="Ubuntu"/>
              <a:buNone/>
              <a:tabLst/>
              <a:defRPr/>
            </a:pPr>
            <a:r>
              <a:rPr kumimoji="0" lang="en-US" sz="600" b="1" i="0" u="none" strike="noStrike" kern="1200" cap="none" spc="0" normalizeH="0" baseline="0" noProof="0">
                <a:ln>
                  <a:noFill/>
                </a:ln>
                <a:solidFill>
                  <a:srgbClr val="FFFFFF"/>
                </a:solidFill>
                <a:effectLst/>
                <a:uLnTx/>
                <a:uFillTx/>
                <a:latin typeface="Ubuntu Light" panose="020B0304030602030204" pitchFamily="34" charset="0"/>
                <a:ea typeface="Ubuntu"/>
                <a:cs typeface="Ubuntu"/>
                <a:sym typeface="Ubuntu"/>
              </a:rPr>
              <a:t>Fresh Build</a:t>
            </a:r>
            <a:endParaRPr kumimoji="0" sz="1050" b="0" i="0" u="none" strike="noStrike" kern="1200" cap="none" spc="0" normalizeH="0" baseline="0" noProof="0">
              <a:ln>
                <a:noFill/>
              </a:ln>
              <a:solidFill>
                <a:srgbClr val="000000"/>
              </a:solidFill>
              <a:effectLst/>
              <a:uLnTx/>
              <a:uFillTx/>
              <a:latin typeface="Ubuntu Light" panose="020B0304030602030204" pitchFamily="34" charset="0"/>
              <a:ea typeface="Arial"/>
              <a:cs typeface="Arial"/>
              <a:sym typeface="Arial"/>
            </a:endParaRPr>
          </a:p>
        </p:txBody>
      </p:sp>
      <p:sp>
        <p:nvSpPr>
          <p:cNvPr id="18" name="Google Shape;996;p14">
            <a:extLst>
              <a:ext uri="{FF2B5EF4-FFF2-40B4-BE49-F238E27FC236}">
                <a16:creationId xmlns:a16="http://schemas.microsoft.com/office/drawing/2014/main" id="{EEDFBD7B-DB67-18CF-9FB1-4F5A31105829}"/>
              </a:ext>
            </a:extLst>
          </p:cNvPr>
          <p:cNvSpPr/>
          <p:nvPr/>
        </p:nvSpPr>
        <p:spPr>
          <a:xfrm>
            <a:off x="4284596" y="3435640"/>
            <a:ext cx="998741" cy="478804"/>
          </a:xfrm>
          <a:prstGeom prst="roundRect">
            <a:avLst>
              <a:gd name="adj" fmla="val 5483"/>
            </a:avLst>
          </a:prstGeom>
          <a:solidFill>
            <a:schemeClr val="bg1"/>
          </a:solidFill>
          <a:ln w="38100">
            <a:solidFill>
              <a:schemeClr val="tx1"/>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050"/>
              <a:buFont typeface="Ubuntu"/>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mn-ea"/>
                <a:cs typeface="+mn-cs"/>
                <a:sym typeface="Ubuntu"/>
              </a:rPr>
              <a:t>Conversion Feasibility Analysis</a:t>
            </a:r>
            <a:endParaRPr kumimoji="0" lang="en-IN" sz="1050" b="1" i="0" u="none" strike="noStrike" kern="1200" cap="none" spc="0" normalizeH="0" baseline="0" noProof="0">
              <a:ln>
                <a:noFill/>
              </a:ln>
              <a:solidFill>
                <a:prstClr val="black"/>
              </a:solidFill>
              <a:effectLst/>
              <a:uLnTx/>
              <a:uFillTx/>
              <a:latin typeface="Ubuntu Light" panose="020B0304030602030204" pitchFamily="34" charset="0"/>
              <a:ea typeface="Arial"/>
              <a:cs typeface="Arial"/>
              <a:sym typeface="Arial"/>
            </a:endParaRPr>
          </a:p>
        </p:txBody>
      </p:sp>
      <p:cxnSp>
        <p:nvCxnSpPr>
          <p:cNvPr id="19" name="Connector: Elbow 18">
            <a:extLst>
              <a:ext uri="{FF2B5EF4-FFF2-40B4-BE49-F238E27FC236}">
                <a16:creationId xmlns:a16="http://schemas.microsoft.com/office/drawing/2014/main" id="{2C015A9F-074F-6B18-BA61-F8BBFDF1B36D}"/>
              </a:ext>
            </a:extLst>
          </p:cNvPr>
          <p:cNvCxnSpPr>
            <a:cxnSpLocks/>
            <a:stCxn id="30" idx="3"/>
            <a:endCxn id="18" idx="2"/>
          </p:cNvCxnSpPr>
          <p:nvPr/>
        </p:nvCxnSpPr>
        <p:spPr>
          <a:xfrm flipV="1">
            <a:off x="4482895" y="3914444"/>
            <a:ext cx="301071" cy="1598384"/>
          </a:xfrm>
          <a:prstGeom prst="bentConnector2">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Google Shape;996;p14">
            <a:extLst>
              <a:ext uri="{FF2B5EF4-FFF2-40B4-BE49-F238E27FC236}">
                <a16:creationId xmlns:a16="http://schemas.microsoft.com/office/drawing/2014/main" id="{7D83E1C4-69B7-89DC-A451-46AD9BBD9D2D}"/>
              </a:ext>
            </a:extLst>
          </p:cNvPr>
          <p:cNvSpPr/>
          <p:nvPr/>
        </p:nvSpPr>
        <p:spPr>
          <a:xfrm>
            <a:off x="2903635" y="3330045"/>
            <a:ext cx="848558" cy="684454"/>
          </a:xfrm>
          <a:prstGeom prst="roundRect">
            <a:avLst>
              <a:gd name="adj" fmla="val 5483"/>
            </a:avLst>
          </a:prstGeom>
          <a:solidFill>
            <a:schemeClr val="accent3">
              <a:lumMod val="10000"/>
              <a:lumOff val="90000"/>
            </a:schemeClr>
          </a:solidFill>
          <a:ln w="38100">
            <a:solidFill>
              <a:schemeClr val="tx1"/>
            </a:solid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rPr>
              <a:t>IDQ Code assessment</a:t>
            </a:r>
          </a:p>
        </p:txBody>
      </p:sp>
      <p:cxnSp>
        <p:nvCxnSpPr>
          <p:cNvPr id="21" name="Connector: Elbow 20">
            <a:extLst>
              <a:ext uri="{FF2B5EF4-FFF2-40B4-BE49-F238E27FC236}">
                <a16:creationId xmlns:a16="http://schemas.microsoft.com/office/drawing/2014/main" id="{AD69547A-01D0-B665-9E93-C1A55503A357}"/>
              </a:ext>
            </a:extLst>
          </p:cNvPr>
          <p:cNvCxnSpPr>
            <a:cxnSpLocks/>
            <a:stCxn id="25" idx="3"/>
            <a:endCxn id="20" idx="0"/>
          </p:cNvCxnSpPr>
          <p:nvPr/>
        </p:nvCxnSpPr>
        <p:spPr>
          <a:xfrm>
            <a:off x="2548467" y="2748003"/>
            <a:ext cx="779447" cy="582042"/>
          </a:xfrm>
          <a:prstGeom prst="bentConnector2">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B041A1D-12DB-96DF-14FC-D622AA190D03}"/>
              </a:ext>
            </a:extLst>
          </p:cNvPr>
          <p:cNvCxnSpPr>
            <a:cxnSpLocks/>
            <a:stCxn id="20" idx="3"/>
            <a:endCxn id="18" idx="1"/>
          </p:cNvCxnSpPr>
          <p:nvPr/>
        </p:nvCxnSpPr>
        <p:spPr>
          <a:xfrm>
            <a:off x="3752193" y="3672273"/>
            <a:ext cx="532403" cy="2769"/>
          </a:xfrm>
          <a:prstGeom prst="straightConnector1">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9816CD9-6FAF-DB85-2820-EE61D65A7A25}"/>
              </a:ext>
            </a:extLst>
          </p:cNvPr>
          <p:cNvSpPr/>
          <p:nvPr/>
        </p:nvSpPr>
        <p:spPr>
          <a:xfrm>
            <a:off x="5848839" y="1732583"/>
            <a:ext cx="1643896" cy="4397676"/>
          </a:xfrm>
          <a:prstGeom prst="rect">
            <a:avLst/>
          </a:prstGeom>
          <a:solidFill>
            <a:schemeClr val="accent4"/>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cxnSp>
        <p:nvCxnSpPr>
          <p:cNvPr id="24" name="Straight Arrow Connector 23">
            <a:extLst>
              <a:ext uri="{FF2B5EF4-FFF2-40B4-BE49-F238E27FC236}">
                <a16:creationId xmlns:a16="http://schemas.microsoft.com/office/drawing/2014/main" id="{E674DEFF-B656-7063-30A2-F3B24311A447}"/>
              </a:ext>
            </a:extLst>
          </p:cNvPr>
          <p:cNvCxnSpPr>
            <a:cxnSpLocks/>
            <a:stCxn id="18" idx="3"/>
            <a:endCxn id="15" idx="1"/>
          </p:cNvCxnSpPr>
          <p:nvPr/>
        </p:nvCxnSpPr>
        <p:spPr>
          <a:xfrm flipV="1">
            <a:off x="5283337" y="3665142"/>
            <a:ext cx="829729" cy="9900"/>
          </a:xfrm>
          <a:prstGeom prst="straightConnector1">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F777E08E-DD1C-9299-ADC1-6C33E6DF6144}"/>
              </a:ext>
            </a:extLst>
          </p:cNvPr>
          <p:cNvGrpSpPr/>
          <p:nvPr/>
        </p:nvGrpSpPr>
        <p:grpSpPr>
          <a:xfrm>
            <a:off x="9859128" y="3281106"/>
            <a:ext cx="1412121" cy="832222"/>
            <a:chOff x="7985573" y="2706183"/>
            <a:chExt cx="1354338" cy="892251"/>
          </a:xfrm>
        </p:grpSpPr>
        <p:sp>
          <p:nvSpPr>
            <p:cNvPr id="46" name="TextBox 45">
              <a:extLst>
                <a:ext uri="{FF2B5EF4-FFF2-40B4-BE49-F238E27FC236}">
                  <a16:creationId xmlns:a16="http://schemas.microsoft.com/office/drawing/2014/main" id="{EC4FD092-B8BA-6EE1-D483-73A2ACD5C6ED}"/>
                </a:ext>
              </a:extLst>
            </p:cNvPr>
            <p:cNvSpPr txBox="1"/>
            <p:nvPr/>
          </p:nvSpPr>
          <p:spPr>
            <a:xfrm>
              <a:off x="8078379" y="3042274"/>
              <a:ext cx="944869" cy="5561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171450" indent="-171450">
                <a:spcBef>
                  <a:spcPts val="1200"/>
                </a:spcBef>
                <a:buClr>
                  <a:srgbClr val="0070AD"/>
                </a:buClr>
                <a:buSzPts val="1050"/>
                <a:buFont typeface="Noto Sans Symbols"/>
                <a:buChar char="▪"/>
                <a:defRPr sz="1050">
                  <a:solidFill>
                    <a:srgbClr val="FFFFFF"/>
                  </a:solidFill>
                  <a:latin typeface="Ubuntu"/>
                  <a:ea typeface="Ubuntu"/>
                  <a:cs typeface="Ubuntu"/>
                </a:defRPr>
              </a:lvl1pPr>
            </a:lstStyle>
            <a:p>
              <a:pPr marL="171450" marR="0" lvl="0" indent="-171450" algn="l" defTabSz="914400" rtl="0" eaLnBrk="1" fontAlgn="auto" latinLnBrk="0" hangingPunct="1">
                <a:lnSpc>
                  <a:spcPct val="120000"/>
                </a:lnSpc>
                <a:spcBef>
                  <a:spcPts val="0"/>
                </a:spcBef>
                <a:spcAft>
                  <a:spcPts val="0"/>
                </a:spcAft>
                <a:buClr>
                  <a:srgbClr val="0070AD"/>
                </a:buClr>
                <a:buSzPts val="1050"/>
                <a:buFont typeface="Noto Sans Symbols"/>
                <a:buChar char="▪"/>
                <a:tabLst/>
                <a:defRPr/>
              </a:pPr>
              <a:r>
                <a:rPr kumimoji="0" lang="en-US" sz="800" b="0" i="0" u="none" strike="noStrike" kern="1200" cap="none" spc="0" normalizeH="0" baseline="0" noProof="0">
                  <a:ln>
                    <a:noFill/>
                  </a:ln>
                  <a:solidFill>
                    <a:srgbClr val="FFFFFF"/>
                  </a:solidFill>
                  <a:effectLst/>
                  <a:uLnTx/>
                  <a:uFillTx/>
                  <a:latin typeface="Ubuntu Light" panose="020B0304030602030204" pitchFamily="34" charset="0"/>
                  <a:cs typeface="Arial"/>
                </a:rPr>
                <a:t>Profiling </a:t>
              </a:r>
            </a:p>
            <a:p>
              <a:pPr marL="171450" marR="0" lvl="0" indent="-171450" algn="l" defTabSz="914400" rtl="0" eaLnBrk="1" fontAlgn="auto" latinLnBrk="0" hangingPunct="1">
                <a:lnSpc>
                  <a:spcPct val="120000"/>
                </a:lnSpc>
                <a:spcBef>
                  <a:spcPts val="0"/>
                </a:spcBef>
                <a:spcAft>
                  <a:spcPts val="0"/>
                </a:spcAft>
                <a:buClr>
                  <a:srgbClr val="0070AD"/>
                </a:buClr>
                <a:buSzPts val="1050"/>
                <a:buFont typeface="Noto Sans Symbols"/>
                <a:buChar char="▪"/>
                <a:tabLst/>
                <a:defRPr/>
              </a:pPr>
              <a:r>
                <a:rPr kumimoji="0" lang="en-US" sz="800" b="0" i="0" u="none" strike="noStrike" kern="1200" cap="none" spc="0" normalizeH="0" baseline="0" noProof="0">
                  <a:ln>
                    <a:noFill/>
                  </a:ln>
                  <a:solidFill>
                    <a:srgbClr val="FFFFFF"/>
                  </a:solidFill>
                  <a:effectLst/>
                  <a:uLnTx/>
                  <a:uFillTx/>
                  <a:latin typeface="Ubuntu Light" panose="020B0304030602030204" pitchFamily="34" charset="0"/>
                  <a:cs typeface="Arial"/>
                </a:rPr>
                <a:t>DQ Assets </a:t>
              </a:r>
            </a:p>
            <a:p>
              <a:pPr marL="171450" marR="0" lvl="0" indent="-171450" algn="l" defTabSz="914400" rtl="0" eaLnBrk="1" fontAlgn="auto" latinLnBrk="0" hangingPunct="1">
                <a:lnSpc>
                  <a:spcPct val="120000"/>
                </a:lnSpc>
                <a:spcBef>
                  <a:spcPts val="0"/>
                </a:spcBef>
                <a:spcAft>
                  <a:spcPts val="0"/>
                </a:spcAft>
                <a:buClr>
                  <a:srgbClr val="0070AD"/>
                </a:buClr>
                <a:buSzPts val="1050"/>
                <a:buFont typeface="Noto Sans Symbols"/>
                <a:buChar char="▪"/>
                <a:tabLst/>
                <a:defRPr/>
              </a:pPr>
              <a:r>
                <a:rPr kumimoji="0" lang="en-US" sz="800" b="0" i="0" u="none" strike="noStrike" kern="1200" cap="none" spc="0" normalizeH="0" baseline="0" noProof="0">
                  <a:ln>
                    <a:noFill/>
                  </a:ln>
                  <a:solidFill>
                    <a:srgbClr val="FFFFFF"/>
                  </a:solidFill>
                  <a:effectLst/>
                  <a:uLnTx/>
                  <a:uFillTx/>
                  <a:latin typeface="Ubuntu Light" panose="020B0304030602030204" pitchFamily="34" charset="0"/>
                  <a:cs typeface="Arial"/>
                </a:rPr>
                <a:t>CDI Assets</a:t>
              </a:r>
            </a:p>
          </p:txBody>
        </p:sp>
        <p:sp>
          <p:nvSpPr>
            <p:cNvPr id="47" name="Google Shape;992;p14">
              <a:extLst>
                <a:ext uri="{FF2B5EF4-FFF2-40B4-BE49-F238E27FC236}">
                  <a16:creationId xmlns:a16="http://schemas.microsoft.com/office/drawing/2014/main" id="{65F2762F-32C5-09C9-941C-BB66211B761B}"/>
                </a:ext>
              </a:extLst>
            </p:cNvPr>
            <p:cNvSpPr txBox="1"/>
            <p:nvPr/>
          </p:nvSpPr>
          <p:spPr>
            <a:xfrm>
              <a:off x="7985573" y="2706183"/>
              <a:ext cx="1354338" cy="326573"/>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12ABDB"/>
                </a:buClr>
                <a:buSzPts val="1200"/>
                <a:buFont typeface="Arial"/>
                <a:buNone/>
                <a:tabLst/>
                <a:defRPr/>
              </a:pPr>
              <a:r>
                <a:rPr kumimoji="0" lang="en-IN" sz="1200" b="1" i="0" u="none" strike="noStrike" kern="1200" cap="none" spc="0" normalizeH="0" baseline="0" noProof="0">
                  <a:ln>
                    <a:noFill/>
                  </a:ln>
                  <a:solidFill>
                    <a:srgbClr val="12ABDB"/>
                  </a:solidFill>
                  <a:effectLst/>
                  <a:uLnTx/>
                  <a:uFillTx/>
                  <a:latin typeface="Ubuntu Light" panose="020B0304030602030204" pitchFamily="34" charset="0"/>
                  <a:ea typeface="Ubuntu"/>
                  <a:cs typeface="Ubuntu"/>
                  <a:sym typeface="Ubuntu"/>
                </a:rPr>
                <a:t>IDMC components</a:t>
              </a:r>
              <a:endParaRPr kumimoji="0" sz="1200" b="1" i="0" u="none" strike="noStrike" kern="1200" cap="none" spc="0" normalizeH="0" baseline="0" noProof="0">
                <a:ln>
                  <a:noFill/>
                </a:ln>
                <a:solidFill>
                  <a:srgbClr val="12ABDB"/>
                </a:solidFill>
                <a:effectLst/>
                <a:uLnTx/>
                <a:uFillTx/>
                <a:latin typeface="Ubuntu Light" panose="020B0304030602030204" pitchFamily="34" charset="0"/>
                <a:ea typeface="Ubuntu"/>
                <a:cs typeface="Ubuntu"/>
                <a:sym typeface="Ubuntu"/>
              </a:endParaRPr>
            </a:p>
          </p:txBody>
        </p:sp>
      </p:grpSp>
      <p:cxnSp>
        <p:nvCxnSpPr>
          <p:cNvPr id="28" name="Connector: Elbow 27">
            <a:extLst>
              <a:ext uri="{FF2B5EF4-FFF2-40B4-BE49-F238E27FC236}">
                <a16:creationId xmlns:a16="http://schemas.microsoft.com/office/drawing/2014/main" id="{10F9E465-52D7-DFCE-5D8E-8671A2B88CD1}"/>
              </a:ext>
            </a:extLst>
          </p:cNvPr>
          <p:cNvCxnSpPr>
            <a:cxnSpLocks/>
            <a:endCxn id="16" idx="1"/>
          </p:cNvCxnSpPr>
          <p:nvPr/>
        </p:nvCxnSpPr>
        <p:spPr>
          <a:xfrm rot="5400000" flipH="1" flipV="1">
            <a:off x="5022653" y="2558909"/>
            <a:ext cx="1658550" cy="522275"/>
          </a:xfrm>
          <a:prstGeom prst="bentConnector2">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BAF9E9B1-ECF1-8CA4-9D2A-B258EDBBDA38}"/>
              </a:ext>
            </a:extLst>
          </p:cNvPr>
          <p:cNvCxnSpPr>
            <a:cxnSpLocks/>
            <a:endCxn id="17" idx="1"/>
          </p:cNvCxnSpPr>
          <p:nvPr/>
        </p:nvCxnSpPr>
        <p:spPr>
          <a:xfrm rot="16200000" flipH="1">
            <a:off x="4781532" y="4090806"/>
            <a:ext cx="2176043" cy="557423"/>
          </a:xfrm>
          <a:prstGeom prst="bentConnector2">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0" name="Google Shape;996;p14">
            <a:extLst>
              <a:ext uri="{FF2B5EF4-FFF2-40B4-BE49-F238E27FC236}">
                <a16:creationId xmlns:a16="http://schemas.microsoft.com/office/drawing/2014/main" id="{3A586DE1-782E-BDAF-44E1-43A4FF75EC3A}"/>
              </a:ext>
            </a:extLst>
          </p:cNvPr>
          <p:cNvSpPr/>
          <p:nvPr/>
        </p:nvSpPr>
        <p:spPr>
          <a:xfrm>
            <a:off x="3573402" y="5155560"/>
            <a:ext cx="909493" cy="714537"/>
          </a:xfrm>
          <a:prstGeom prst="roundRect">
            <a:avLst>
              <a:gd name="adj" fmla="val 5483"/>
            </a:avLst>
          </a:prstGeom>
          <a:solidFill>
            <a:schemeClr val="accent3">
              <a:lumMod val="10000"/>
              <a:lumOff val="90000"/>
            </a:schemeClr>
          </a:solidFill>
          <a:ln w="38100">
            <a:solidFill>
              <a:schemeClr val="tx1"/>
            </a:solid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rPr>
              <a:t>IDQ Code assessment</a:t>
            </a:r>
          </a:p>
        </p:txBody>
      </p:sp>
      <p:cxnSp>
        <p:nvCxnSpPr>
          <p:cNvPr id="31" name="Straight Arrow Connector 30">
            <a:extLst>
              <a:ext uri="{FF2B5EF4-FFF2-40B4-BE49-F238E27FC236}">
                <a16:creationId xmlns:a16="http://schemas.microsoft.com/office/drawing/2014/main" id="{743AC4AF-281A-09BB-82B0-3B34021EC096}"/>
              </a:ext>
            </a:extLst>
          </p:cNvPr>
          <p:cNvCxnSpPr>
            <a:cxnSpLocks/>
            <a:stCxn id="26" idx="3"/>
            <a:endCxn id="30" idx="1"/>
          </p:cNvCxnSpPr>
          <p:nvPr/>
        </p:nvCxnSpPr>
        <p:spPr>
          <a:xfrm>
            <a:off x="2548467" y="5509386"/>
            <a:ext cx="1024935" cy="3443"/>
          </a:xfrm>
          <a:prstGeom prst="straightConnector1">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BD3F8D89-5E19-C197-96A5-010FF7FD738A}"/>
              </a:ext>
            </a:extLst>
          </p:cNvPr>
          <p:cNvCxnSpPr>
            <a:cxnSpLocks/>
            <a:stCxn id="16" idx="3"/>
            <a:endCxn id="45" idx="0"/>
          </p:cNvCxnSpPr>
          <p:nvPr/>
        </p:nvCxnSpPr>
        <p:spPr>
          <a:xfrm>
            <a:off x="7244558" y="1990771"/>
            <a:ext cx="3346895" cy="947205"/>
          </a:xfrm>
          <a:prstGeom prst="bentConnector2">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4" name="Google Shape;1002;p14">
            <a:extLst>
              <a:ext uri="{FF2B5EF4-FFF2-40B4-BE49-F238E27FC236}">
                <a16:creationId xmlns:a16="http://schemas.microsoft.com/office/drawing/2014/main" id="{2803D382-8F7F-DE28-20C2-347FA726372A}"/>
              </a:ext>
            </a:extLst>
          </p:cNvPr>
          <p:cNvSpPr/>
          <p:nvPr/>
        </p:nvSpPr>
        <p:spPr>
          <a:xfrm>
            <a:off x="9783753" y="4974326"/>
            <a:ext cx="1718076" cy="304601"/>
          </a:xfrm>
          <a:prstGeom prst="roundRect">
            <a:avLst>
              <a:gd name="adj" fmla="val 5483"/>
            </a:avLst>
          </a:prstGeom>
          <a:solidFill>
            <a:schemeClr val="bg1"/>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800" b="0"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Object Validation</a:t>
            </a:r>
          </a:p>
        </p:txBody>
      </p:sp>
      <p:cxnSp>
        <p:nvCxnSpPr>
          <p:cNvPr id="36" name="Connector: Elbow 35">
            <a:extLst>
              <a:ext uri="{FF2B5EF4-FFF2-40B4-BE49-F238E27FC236}">
                <a16:creationId xmlns:a16="http://schemas.microsoft.com/office/drawing/2014/main" id="{BF22595C-3852-4EA7-B626-7139664427BE}"/>
              </a:ext>
            </a:extLst>
          </p:cNvPr>
          <p:cNvCxnSpPr>
            <a:cxnSpLocks/>
            <a:stCxn id="17" idx="3"/>
            <a:endCxn id="45" idx="1"/>
          </p:cNvCxnSpPr>
          <p:nvPr/>
        </p:nvCxnSpPr>
        <p:spPr>
          <a:xfrm flipV="1">
            <a:off x="7392682" y="3587814"/>
            <a:ext cx="2303974" cy="1869726"/>
          </a:xfrm>
          <a:prstGeom prst="bentConnector3">
            <a:avLst>
              <a:gd name="adj1" fmla="val 50000"/>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7" name="Google Shape;1002;p14">
            <a:extLst>
              <a:ext uri="{FF2B5EF4-FFF2-40B4-BE49-F238E27FC236}">
                <a16:creationId xmlns:a16="http://schemas.microsoft.com/office/drawing/2014/main" id="{DBDBE363-8192-96D0-7A04-1358C223ED18}"/>
              </a:ext>
            </a:extLst>
          </p:cNvPr>
          <p:cNvSpPr/>
          <p:nvPr/>
        </p:nvSpPr>
        <p:spPr>
          <a:xfrm>
            <a:off x="8121224" y="4979300"/>
            <a:ext cx="1255887" cy="314630"/>
          </a:xfrm>
          <a:prstGeom prst="roundRect">
            <a:avLst>
              <a:gd name="adj" fmla="val 5483"/>
            </a:avLst>
          </a:prstGeom>
          <a:solidFill>
            <a:schemeClr val="bg1"/>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800" b="1"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Manual Work</a:t>
            </a:r>
          </a:p>
        </p:txBody>
      </p:sp>
      <p:sp>
        <p:nvSpPr>
          <p:cNvPr id="38" name="Google Shape;1002;p14">
            <a:extLst>
              <a:ext uri="{FF2B5EF4-FFF2-40B4-BE49-F238E27FC236}">
                <a16:creationId xmlns:a16="http://schemas.microsoft.com/office/drawing/2014/main" id="{6798596E-6394-7F76-F5C0-73C770A58053}"/>
              </a:ext>
            </a:extLst>
          </p:cNvPr>
          <p:cNvSpPr/>
          <p:nvPr/>
        </p:nvSpPr>
        <p:spPr>
          <a:xfrm>
            <a:off x="8063427" y="1599231"/>
            <a:ext cx="1328230" cy="307047"/>
          </a:xfrm>
          <a:prstGeom prst="roundRect">
            <a:avLst>
              <a:gd name="adj" fmla="val 5483"/>
            </a:avLst>
          </a:prstGeom>
          <a:solidFill>
            <a:schemeClr val="accent3">
              <a:lumMod val="10000"/>
              <a:lumOff val="90000"/>
            </a:schemeClr>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l" defTabSz="444367" rtl="0" eaLnBrk="1" fontAlgn="auto" latinLnBrk="0" hangingPunct="1">
              <a:lnSpc>
                <a:spcPct val="100000"/>
              </a:lnSpc>
              <a:spcBef>
                <a:spcPts val="200"/>
              </a:spcBef>
              <a:spcAft>
                <a:spcPts val="200"/>
              </a:spcAft>
              <a:buClr>
                <a:prstClr val="black"/>
              </a:buClr>
              <a:buSzTx/>
              <a:buFont typeface="Wingdings" panose="05000000000000000000" pitchFamily="2" charset="2"/>
              <a:buNone/>
              <a:tabLst/>
              <a:defRPr/>
            </a:pPr>
            <a:r>
              <a:rPr kumimoji="0" lang="pt-BR"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rPr>
              <a:t>IDQ 2 CDQ param file converter</a:t>
            </a:r>
            <a:endParaRPr kumimoji="0" lang="en-IN"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39" name="Google Shape;1002;p14">
            <a:extLst>
              <a:ext uri="{FF2B5EF4-FFF2-40B4-BE49-F238E27FC236}">
                <a16:creationId xmlns:a16="http://schemas.microsoft.com/office/drawing/2014/main" id="{25E04007-BB82-4575-BC61-E888EBB135F0}"/>
              </a:ext>
            </a:extLst>
          </p:cNvPr>
          <p:cNvSpPr/>
          <p:nvPr/>
        </p:nvSpPr>
        <p:spPr>
          <a:xfrm>
            <a:off x="8058236" y="3137511"/>
            <a:ext cx="1328400" cy="306000"/>
          </a:xfrm>
          <a:prstGeom prst="roundRect">
            <a:avLst>
              <a:gd name="adj" fmla="val 5483"/>
            </a:avLst>
          </a:prstGeom>
          <a:solidFill>
            <a:schemeClr val="accent3">
              <a:lumMod val="10000"/>
              <a:lumOff val="90000"/>
            </a:schemeClr>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IN" sz="800" b="1"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rPr>
              <a:t>Job Orchestrator</a:t>
            </a:r>
            <a:endParaRPr kumimoji="0" lang="en-US" sz="800" b="1" i="0" u="none" strike="noStrike" kern="1200" cap="none" spc="0" normalizeH="0" baseline="0" noProof="0">
              <a:ln>
                <a:noFill/>
              </a:ln>
              <a:solidFill>
                <a:prstClr val="black"/>
              </a:solidFill>
              <a:effectLst/>
              <a:uLnTx/>
              <a:uFillTx/>
              <a:latin typeface="Ubuntu Light" panose="020B0304030602030204" pitchFamily="34" charset="0"/>
              <a:ea typeface="Ubuntu"/>
              <a:cs typeface="Ubuntu"/>
              <a:sym typeface="Ubuntu"/>
            </a:endParaRPr>
          </a:p>
        </p:txBody>
      </p:sp>
      <p:sp>
        <p:nvSpPr>
          <p:cNvPr id="40" name="TextBox 39">
            <a:extLst>
              <a:ext uri="{FF2B5EF4-FFF2-40B4-BE49-F238E27FC236}">
                <a16:creationId xmlns:a16="http://schemas.microsoft.com/office/drawing/2014/main" id="{029B3D2B-0EC2-AD63-B20D-57A27D640BC9}"/>
              </a:ext>
            </a:extLst>
          </p:cNvPr>
          <p:cNvSpPr txBox="1"/>
          <p:nvPr/>
        </p:nvSpPr>
        <p:spPr>
          <a:xfrm>
            <a:off x="6066666" y="2201824"/>
            <a:ext cx="1324581" cy="1046440"/>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solidFill>
                  <a:srgbClr val="12ABDB"/>
                </a:solidFill>
                <a:effectLst/>
                <a:uLnTx/>
                <a:uFillTx/>
                <a:latin typeface="Ubuntu Light" panose="020B0304030602030204" pitchFamily="34" charset="0"/>
                <a:ea typeface="Ubuntu"/>
                <a:cs typeface="Ubuntu"/>
                <a:sym typeface="Ubuntu"/>
              </a:rPr>
              <a:t>Examples: </a:t>
            </a:r>
            <a:endParaRPr kumimoji="0" lang="en-US" sz="1200" b="0" i="0" u="none" strike="noStrike" kern="0" cap="none" spc="0" normalizeH="0" baseline="0" noProof="0">
              <a:ln>
                <a:noFill/>
              </a:ln>
              <a:solidFill>
                <a:srgbClr val="000000"/>
              </a:solidFill>
              <a:effectLst/>
              <a:uLnTx/>
              <a:uFillTx/>
              <a:latin typeface="Ubuntu Light" panose="020B0304030602030204" pitchFamily="34" charset="0"/>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Connections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Parameter 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Unix Shell Script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7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41" name="TextBox 40">
            <a:extLst>
              <a:ext uri="{FF2B5EF4-FFF2-40B4-BE49-F238E27FC236}">
                <a16:creationId xmlns:a16="http://schemas.microsoft.com/office/drawing/2014/main" id="{BD700F43-A5EA-B7F0-282E-85CF638580EF}"/>
              </a:ext>
            </a:extLst>
          </p:cNvPr>
          <p:cNvSpPr txBox="1"/>
          <p:nvPr/>
        </p:nvSpPr>
        <p:spPr>
          <a:xfrm>
            <a:off x="6048994" y="3846630"/>
            <a:ext cx="1513252"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solidFill>
                  <a:srgbClr val="12ABDB"/>
                </a:solidFill>
                <a:effectLst/>
                <a:uLnTx/>
                <a:uFillTx/>
                <a:latin typeface="Ubuntu Light" panose="020B0304030602030204" pitchFamily="34" charset="0"/>
                <a:ea typeface="Ubuntu"/>
                <a:cs typeface="Ubuntu"/>
                <a:sym typeface="Ubuntu"/>
              </a:rPr>
              <a:t>Examples: </a:t>
            </a:r>
            <a:endParaRPr kumimoji="0" lang="en-US" sz="1200" b="0" i="0" u="none" strike="noStrike" kern="0" cap="none" spc="0" normalizeH="0" baseline="0" noProof="0">
              <a:ln>
                <a:noFill/>
              </a:ln>
              <a:solidFill>
                <a:srgbClr val="000000"/>
              </a:solidFill>
              <a:effectLst/>
              <a:uLnTx/>
              <a:uFillTx/>
              <a:latin typeface="Ubuntu Light" panose="020B0304030602030204" pitchFamily="34" charset="0"/>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Workflows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Mappings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Mapplets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Validation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Repository </a:t>
            </a:r>
          </a:p>
        </p:txBody>
      </p:sp>
      <p:sp>
        <p:nvSpPr>
          <p:cNvPr id="42" name="TextBox 41">
            <a:extLst>
              <a:ext uri="{FF2B5EF4-FFF2-40B4-BE49-F238E27FC236}">
                <a16:creationId xmlns:a16="http://schemas.microsoft.com/office/drawing/2014/main" id="{3FA89B86-B9C2-3C6A-AB07-76D559E6B1DA}"/>
              </a:ext>
            </a:extLst>
          </p:cNvPr>
          <p:cNvSpPr txBox="1"/>
          <p:nvPr/>
        </p:nvSpPr>
        <p:spPr>
          <a:xfrm>
            <a:off x="6113066" y="5269040"/>
            <a:ext cx="1564537"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solidFill>
                  <a:srgbClr val="12ABDB"/>
                </a:solidFill>
                <a:effectLst/>
                <a:uLnTx/>
                <a:uFillTx/>
                <a:latin typeface="Ubuntu Light" panose="020B0304030602030204" pitchFamily="34" charset="0"/>
                <a:ea typeface="Ubuntu"/>
                <a:cs typeface="Ubuntu"/>
                <a:sym typeface="Ubuntu"/>
              </a:rPr>
              <a:t>Examples: </a:t>
            </a:r>
            <a:endParaRPr kumimoji="0" lang="en-US" sz="1200" b="0" i="0" u="none" strike="noStrike" kern="0" cap="none" spc="0" normalizeH="0" baseline="0" noProof="0">
              <a:ln>
                <a:noFill/>
              </a:ln>
              <a:solidFill>
                <a:srgbClr val="000000"/>
              </a:solidFill>
              <a:effectLst/>
              <a:uLnTx/>
              <a:uFillTx/>
              <a:latin typeface="Ubuntu Light" panose="020B0304030602030204" pitchFamily="34" charset="0"/>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DQ Rules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Profiles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Scorecards </a:t>
            </a:r>
            <a:endParaRPr kumimoji="0" lang="en-US" sz="7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cxnSp>
        <p:nvCxnSpPr>
          <p:cNvPr id="43" name="Straight Connector 42">
            <a:extLst>
              <a:ext uri="{FF2B5EF4-FFF2-40B4-BE49-F238E27FC236}">
                <a16:creationId xmlns:a16="http://schemas.microsoft.com/office/drawing/2014/main" id="{17951FC7-4D6C-C67F-0A2A-62E3949B5E22}"/>
              </a:ext>
            </a:extLst>
          </p:cNvPr>
          <p:cNvCxnSpPr>
            <a:cxnSpLocks/>
          </p:cNvCxnSpPr>
          <p:nvPr/>
        </p:nvCxnSpPr>
        <p:spPr>
          <a:xfrm flipV="1">
            <a:off x="7504975" y="3702326"/>
            <a:ext cx="1039693"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58" name="Google Shape;992;p14">
            <a:extLst>
              <a:ext uri="{FF2B5EF4-FFF2-40B4-BE49-F238E27FC236}">
                <a16:creationId xmlns:a16="http://schemas.microsoft.com/office/drawing/2014/main" id="{4535F06C-BB40-07B8-F5F5-2ED28A3E4A98}"/>
              </a:ext>
            </a:extLst>
          </p:cNvPr>
          <p:cNvSpPr txBox="1"/>
          <p:nvPr/>
        </p:nvSpPr>
        <p:spPr>
          <a:xfrm>
            <a:off x="584201" y="4907570"/>
            <a:ext cx="1964267" cy="276910"/>
          </a:xfrm>
          <a:prstGeom prst="rect">
            <a:avLst/>
          </a:prstGeom>
          <a:noFill/>
          <a:ln w="38100">
            <a:noFill/>
          </a:ln>
        </p:spPr>
        <p:txBody>
          <a:bodyPr spcFirstLastPara="1" wrap="square" lIns="91425" tIns="45700" rIns="91425" bIns="45700" anchor="t" anchorCtr="0">
            <a:normAutofit/>
          </a:bodyPr>
          <a:lstStyle/>
          <a:p>
            <a:pPr marL="0" marR="0" lvl="0" indent="0" algn="ctr" defTabSz="914400" rtl="0" eaLnBrk="1" fontAlgn="auto" latinLnBrk="0" hangingPunct="1">
              <a:lnSpc>
                <a:spcPct val="100000"/>
              </a:lnSpc>
              <a:spcBef>
                <a:spcPts val="0"/>
              </a:spcBef>
              <a:spcAft>
                <a:spcPts val="0"/>
              </a:spcAft>
              <a:buClr>
                <a:srgbClr val="12ABDB"/>
              </a:buClr>
              <a:buSzPts val="1200"/>
              <a:buFont typeface="Arial"/>
              <a:buNone/>
              <a:tabLst/>
              <a:defRPr/>
            </a:pPr>
            <a:r>
              <a:rPr kumimoji="0" lang="en-IN" sz="120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Ubuntu"/>
              </a:rPr>
              <a:t>CUSTOM Script</a:t>
            </a:r>
            <a:endParaRPr kumimoji="0" lang="en-IN" sz="1200" b="1" i="0" u="none" strike="noStrike" kern="1200" cap="none" spc="0" normalizeH="0" baseline="0" noProof="0">
              <a:ln>
                <a:noFill/>
              </a:ln>
              <a:solidFill>
                <a:srgbClr val="12ABDB"/>
              </a:solidFill>
              <a:effectLst/>
              <a:uLnTx/>
              <a:uFillTx/>
              <a:latin typeface="Ubuntu Light" panose="020B0304030602030204" pitchFamily="34" charset="0"/>
              <a:ea typeface="+mn-ea"/>
              <a:cs typeface="+mn-cs"/>
              <a:sym typeface="Arial"/>
            </a:endParaRPr>
          </a:p>
        </p:txBody>
      </p:sp>
      <p:grpSp>
        <p:nvGrpSpPr>
          <p:cNvPr id="65" name="Group 64">
            <a:extLst>
              <a:ext uri="{FF2B5EF4-FFF2-40B4-BE49-F238E27FC236}">
                <a16:creationId xmlns:a16="http://schemas.microsoft.com/office/drawing/2014/main" id="{A044A050-246C-FB6E-8684-811CC187F955}"/>
              </a:ext>
            </a:extLst>
          </p:cNvPr>
          <p:cNvGrpSpPr/>
          <p:nvPr/>
        </p:nvGrpSpPr>
        <p:grpSpPr>
          <a:xfrm>
            <a:off x="7799679" y="3126120"/>
            <a:ext cx="364437" cy="348240"/>
            <a:chOff x="2528739" y="4064184"/>
            <a:chExt cx="506315" cy="483812"/>
          </a:xfrm>
        </p:grpSpPr>
        <p:pic>
          <p:nvPicPr>
            <p:cNvPr id="66" name="Graphic 65">
              <a:extLst>
                <a:ext uri="{FF2B5EF4-FFF2-40B4-BE49-F238E27FC236}">
                  <a16:creationId xmlns:a16="http://schemas.microsoft.com/office/drawing/2014/main" id="{324391C8-431B-98B4-725D-3E8D80790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67" name="Graphic 66" descr="Single gear outline">
              <a:extLst>
                <a:ext uri="{FF2B5EF4-FFF2-40B4-BE49-F238E27FC236}">
                  <a16:creationId xmlns:a16="http://schemas.microsoft.com/office/drawing/2014/main" id="{070D104C-A285-0DD5-D75B-B0D9F3B972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grpSp>
        <p:nvGrpSpPr>
          <p:cNvPr id="68" name="Group 67">
            <a:extLst>
              <a:ext uri="{FF2B5EF4-FFF2-40B4-BE49-F238E27FC236}">
                <a16:creationId xmlns:a16="http://schemas.microsoft.com/office/drawing/2014/main" id="{F61F7984-0EC9-FBDB-29D4-118D5A7FCC0B}"/>
              </a:ext>
            </a:extLst>
          </p:cNvPr>
          <p:cNvGrpSpPr/>
          <p:nvPr/>
        </p:nvGrpSpPr>
        <p:grpSpPr>
          <a:xfrm>
            <a:off x="7804686" y="1581474"/>
            <a:ext cx="364437" cy="348240"/>
            <a:chOff x="2528739" y="4064184"/>
            <a:chExt cx="506315" cy="483812"/>
          </a:xfrm>
        </p:grpSpPr>
        <p:pic>
          <p:nvPicPr>
            <p:cNvPr id="69" name="Graphic 68">
              <a:extLst>
                <a:ext uri="{FF2B5EF4-FFF2-40B4-BE49-F238E27FC236}">
                  <a16:creationId xmlns:a16="http://schemas.microsoft.com/office/drawing/2014/main" id="{34E6B4A9-649B-410B-06E1-EE179DB684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70" name="Graphic 69" descr="Single gear outline">
              <a:extLst>
                <a:ext uri="{FF2B5EF4-FFF2-40B4-BE49-F238E27FC236}">
                  <a16:creationId xmlns:a16="http://schemas.microsoft.com/office/drawing/2014/main" id="{766B9116-B482-32CB-6930-F12375C73E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grpSp>
        <p:nvGrpSpPr>
          <p:cNvPr id="71" name="Group 70">
            <a:extLst>
              <a:ext uri="{FF2B5EF4-FFF2-40B4-BE49-F238E27FC236}">
                <a16:creationId xmlns:a16="http://schemas.microsoft.com/office/drawing/2014/main" id="{F5D79882-1172-D455-0757-A152F59211DF}"/>
              </a:ext>
            </a:extLst>
          </p:cNvPr>
          <p:cNvGrpSpPr/>
          <p:nvPr/>
        </p:nvGrpSpPr>
        <p:grpSpPr>
          <a:xfrm>
            <a:off x="3138779" y="3843487"/>
            <a:ext cx="364437" cy="348240"/>
            <a:chOff x="2528739" y="4064184"/>
            <a:chExt cx="506315" cy="483812"/>
          </a:xfrm>
        </p:grpSpPr>
        <p:pic>
          <p:nvPicPr>
            <p:cNvPr id="72" name="Graphic 71">
              <a:extLst>
                <a:ext uri="{FF2B5EF4-FFF2-40B4-BE49-F238E27FC236}">
                  <a16:creationId xmlns:a16="http://schemas.microsoft.com/office/drawing/2014/main" id="{48C0C983-D66A-2E46-CC45-5BFBCDE65D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73" name="Graphic 72" descr="Single gear outline">
              <a:extLst>
                <a:ext uri="{FF2B5EF4-FFF2-40B4-BE49-F238E27FC236}">
                  <a16:creationId xmlns:a16="http://schemas.microsoft.com/office/drawing/2014/main" id="{7D5B4A99-3DF7-A3CE-A6AF-7A53AF8495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grpSp>
        <p:nvGrpSpPr>
          <p:cNvPr id="74" name="Group 73">
            <a:extLst>
              <a:ext uri="{FF2B5EF4-FFF2-40B4-BE49-F238E27FC236}">
                <a16:creationId xmlns:a16="http://schemas.microsoft.com/office/drawing/2014/main" id="{CE533BFA-4DE9-F8D3-480D-6DD3B17B13EE}"/>
              </a:ext>
            </a:extLst>
          </p:cNvPr>
          <p:cNvGrpSpPr/>
          <p:nvPr/>
        </p:nvGrpSpPr>
        <p:grpSpPr>
          <a:xfrm>
            <a:off x="3879008" y="5008258"/>
            <a:ext cx="364437" cy="348240"/>
            <a:chOff x="2528739" y="4064184"/>
            <a:chExt cx="506315" cy="483812"/>
          </a:xfrm>
        </p:grpSpPr>
        <p:pic>
          <p:nvPicPr>
            <p:cNvPr id="75" name="Graphic 74">
              <a:extLst>
                <a:ext uri="{FF2B5EF4-FFF2-40B4-BE49-F238E27FC236}">
                  <a16:creationId xmlns:a16="http://schemas.microsoft.com/office/drawing/2014/main" id="{C73A1957-EDB6-5C7F-0257-DC59C475BD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76" name="Graphic 75" descr="Single gear outline">
              <a:extLst>
                <a:ext uri="{FF2B5EF4-FFF2-40B4-BE49-F238E27FC236}">
                  <a16:creationId xmlns:a16="http://schemas.microsoft.com/office/drawing/2014/main" id="{928EA5D1-79A1-AB5C-6D16-0FCC75F63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grpSp>
        <p:nvGrpSpPr>
          <p:cNvPr id="77" name="Group 76">
            <a:extLst>
              <a:ext uri="{FF2B5EF4-FFF2-40B4-BE49-F238E27FC236}">
                <a16:creationId xmlns:a16="http://schemas.microsoft.com/office/drawing/2014/main" id="{C649C134-30B0-3BD8-A507-6A3B98D09DA3}"/>
              </a:ext>
            </a:extLst>
          </p:cNvPr>
          <p:cNvGrpSpPr/>
          <p:nvPr/>
        </p:nvGrpSpPr>
        <p:grpSpPr>
          <a:xfrm>
            <a:off x="9816730" y="266130"/>
            <a:ext cx="2119433" cy="577581"/>
            <a:chOff x="9816730" y="209058"/>
            <a:chExt cx="2119433" cy="577581"/>
          </a:xfrm>
        </p:grpSpPr>
        <p:grpSp>
          <p:nvGrpSpPr>
            <p:cNvPr id="78" name="Group 77">
              <a:extLst>
                <a:ext uri="{FF2B5EF4-FFF2-40B4-BE49-F238E27FC236}">
                  <a16:creationId xmlns:a16="http://schemas.microsoft.com/office/drawing/2014/main" id="{B39C004C-D928-B215-C3A0-80D567840046}"/>
                </a:ext>
              </a:extLst>
            </p:cNvPr>
            <p:cNvGrpSpPr/>
            <p:nvPr/>
          </p:nvGrpSpPr>
          <p:grpSpPr>
            <a:xfrm>
              <a:off x="10033927" y="209058"/>
              <a:ext cx="1902236" cy="577581"/>
              <a:chOff x="7801478" y="277404"/>
              <a:chExt cx="1902236" cy="577581"/>
            </a:xfrm>
          </p:grpSpPr>
          <p:sp>
            <p:nvSpPr>
              <p:cNvPr id="85" name="TextBox 84">
                <a:extLst>
                  <a:ext uri="{FF2B5EF4-FFF2-40B4-BE49-F238E27FC236}">
                    <a16:creationId xmlns:a16="http://schemas.microsoft.com/office/drawing/2014/main" id="{E27FCB77-902A-DE35-A407-FDE0F8876BD5}"/>
                  </a:ext>
                </a:extLst>
              </p:cNvPr>
              <p:cNvSpPr txBox="1"/>
              <p:nvPr/>
            </p:nvSpPr>
            <p:spPr>
              <a:xfrm>
                <a:off x="7801478" y="277404"/>
                <a:ext cx="19022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New ideas</a:t>
                </a:r>
                <a:endParaRPr kumimoji="0" lang="en-IN"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86" name="TextBox 85">
                <a:extLst>
                  <a:ext uri="{FF2B5EF4-FFF2-40B4-BE49-F238E27FC236}">
                    <a16:creationId xmlns:a16="http://schemas.microsoft.com/office/drawing/2014/main" id="{F5D62D49-DBA8-B589-12DE-FFEF8BF4E202}"/>
                  </a:ext>
                </a:extLst>
              </p:cNvPr>
              <p:cNvSpPr txBox="1"/>
              <p:nvPr/>
            </p:nvSpPr>
            <p:spPr>
              <a:xfrm>
                <a:off x="7801478" y="577986"/>
                <a:ext cx="19022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Existing assets</a:t>
                </a:r>
              </a:p>
            </p:txBody>
          </p:sp>
        </p:grpSp>
        <p:grpSp>
          <p:nvGrpSpPr>
            <p:cNvPr id="79" name="Group 78">
              <a:extLst>
                <a:ext uri="{FF2B5EF4-FFF2-40B4-BE49-F238E27FC236}">
                  <a16:creationId xmlns:a16="http://schemas.microsoft.com/office/drawing/2014/main" id="{FAC47135-0AAD-42C3-1B22-5D317B234EB4}"/>
                </a:ext>
              </a:extLst>
            </p:cNvPr>
            <p:cNvGrpSpPr/>
            <p:nvPr/>
          </p:nvGrpSpPr>
          <p:grpSpPr>
            <a:xfrm>
              <a:off x="9817788" y="535510"/>
              <a:ext cx="250668" cy="239527"/>
              <a:chOff x="2528739" y="4128117"/>
              <a:chExt cx="506315" cy="483812"/>
            </a:xfrm>
          </p:grpSpPr>
          <p:pic>
            <p:nvPicPr>
              <p:cNvPr id="83" name="Graphic 82">
                <a:extLst>
                  <a:ext uri="{FF2B5EF4-FFF2-40B4-BE49-F238E27FC236}">
                    <a16:creationId xmlns:a16="http://schemas.microsoft.com/office/drawing/2014/main" id="{94DA0FFF-E58C-E0D0-3A43-CA2F35944B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28739" y="4128117"/>
                <a:ext cx="506315" cy="483812"/>
              </a:xfrm>
              <a:prstGeom prst="rect">
                <a:avLst/>
              </a:prstGeom>
            </p:spPr>
          </p:pic>
          <p:pic>
            <p:nvPicPr>
              <p:cNvPr id="84" name="Graphic 83" descr="Single gear outline">
                <a:extLst>
                  <a:ext uri="{FF2B5EF4-FFF2-40B4-BE49-F238E27FC236}">
                    <a16:creationId xmlns:a16="http://schemas.microsoft.com/office/drawing/2014/main" id="{2326972F-FC68-10B6-88D4-99BA92CDF5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7" y="4183647"/>
                <a:ext cx="381328" cy="360000"/>
              </a:xfrm>
              <a:prstGeom prst="rect">
                <a:avLst/>
              </a:prstGeom>
            </p:spPr>
          </p:pic>
        </p:grpSp>
        <p:grpSp>
          <p:nvGrpSpPr>
            <p:cNvPr id="80" name="Group 79">
              <a:extLst>
                <a:ext uri="{FF2B5EF4-FFF2-40B4-BE49-F238E27FC236}">
                  <a16:creationId xmlns:a16="http://schemas.microsoft.com/office/drawing/2014/main" id="{D4D57D01-85D4-AA9D-B281-C3898E3970BB}"/>
                </a:ext>
              </a:extLst>
            </p:cNvPr>
            <p:cNvGrpSpPr/>
            <p:nvPr/>
          </p:nvGrpSpPr>
          <p:grpSpPr>
            <a:xfrm>
              <a:off x="9816730" y="235746"/>
              <a:ext cx="251726" cy="240538"/>
              <a:chOff x="2528739" y="4064184"/>
              <a:chExt cx="506315" cy="483812"/>
            </a:xfrm>
          </p:grpSpPr>
          <p:pic>
            <p:nvPicPr>
              <p:cNvPr id="81" name="Graphic 80">
                <a:extLst>
                  <a:ext uri="{FF2B5EF4-FFF2-40B4-BE49-F238E27FC236}">
                    <a16:creationId xmlns:a16="http://schemas.microsoft.com/office/drawing/2014/main" id="{57A25323-C954-898C-DB90-E5223D3CB8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82" name="Graphic 81" descr="Single gear outline">
                <a:extLst>
                  <a:ext uri="{FF2B5EF4-FFF2-40B4-BE49-F238E27FC236}">
                    <a16:creationId xmlns:a16="http://schemas.microsoft.com/office/drawing/2014/main" id="{F6BCB8EC-4F19-CA83-F71B-E9F0C100D4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grpSp>
      <p:sp>
        <p:nvSpPr>
          <p:cNvPr id="4" name="TextBox 3">
            <a:extLst>
              <a:ext uri="{FF2B5EF4-FFF2-40B4-BE49-F238E27FC236}">
                <a16:creationId xmlns:a16="http://schemas.microsoft.com/office/drawing/2014/main" id="{9EA8EF70-6052-DA2B-B32F-D6D8D64C37D6}"/>
              </a:ext>
            </a:extLst>
          </p:cNvPr>
          <p:cNvSpPr txBox="1"/>
          <p:nvPr/>
        </p:nvSpPr>
        <p:spPr>
          <a:xfrm>
            <a:off x="6293301" y="6476233"/>
            <a:ext cx="9182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 </a:t>
            </a: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hlinkClick r:id="rId9" action="ppaction://hlinksldjump">
                  <a:extLst>
                    <a:ext uri="{A12FA001-AC4F-418D-AE19-62706E023703}">
                      <ahyp:hlinkClr xmlns:ahyp="http://schemas.microsoft.com/office/drawing/2018/hyperlinkcolor" val="tx"/>
                    </a:ext>
                  </a:extLst>
                </a:hlinkClick>
              </a:rPr>
              <a:t>Back</a:t>
            </a: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nvGrpSpPr>
          <p:cNvPr id="10" name="Group 9">
            <a:extLst>
              <a:ext uri="{FF2B5EF4-FFF2-40B4-BE49-F238E27FC236}">
                <a16:creationId xmlns:a16="http://schemas.microsoft.com/office/drawing/2014/main" id="{167A8EDE-3331-1CD6-3DD7-E683D0CF06A5}"/>
              </a:ext>
            </a:extLst>
          </p:cNvPr>
          <p:cNvGrpSpPr/>
          <p:nvPr/>
        </p:nvGrpSpPr>
        <p:grpSpPr>
          <a:xfrm>
            <a:off x="9805093" y="4441681"/>
            <a:ext cx="364437" cy="348240"/>
            <a:chOff x="2528739" y="4064184"/>
            <a:chExt cx="506315" cy="483812"/>
          </a:xfrm>
        </p:grpSpPr>
        <p:pic>
          <p:nvPicPr>
            <p:cNvPr id="27" name="Graphic 26">
              <a:extLst>
                <a:ext uri="{FF2B5EF4-FFF2-40B4-BE49-F238E27FC236}">
                  <a16:creationId xmlns:a16="http://schemas.microsoft.com/office/drawing/2014/main" id="{F049065B-44EB-28B0-465D-DD04876DD8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32" name="Graphic 31" descr="Single gear outline">
              <a:extLst>
                <a:ext uri="{FF2B5EF4-FFF2-40B4-BE49-F238E27FC236}">
                  <a16:creationId xmlns:a16="http://schemas.microsoft.com/office/drawing/2014/main" id="{150C25BC-40C0-85C4-5373-8497300601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sp>
        <p:nvSpPr>
          <p:cNvPr id="35" name="Google Shape;1002;p14">
            <a:extLst>
              <a:ext uri="{FF2B5EF4-FFF2-40B4-BE49-F238E27FC236}">
                <a16:creationId xmlns:a16="http://schemas.microsoft.com/office/drawing/2014/main" id="{4DE95374-78BF-3BED-2C8C-0329F4313D35}"/>
              </a:ext>
            </a:extLst>
          </p:cNvPr>
          <p:cNvSpPr/>
          <p:nvPr/>
        </p:nvSpPr>
        <p:spPr>
          <a:xfrm>
            <a:off x="6511425" y="847413"/>
            <a:ext cx="1328230" cy="307047"/>
          </a:xfrm>
          <a:prstGeom prst="roundRect">
            <a:avLst>
              <a:gd name="adj" fmla="val 5483"/>
            </a:avLst>
          </a:prstGeom>
          <a:solidFill>
            <a:schemeClr val="accent3">
              <a:lumMod val="10000"/>
              <a:lumOff val="90000"/>
            </a:schemeClr>
          </a:solidFill>
          <a:ln w="38100" cap="flat" cmpd="sng">
            <a:solidFill>
              <a:schemeClr val="tx1"/>
            </a:solidFill>
            <a:prstDash val="solid"/>
            <a:round/>
            <a:headEnd type="none" w="sm" len="sm"/>
            <a:tailEnd type="none" w="sm" len="sm"/>
          </a:ln>
        </p:spPr>
        <p:txBody>
          <a:bodyPr spcFirstLastPara="1" wrap="square" lIns="180000" tIns="45700" rIns="180000" bIns="46800" anchor="ctr" anchorCtr="0">
            <a:noAutofit/>
          </a:bodyPr>
          <a:lstStyle/>
          <a:p>
            <a:pPr marL="0" marR="0" lvl="0" indent="0" algn="l" defTabSz="444367" rtl="0" eaLnBrk="1" fontAlgn="auto" latinLnBrk="0" hangingPunct="1">
              <a:lnSpc>
                <a:spcPct val="100000"/>
              </a:lnSpc>
              <a:spcBef>
                <a:spcPts val="200"/>
              </a:spcBef>
              <a:spcAft>
                <a:spcPts val="200"/>
              </a:spcAft>
              <a:buClr>
                <a:prstClr val="black"/>
              </a:buClr>
              <a:buSzTx/>
              <a:buFont typeface="Wingdings" panose="05000000000000000000" pitchFamily="2" charset="2"/>
              <a:buNone/>
              <a:tabLst/>
              <a:defRPr/>
            </a:pPr>
            <a:r>
              <a:rPr kumimoji="0" lang="pt-BR"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rPr>
              <a:t>Coder Converter </a:t>
            </a:r>
            <a:endParaRPr kumimoji="0" lang="en-IN" sz="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grpSp>
        <p:nvGrpSpPr>
          <p:cNvPr id="48" name="Group 47">
            <a:extLst>
              <a:ext uri="{FF2B5EF4-FFF2-40B4-BE49-F238E27FC236}">
                <a16:creationId xmlns:a16="http://schemas.microsoft.com/office/drawing/2014/main" id="{CE3274F5-A78F-F738-986C-16755034B684}"/>
              </a:ext>
            </a:extLst>
          </p:cNvPr>
          <p:cNvGrpSpPr/>
          <p:nvPr/>
        </p:nvGrpSpPr>
        <p:grpSpPr>
          <a:xfrm>
            <a:off x="6293301" y="681487"/>
            <a:ext cx="364437" cy="348240"/>
            <a:chOff x="2528739" y="4064184"/>
            <a:chExt cx="506315" cy="483812"/>
          </a:xfrm>
          <a:solidFill>
            <a:srgbClr val="FFC000"/>
          </a:solidFill>
        </p:grpSpPr>
        <p:pic>
          <p:nvPicPr>
            <p:cNvPr id="49" name="Graphic 48">
              <a:extLst>
                <a:ext uri="{FF2B5EF4-FFF2-40B4-BE49-F238E27FC236}">
                  <a16:creationId xmlns:a16="http://schemas.microsoft.com/office/drawing/2014/main" id="{E870C208-DA4A-9D53-2BC3-AF15D90B10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8739" y="4064184"/>
              <a:ext cx="506315" cy="483812"/>
            </a:xfrm>
            <a:prstGeom prst="rect">
              <a:avLst/>
            </a:prstGeom>
          </p:spPr>
        </p:pic>
        <p:pic>
          <p:nvPicPr>
            <p:cNvPr id="50" name="Graphic 49" descr="Single gear outline">
              <a:extLst>
                <a:ext uri="{FF2B5EF4-FFF2-40B4-BE49-F238E27FC236}">
                  <a16:creationId xmlns:a16="http://schemas.microsoft.com/office/drawing/2014/main" id="{2BAD1EF0-C9A9-9591-4BF1-7191381A6ED6}"/>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2584278" y="4119715"/>
              <a:ext cx="381327" cy="360000"/>
            </a:xfrm>
            <a:prstGeom prst="rect">
              <a:avLst/>
            </a:prstGeom>
          </p:spPr>
        </p:pic>
      </p:grpSp>
      <p:grpSp>
        <p:nvGrpSpPr>
          <p:cNvPr id="51" name="Group 50">
            <a:extLst>
              <a:ext uri="{FF2B5EF4-FFF2-40B4-BE49-F238E27FC236}">
                <a16:creationId xmlns:a16="http://schemas.microsoft.com/office/drawing/2014/main" id="{A5C0CC7D-C567-442C-7078-BF9D71840459}"/>
              </a:ext>
            </a:extLst>
          </p:cNvPr>
          <p:cNvGrpSpPr/>
          <p:nvPr/>
        </p:nvGrpSpPr>
        <p:grpSpPr>
          <a:xfrm>
            <a:off x="7504975" y="6349686"/>
            <a:ext cx="364437" cy="348240"/>
            <a:chOff x="2528739" y="4064184"/>
            <a:chExt cx="506315" cy="483812"/>
          </a:xfrm>
          <a:solidFill>
            <a:srgbClr val="FFC000"/>
          </a:solidFill>
        </p:grpSpPr>
        <p:pic>
          <p:nvPicPr>
            <p:cNvPr id="52" name="Graphic 51">
              <a:extLst>
                <a:ext uri="{FF2B5EF4-FFF2-40B4-BE49-F238E27FC236}">
                  <a16:creationId xmlns:a16="http://schemas.microsoft.com/office/drawing/2014/main" id="{44571C34-E1C2-C0BF-11D3-47E3AFD98C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8739" y="4064184"/>
              <a:ext cx="506315" cy="483812"/>
            </a:xfrm>
            <a:prstGeom prst="rect">
              <a:avLst/>
            </a:prstGeom>
          </p:spPr>
        </p:pic>
        <p:pic>
          <p:nvPicPr>
            <p:cNvPr id="53" name="Graphic 52" descr="Single gear outline">
              <a:extLst>
                <a:ext uri="{FF2B5EF4-FFF2-40B4-BE49-F238E27FC236}">
                  <a16:creationId xmlns:a16="http://schemas.microsoft.com/office/drawing/2014/main" id="{60948FC0-E28D-033A-3F81-45451930C511}"/>
                </a:ext>
              </a:extLst>
            </p:cNvPr>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2584278" y="4119715"/>
              <a:ext cx="381327" cy="360000"/>
            </a:xfrm>
            <a:prstGeom prst="rect">
              <a:avLst/>
            </a:prstGeom>
          </p:spPr>
        </p:pic>
      </p:grpSp>
      <p:sp>
        <p:nvSpPr>
          <p:cNvPr id="54" name="Google Shape;1002;p14">
            <a:extLst>
              <a:ext uri="{FF2B5EF4-FFF2-40B4-BE49-F238E27FC236}">
                <a16:creationId xmlns:a16="http://schemas.microsoft.com/office/drawing/2014/main" id="{B45C42A3-03A5-EBB1-2DE2-1E24F3B4A797}"/>
              </a:ext>
            </a:extLst>
          </p:cNvPr>
          <p:cNvSpPr/>
          <p:nvPr/>
        </p:nvSpPr>
        <p:spPr>
          <a:xfrm>
            <a:off x="7976891" y="6365693"/>
            <a:ext cx="1328230" cy="307047"/>
          </a:xfrm>
          <a:prstGeom prst="roundRect">
            <a:avLst>
              <a:gd name="adj" fmla="val 5483"/>
            </a:avLst>
          </a:prstGeom>
          <a:noFill/>
          <a:ln w="38100" cap="flat" cmpd="sng">
            <a:noFill/>
            <a:prstDash val="solid"/>
            <a:round/>
            <a:headEnd type="none" w="sm" len="sm"/>
            <a:tailEnd type="none" w="sm" len="sm"/>
          </a:ln>
        </p:spPr>
        <p:txBody>
          <a:bodyPr spcFirstLastPara="1" wrap="square" lIns="180000" tIns="45700" rIns="180000" bIns="46800" anchor="ctr" anchorCtr="0">
            <a:noAutofit/>
          </a:bodyPr>
          <a:lstStyle/>
          <a:p>
            <a:pPr marL="0" marR="0" lvl="0" indent="0" algn="l" defTabSz="444367" rtl="0" eaLnBrk="1" fontAlgn="auto" latinLnBrk="0" hangingPunct="1">
              <a:lnSpc>
                <a:spcPct val="100000"/>
              </a:lnSpc>
              <a:spcBef>
                <a:spcPts val="200"/>
              </a:spcBef>
              <a:spcAft>
                <a:spcPts val="200"/>
              </a:spcAft>
              <a:buClr>
                <a:prstClr val="black"/>
              </a:buClr>
              <a:buSzTx/>
              <a:buFont typeface="Wingdings" panose="05000000000000000000" pitchFamily="2" charset="2"/>
              <a:buNone/>
              <a:tabLst/>
              <a:defRPr/>
            </a:pPr>
            <a:r>
              <a:rPr kumimoji="0" lang="pt-BR"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Informatica Acceletors/tool</a:t>
            </a:r>
            <a:endPar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nvGrpSpPr>
          <p:cNvPr id="56" name="Group 55">
            <a:extLst>
              <a:ext uri="{FF2B5EF4-FFF2-40B4-BE49-F238E27FC236}">
                <a16:creationId xmlns:a16="http://schemas.microsoft.com/office/drawing/2014/main" id="{8D64F041-4BAD-E8FA-E838-4D9DECCBDA74}"/>
              </a:ext>
            </a:extLst>
          </p:cNvPr>
          <p:cNvGrpSpPr/>
          <p:nvPr/>
        </p:nvGrpSpPr>
        <p:grpSpPr>
          <a:xfrm>
            <a:off x="3736765" y="6295692"/>
            <a:ext cx="364437" cy="348240"/>
            <a:chOff x="2528739" y="4064184"/>
            <a:chExt cx="506315" cy="483812"/>
          </a:xfrm>
        </p:grpSpPr>
        <p:pic>
          <p:nvPicPr>
            <p:cNvPr id="57" name="Graphic 56">
              <a:extLst>
                <a:ext uri="{FF2B5EF4-FFF2-40B4-BE49-F238E27FC236}">
                  <a16:creationId xmlns:a16="http://schemas.microsoft.com/office/drawing/2014/main" id="{539FF0F4-710D-783C-83DA-E11BD9D5D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8739" y="4064184"/>
              <a:ext cx="506315" cy="483812"/>
            </a:xfrm>
            <a:prstGeom prst="rect">
              <a:avLst/>
            </a:prstGeom>
          </p:spPr>
        </p:pic>
        <p:pic>
          <p:nvPicPr>
            <p:cNvPr id="59" name="Graphic 58" descr="Single gear outline">
              <a:extLst>
                <a:ext uri="{FF2B5EF4-FFF2-40B4-BE49-F238E27FC236}">
                  <a16:creationId xmlns:a16="http://schemas.microsoft.com/office/drawing/2014/main" id="{02499C16-2234-616D-7AE1-D5A3158F0D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278" y="4119715"/>
              <a:ext cx="381327" cy="360000"/>
            </a:xfrm>
            <a:prstGeom prst="rect">
              <a:avLst/>
            </a:prstGeom>
          </p:spPr>
        </p:pic>
      </p:grpSp>
      <p:sp>
        <p:nvSpPr>
          <p:cNvPr id="60" name="Google Shape;1002;p14">
            <a:extLst>
              <a:ext uri="{FF2B5EF4-FFF2-40B4-BE49-F238E27FC236}">
                <a16:creationId xmlns:a16="http://schemas.microsoft.com/office/drawing/2014/main" id="{46BC5086-3D47-67D7-5EB2-24946C577C7C}"/>
              </a:ext>
            </a:extLst>
          </p:cNvPr>
          <p:cNvSpPr/>
          <p:nvPr/>
        </p:nvSpPr>
        <p:spPr>
          <a:xfrm>
            <a:off x="4028148" y="6344209"/>
            <a:ext cx="1328230" cy="307047"/>
          </a:xfrm>
          <a:prstGeom prst="roundRect">
            <a:avLst>
              <a:gd name="adj" fmla="val 5483"/>
            </a:avLst>
          </a:prstGeom>
          <a:noFill/>
          <a:ln w="38100" cap="flat" cmpd="sng">
            <a:noFill/>
            <a:prstDash val="solid"/>
            <a:round/>
            <a:headEnd type="none" w="sm" len="sm"/>
            <a:tailEnd type="none" w="sm" len="sm"/>
          </a:ln>
        </p:spPr>
        <p:txBody>
          <a:bodyPr spcFirstLastPara="1" wrap="square" lIns="180000" tIns="45700" rIns="180000" bIns="46800" anchor="ctr" anchorCtr="0">
            <a:noAutofit/>
          </a:bodyPr>
          <a:lstStyle/>
          <a:p>
            <a:pPr marL="0" marR="0" lvl="0" indent="0" algn="l" defTabSz="444367" rtl="0" eaLnBrk="1" fontAlgn="auto" latinLnBrk="0" hangingPunct="1">
              <a:lnSpc>
                <a:spcPct val="100000"/>
              </a:lnSpc>
              <a:spcBef>
                <a:spcPts val="200"/>
              </a:spcBef>
              <a:spcAft>
                <a:spcPts val="200"/>
              </a:spcAft>
              <a:buClr>
                <a:prstClr val="black"/>
              </a:buClr>
              <a:buSzTx/>
              <a:buFont typeface="Wingdings" panose="05000000000000000000" pitchFamily="2" charset="2"/>
              <a:buNone/>
              <a:tabLst/>
              <a:defRPr/>
            </a:pPr>
            <a:r>
              <a:rPr kumimoji="0" lang="pt-BR"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Capgemini Acceletors/tool</a:t>
            </a:r>
            <a:endParaRPr kumimoji="0" lang="en-IN" sz="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Tree>
    <p:extLst>
      <p:ext uri="{BB962C8B-B14F-4D97-AF65-F5344CB8AC3E}">
        <p14:creationId xmlns:p14="http://schemas.microsoft.com/office/powerpoint/2010/main" val="70264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F9814452-029E-3757-89BE-2BAE3FD51A21}"/>
              </a:ext>
            </a:extLst>
          </p:cNvPr>
          <p:cNvSpPr txBox="1">
            <a:spLocks/>
          </p:cNvSpPr>
          <p:nvPr/>
        </p:nvSpPr>
        <p:spPr>
          <a:xfrm>
            <a:off x="401091" y="145729"/>
            <a:ext cx="8872535" cy="716711"/>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a:ln>
                  <a:noFill/>
                </a:ln>
                <a:solidFill>
                  <a:schemeClr val="bg1"/>
                </a:solidFill>
                <a:effectLst/>
                <a:uLnTx/>
                <a:uFillTx/>
                <a:latin typeface="+mj-lt"/>
                <a:ea typeface="+mj-ea"/>
                <a:cs typeface="+mj-cs"/>
              </a:defRPr>
            </a:lvl1pPr>
          </a:lstStyle>
          <a:p>
            <a:r>
              <a:rPr lang="en-US" dirty="0"/>
              <a:t>Execution Approach For Cloud Migration- indicative</a:t>
            </a:r>
            <a:br>
              <a:rPr lang="en-US" dirty="0"/>
            </a:br>
            <a:r>
              <a:rPr lang="en-US" sz="1400" dirty="0">
                <a:solidFill>
                  <a:schemeClr val="accent1"/>
                </a:solidFill>
                <a:latin typeface="+mn-lt"/>
              </a:rPr>
              <a:t>We recommend multiple waves based on Applications/Programs (to be finalized during assessment).</a:t>
            </a:r>
            <a:br>
              <a:rPr lang="en-US" sz="1400" dirty="0">
                <a:solidFill>
                  <a:schemeClr val="accent1"/>
                </a:solidFill>
                <a:latin typeface="+mn-lt"/>
              </a:rPr>
            </a:br>
            <a:r>
              <a:rPr lang="en-US" sz="1400" dirty="0">
                <a:solidFill>
                  <a:schemeClr val="accent1"/>
                </a:solidFill>
                <a:latin typeface="+mn-lt"/>
              </a:rPr>
              <a:t>Multiple waves may run in parallel</a:t>
            </a:r>
            <a:br>
              <a:rPr lang="en-US" sz="1400" dirty="0">
                <a:solidFill>
                  <a:schemeClr val="accent1"/>
                </a:solidFill>
                <a:latin typeface="+mn-lt"/>
              </a:rPr>
            </a:br>
            <a:endParaRPr lang="en-US" dirty="0">
              <a:solidFill>
                <a:schemeClr val="accent1"/>
              </a:solidFill>
              <a:latin typeface="+mn-lt"/>
            </a:endParaRPr>
          </a:p>
        </p:txBody>
      </p:sp>
      <p:grpSp>
        <p:nvGrpSpPr>
          <p:cNvPr id="5" name="Group 4">
            <a:extLst>
              <a:ext uri="{FF2B5EF4-FFF2-40B4-BE49-F238E27FC236}">
                <a16:creationId xmlns:a16="http://schemas.microsoft.com/office/drawing/2014/main" id="{B4A08876-4B1B-CCDC-E55A-A9FBAF4B5F42}"/>
              </a:ext>
            </a:extLst>
          </p:cNvPr>
          <p:cNvGrpSpPr/>
          <p:nvPr/>
        </p:nvGrpSpPr>
        <p:grpSpPr>
          <a:xfrm>
            <a:off x="9150216" y="1629633"/>
            <a:ext cx="1678680" cy="273025"/>
            <a:chOff x="10031649" y="1161747"/>
            <a:chExt cx="1678680" cy="392584"/>
          </a:xfrm>
        </p:grpSpPr>
        <p:sp>
          <p:nvSpPr>
            <p:cNvPr id="6" name="Chevron 3">
              <a:extLst>
                <a:ext uri="{FF2B5EF4-FFF2-40B4-BE49-F238E27FC236}">
                  <a16:creationId xmlns:a16="http://schemas.microsoft.com/office/drawing/2014/main" id="{D0E669F3-7E97-7753-C5A4-2FEA8EFE946A}"/>
                </a:ext>
              </a:extLst>
            </p:cNvPr>
            <p:cNvSpPr/>
            <p:nvPr/>
          </p:nvSpPr>
          <p:spPr>
            <a:xfrm>
              <a:off x="10031649" y="1206029"/>
              <a:ext cx="1678680" cy="348302"/>
            </a:xfrm>
            <a:prstGeom prst="chevron">
              <a:avLst/>
            </a:prstGeom>
            <a:solidFill>
              <a:schemeClr val="accent5"/>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7" name="TextBox 6">
              <a:extLst>
                <a:ext uri="{FF2B5EF4-FFF2-40B4-BE49-F238E27FC236}">
                  <a16:creationId xmlns:a16="http://schemas.microsoft.com/office/drawing/2014/main" id="{EB7BC161-421E-371C-D152-789738703620}"/>
                </a:ext>
              </a:extLst>
            </p:cNvPr>
            <p:cNvSpPr txBox="1"/>
            <p:nvPr/>
          </p:nvSpPr>
          <p:spPr>
            <a:xfrm>
              <a:off x="10049304" y="1161747"/>
              <a:ext cx="1556325" cy="3276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Ubuntu"/>
                  <a:ea typeface="+mn-ea"/>
                  <a:cs typeface="+mn-cs"/>
                </a:rPr>
                <a:t>Support</a:t>
              </a:r>
            </a:p>
          </p:txBody>
        </p:sp>
      </p:grpSp>
      <p:sp>
        <p:nvSpPr>
          <p:cNvPr id="8" name="Pentagone 2">
            <a:extLst>
              <a:ext uri="{FF2B5EF4-FFF2-40B4-BE49-F238E27FC236}">
                <a16:creationId xmlns:a16="http://schemas.microsoft.com/office/drawing/2014/main" id="{4417B675-C036-13E2-995C-A5F5A4ED718F}"/>
              </a:ext>
            </a:extLst>
          </p:cNvPr>
          <p:cNvSpPr/>
          <p:nvPr/>
        </p:nvSpPr>
        <p:spPr>
          <a:xfrm>
            <a:off x="404813" y="1653687"/>
            <a:ext cx="1940173" cy="421774"/>
          </a:xfrm>
          <a:prstGeom prst="homePlate">
            <a:avLst/>
          </a:prstGeom>
          <a:solidFill>
            <a:schemeClr val="tx2">
              <a:lumMod val="50000"/>
              <a:lumOff val="50000"/>
            </a:schemeClr>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a:ln>
                  <a:noFill/>
                </a:ln>
                <a:solidFill>
                  <a:srgbClr val="FFFFFF"/>
                </a:solidFill>
                <a:effectLst/>
                <a:uLnTx/>
                <a:uFillTx/>
                <a:latin typeface="Ubuntu"/>
                <a:ea typeface="+mn-ea"/>
                <a:cs typeface="+mn-cs"/>
              </a:rPr>
              <a:t>Gap Analysis  &amp; </a:t>
            </a:r>
            <a:r>
              <a:rPr lang="fr-FR" sz="1100" b="1">
                <a:solidFill>
                  <a:srgbClr val="FFFFFF"/>
                </a:solidFill>
                <a:latin typeface="Ubuntu"/>
              </a:rPr>
              <a:t>MVP</a:t>
            </a:r>
            <a:endParaRPr kumimoji="0" lang="fr-FR" sz="1100" b="1" i="0" u="none" strike="noStrike" kern="1200" cap="none" spc="0" normalizeH="0" baseline="0" noProof="0">
              <a:ln>
                <a:noFill/>
              </a:ln>
              <a:solidFill>
                <a:srgbClr val="FFFFFF"/>
              </a:solidFill>
              <a:effectLst/>
              <a:uLnTx/>
              <a:uFillTx/>
              <a:latin typeface="Ubuntu"/>
              <a:ea typeface="+mn-ea"/>
              <a:cs typeface="+mn-cs"/>
            </a:endParaRPr>
          </a:p>
        </p:txBody>
      </p:sp>
      <p:sp>
        <p:nvSpPr>
          <p:cNvPr id="9" name="Arrondir un rectangle avec un coin du même côté 72">
            <a:extLst>
              <a:ext uri="{FF2B5EF4-FFF2-40B4-BE49-F238E27FC236}">
                <a16:creationId xmlns:a16="http://schemas.microsoft.com/office/drawing/2014/main" id="{22881D4F-D9AE-63F7-746F-0801DBD639A9}"/>
              </a:ext>
            </a:extLst>
          </p:cNvPr>
          <p:cNvSpPr/>
          <p:nvPr/>
        </p:nvSpPr>
        <p:spPr>
          <a:xfrm>
            <a:off x="2450177" y="3111084"/>
            <a:ext cx="1576865" cy="3339421"/>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tIns="45720" rIns="91440" bIns="4572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solidFill>
                  <a:prstClr val="black"/>
                </a:solidFill>
                <a:effectLst/>
                <a:uLnTx/>
                <a:uFillTx/>
                <a:latin typeface="Ubuntu"/>
                <a:ea typeface="+mn-ea"/>
                <a:cs typeface="+mn-cs"/>
              </a:rPr>
              <a:t>Key Activities </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Convert IDQ , AXON, EDC assets into IDMC &amp; unit test</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Configure Parameter files</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lang="en-US" sz="900" kern="0" dirty="0">
                <a:solidFill>
                  <a:prstClr val="black"/>
                </a:solidFill>
                <a:latin typeface="Ubuntu"/>
              </a:rPr>
              <a:t>Enablement of </a:t>
            </a:r>
            <a:r>
              <a:rPr lang="en-US" sz="900" kern="0" dirty="0" err="1">
                <a:solidFill>
                  <a:prstClr val="black"/>
                </a:solidFill>
                <a:latin typeface="Ubuntu"/>
              </a:rPr>
              <a:t>CDQ,CDGC,integration</a:t>
            </a:r>
            <a:endParaRPr lang="en-US" sz="900" kern="0" dirty="0">
              <a:solidFill>
                <a:prstClr val="black"/>
              </a:solidFill>
              <a:latin typeface="Ubuntu"/>
            </a:endParaRP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Orchestration of Jobs  for Workflow and Scorecards </a:t>
            </a:r>
          </a:p>
          <a:p>
            <a:pPr marL="0" marR="0" lvl="1" algn="l" defTabSz="914400" rtl="0" eaLnBrk="1" fontAlgn="auto" latinLnBrk="0" hangingPunct="1">
              <a:lnSpc>
                <a:spcPct val="90000"/>
              </a:lnSpc>
              <a:spcBef>
                <a:spcPts val="50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r>
              <a:rPr lang="en-US" sz="900" b="1" kern="0" dirty="0">
                <a:solidFill>
                  <a:prstClr val="black"/>
                </a:solidFill>
                <a:latin typeface="Ubuntu"/>
              </a:rPr>
              <a:t>Deliverables :</a:t>
            </a:r>
          </a:p>
          <a:p>
            <a:pPr marL="171450" marR="0" lvl="1" indent="-171450" algn="l" defTabSz="914400" rtl="0" eaLnBrk="1" fontAlgn="auto" latinLnBrk="0" hangingPunct="1">
              <a:lnSpc>
                <a:spcPct val="90000"/>
              </a:lnSpc>
              <a:spcBef>
                <a:spcPts val="500"/>
              </a:spcBef>
              <a:spcAft>
                <a:spcPts val="0"/>
              </a:spcAft>
              <a:buClr>
                <a:srgbClr val="0070AD"/>
              </a:buClr>
              <a:buSzTx/>
              <a:buFont typeface="Arial" panose="020B0604020202020204" pitchFamily="34" charset="0"/>
              <a:buChar char="•"/>
              <a:tabLst/>
              <a:defRPr/>
            </a:pPr>
            <a:r>
              <a:rPr lang="en-US" sz="900" kern="0" dirty="0">
                <a:solidFill>
                  <a:prstClr val="black"/>
                </a:solidFill>
                <a:latin typeface="Ubuntu"/>
              </a:rPr>
              <a:t>Unit testing document</a:t>
            </a:r>
          </a:p>
          <a:p>
            <a:pPr marL="171450" marR="0" lvl="1" indent="-171450" algn="l" defTabSz="914400" rtl="0" eaLnBrk="1" fontAlgn="auto" latinLnBrk="0" hangingPunct="1">
              <a:lnSpc>
                <a:spcPct val="90000"/>
              </a:lnSpc>
              <a:spcBef>
                <a:spcPts val="500"/>
              </a:spcBef>
              <a:spcAft>
                <a:spcPts val="0"/>
              </a:spcAft>
              <a:buClr>
                <a:srgbClr val="0070AD"/>
              </a:buClr>
              <a:buSzTx/>
              <a:buFont typeface="Arial" panose="020B0604020202020204" pitchFamily="34" charset="0"/>
              <a:buChar char="•"/>
              <a:tabLst/>
              <a:defRPr/>
            </a:pPr>
            <a:r>
              <a:rPr lang="en-IN" sz="900" dirty="0">
                <a:solidFill>
                  <a:schemeClr val="tx1"/>
                </a:solidFill>
                <a:latin typeface="+mn-lt"/>
              </a:rPr>
              <a:t>Reconciliation Report</a:t>
            </a:r>
          </a:p>
          <a:p>
            <a:pPr marL="171450" marR="0" lvl="1" indent="-171450" algn="l" defTabSz="914400" rtl="0" eaLnBrk="1" fontAlgn="auto" latinLnBrk="0" hangingPunct="1">
              <a:lnSpc>
                <a:spcPct val="90000"/>
              </a:lnSpc>
              <a:spcBef>
                <a:spcPts val="500"/>
              </a:spcBef>
              <a:spcAft>
                <a:spcPts val="0"/>
              </a:spcAft>
              <a:buClr>
                <a:srgbClr val="0070AD"/>
              </a:buClr>
              <a:buSzTx/>
              <a:buFont typeface="Arial" panose="020B0604020202020204" pitchFamily="34" charset="0"/>
              <a:buChar char="•"/>
              <a:tabLst/>
              <a:defRPr/>
            </a:pPr>
            <a:r>
              <a:rPr lang="en-IN" sz="900" kern="0" dirty="0"/>
              <a:t>High level design document for the target environment</a:t>
            </a:r>
          </a:p>
          <a:p>
            <a:pPr marL="171450" marR="0" lvl="1" indent="-171450" algn="l" defTabSz="914400" rtl="0" eaLnBrk="1" fontAlgn="auto" latinLnBrk="0" hangingPunct="1">
              <a:lnSpc>
                <a:spcPct val="90000"/>
              </a:lnSpc>
              <a:spcBef>
                <a:spcPts val="500"/>
              </a:spcBef>
              <a:spcAft>
                <a:spcPts val="0"/>
              </a:spcAft>
              <a:buClr>
                <a:srgbClr val="0070AD"/>
              </a:buClr>
              <a:buSzTx/>
              <a:buFont typeface="Arial" panose="020B0604020202020204" pitchFamily="34" charset="0"/>
              <a:buChar char="•"/>
              <a:tabLst/>
              <a:defRPr/>
            </a:pPr>
            <a:r>
              <a:rPr lang="en-IN" sz="900" kern="0" dirty="0">
                <a:solidFill>
                  <a:prstClr val="black"/>
                </a:solidFill>
                <a:latin typeface="Ubuntu"/>
              </a:rPr>
              <a:t>DQ Dashboard</a:t>
            </a:r>
            <a:endParaRPr lang="en-US" sz="900" kern="0" dirty="0">
              <a:solidFill>
                <a:prstClr val="black"/>
              </a:solidFill>
              <a:latin typeface="Ubuntu"/>
            </a:endParaRPr>
          </a:p>
          <a:p>
            <a:pPr marL="171450" marR="0" lvl="1" indent="-171450" algn="l" defTabSz="914400" rtl="0" eaLnBrk="1" fontAlgn="auto" latinLnBrk="0" hangingPunct="1">
              <a:lnSpc>
                <a:spcPct val="90000"/>
              </a:lnSpc>
              <a:spcBef>
                <a:spcPts val="500"/>
              </a:spcBef>
              <a:spcAft>
                <a:spcPts val="0"/>
              </a:spcAft>
              <a:buClr>
                <a:srgbClr val="0070AD"/>
              </a:buClr>
              <a:buSzTx/>
              <a:buFont typeface="Arial" panose="020B0604020202020204" pitchFamily="34" charset="0"/>
              <a:buChar char="•"/>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500"/>
              </a:spcBef>
              <a:spcAft>
                <a:spcPts val="0"/>
              </a:spcAft>
              <a:buClr>
                <a:srgbClr val="0070AD"/>
              </a:buClr>
              <a:buSzTx/>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p:txBody>
      </p:sp>
      <p:sp>
        <p:nvSpPr>
          <p:cNvPr id="10" name="Arrondir un rectangle avec un coin du même côté 72">
            <a:extLst>
              <a:ext uri="{FF2B5EF4-FFF2-40B4-BE49-F238E27FC236}">
                <a16:creationId xmlns:a16="http://schemas.microsoft.com/office/drawing/2014/main" id="{4B621FCE-40AE-A8F4-AF39-510E326FCE51}"/>
              </a:ext>
            </a:extLst>
          </p:cNvPr>
          <p:cNvSpPr/>
          <p:nvPr/>
        </p:nvSpPr>
        <p:spPr>
          <a:xfrm>
            <a:off x="4076556" y="3111084"/>
            <a:ext cx="1521607" cy="3102770"/>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solidFill>
                  <a:prstClr val="black"/>
                </a:solidFill>
                <a:effectLst/>
                <a:uLnTx/>
                <a:uFillTx/>
                <a:latin typeface="Ubuntu"/>
                <a:ea typeface="+mn-ea"/>
                <a:cs typeface="+mn-cs"/>
              </a:rPr>
              <a:t>Key Activities:</a:t>
            </a:r>
          </a:p>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endParaRPr kumimoji="0" lang="en-US" sz="900" b="1"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Seamless integration between workflows</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lvl="1" indent="-117475">
              <a:lnSpc>
                <a:spcPct val="90000"/>
              </a:lnSpc>
              <a:buClr>
                <a:srgbClr val="0070AD"/>
              </a:buClr>
              <a:buFont typeface="Wingdings" panose="05000000000000000000" pitchFamily="2" charset="2"/>
              <a:buChar char="§"/>
              <a:defRPr/>
            </a:pPr>
            <a:r>
              <a:rPr kumimoji="0" lang="en-US" sz="900" b="0" i="0" u="none" strike="noStrike" kern="0" cap="none" spc="0" normalizeH="0" baseline="0" noProof="0" dirty="0">
                <a:ln>
                  <a:noFill/>
                </a:ln>
                <a:solidFill>
                  <a:prstClr val="black"/>
                </a:solidFill>
                <a:effectLst/>
                <a:uLnTx/>
                <a:uFillTx/>
                <a:latin typeface="Ubuntu"/>
                <a:ea typeface="+mn-ea"/>
                <a:cs typeface="+mn-cs"/>
              </a:rPr>
              <a:t>Seamless integration between CDQ,CDGC</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Reconcile with </a:t>
            </a:r>
            <a:r>
              <a:rPr lang="en-US" sz="900" kern="0" dirty="0">
                <a:solidFill>
                  <a:prstClr val="black"/>
                </a:solidFill>
                <a:latin typeface="Ubuntu"/>
              </a:rPr>
              <a:t>existing system’s metadata </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endParaRPr lang="en-US" sz="900" kern="0" dirty="0">
              <a:solidFill>
                <a:prstClr val="black"/>
              </a:solidFill>
              <a:latin typeface="Ubuntu"/>
            </a:endParaRP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Validation </a:t>
            </a:r>
          </a:p>
          <a:p>
            <a:pPr marL="117475" lvl="1" indent="-117475">
              <a:lnSpc>
                <a:spcPct val="90000"/>
              </a:lnSpc>
              <a:buClr>
                <a:srgbClr val="0070AD"/>
              </a:buClr>
              <a:buFont typeface="Wingdings" panose="05000000000000000000" pitchFamily="2" charset="2"/>
              <a:buChar char="§"/>
              <a:defRPr/>
            </a:pPr>
            <a:r>
              <a:rPr kumimoji="0" lang="en-US" sz="900" b="0" i="0" u="none" strike="noStrike" kern="0" cap="none" spc="0" normalizeH="0" baseline="0" noProof="0" dirty="0">
                <a:ln>
                  <a:noFill/>
                </a:ln>
                <a:solidFill>
                  <a:prstClr val="black"/>
                </a:solidFill>
                <a:effectLst/>
                <a:uLnTx/>
                <a:uFillTx/>
                <a:latin typeface="Ubuntu"/>
                <a:ea typeface="+mn-ea"/>
                <a:cs typeface="+mn-cs"/>
              </a:rPr>
              <a:t>Fix Defects</a:t>
            </a:r>
          </a:p>
          <a:p>
            <a:pPr marL="0" marR="0" lvl="1" algn="l" defTabSz="914400" rtl="0" eaLnBrk="1" fontAlgn="auto" latinLnBrk="0" hangingPunct="1">
              <a:lnSpc>
                <a:spcPct val="90000"/>
              </a:lnSpc>
              <a:spcBef>
                <a:spcPts val="0"/>
              </a:spcBef>
              <a:spcAft>
                <a:spcPts val="0"/>
              </a:spcAft>
              <a:buClr>
                <a:srgbClr val="0070AD"/>
              </a:buClr>
              <a:buSzTx/>
              <a:tabLst/>
              <a:defRPr/>
            </a:pPr>
            <a:endParaRPr lang="en-US" sz="900" kern="0" dirty="0">
              <a:solidFill>
                <a:prstClr val="black"/>
              </a:solidFill>
              <a:latin typeface="Ubuntu"/>
            </a:endParaRPr>
          </a:p>
          <a:p>
            <a:pPr marL="0" marR="0" lvl="1" algn="l" defTabSz="914400" rtl="0" eaLnBrk="1" fontAlgn="auto" latinLnBrk="0" hangingPunct="1">
              <a:lnSpc>
                <a:spcPct val="90000"/>
              </a:lnSpc>
              <a:spcBef>
                <a:spcPts val="0"/>
              </a:spcBef>
              <a:spcAft>
                <a:spcPts val="0"/>
              </a:spcAft>
              <a:buClr>
                <a:srgbClr val="0070AD"/>
              </a:buClr>
              <a:buSzTx/>
              <a:tabLst/>
              <a:defRPr/>
            </a:pPr>
            <a:r>
              <a:rPr lang="en-US" sz="900" b="1" kern="0" dirty="0">
                <a:solidFill>
                  <a:prstClr val="black"/>
                </a:solidFill>
                <a:latin typeface="Ubuntu"/>
              </a:rPr>
              <a:t>Deliverables:</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lang="en-US" sz="900" kern="0" dirty="0">
                <a:solidFill>
                  <a:prstClr val="black"/>
                </a:solidFill>
                <a:latin typeface="Ubuntu"/>
              </a:rPr>
              <a:t>Migration report </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Validation report </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lang="en-US" sz="900" kern="0" dirty="0">
                <a:solidFill>
                  <a:prstClr val="black"/>
                </a:solidFill>
                <a:latin typeface="Ubuntu"/>
              </a:rPr>
              <a:t>DQ Dashboard in CDGC</a:t>
            </a:r>
            <a:endParaRPr kumimoji="0" lang="en-US" sz="900" b="0" i="0" u="none" strike="noStrike" kern="0" cap="none" spc="0" normalizeH="0" baseline="0" noProof="0" dirty="0">
              <a:ln>
                <a:noFill/>
              </a:ln>
              <a:solidFill>
                <a:prstClr val="black"/>
              </a:solidFill>
              <a:effectLst/>
              <a:uLnTx/>
              <a:uFillTx/>
              <a:latin typeface="Ubuntu"/>
              <a:ea typeface="+mn-ea"/>
              <a:cs typeface="+mn-cs"/>
            </a:endParaRPr>
          </a:p>
        </p:txBody>
      </p:sp>
      <p:sp>
        <p:nvSpPr>
          <p:cNvPr id="11" name="Arrondir un rectangle avec un coin du même côté 72">
            <a:extLst>
              <a:ext uri="{FF2B5EF4-FFF2-40B4-BE49-F238E27FC236}">
                <a16:creationId xmlns:a16="http://schemas.microsoft.com/office/drawing/2014/main" id="{985AC9C9-992B-07BA-20DC-0B59267A6C8D}"/>
              </a:ext>
            </a:extLst>
          </p:cNvPr>
          <p:cNvSpPr/>
          <p:nvPr/>
        </p:nvSpPr>
        <p:spPr>
          <a:xfrm>
            <a:off x="7342042" y="3580276"/>
            <a:ext cx="1410591" cy="2633578"/>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solidFill>
                  <a:prstClr val="black"/>
                </a:solidFill>
                <a:effectLst/>
                <a:uLnTx/>
                <a:uFillTx/>
                <a:latin typeface="Ubuntu"/>
                <a:ea typeface="+mn-ea"/>
                <a:cs typeface="+mn-cs"/>
              </a:rPr>
              <a:t>Activities:</a:t>
            </a:r>
          </a:p>
          <a:p>
            <a:pPr marL="117475" lvl="1" indent="-117475">
              <a:lnSpc>
                <a:spcPct val="90000"/>
              </a:lnSpc>
              <a:spcBef>
                <a:spcPts val="500"/>
              </a:spcBef>
              <a:buClr>
                <a:srgbClr val="0070AD"/>
              </a:buClr>
              <a:buFont typeface="Wingdings" panose="05000000000000000000" pitchFamily="2" charset="2"/>
              <a:buChar char="§"/>
              <a:defRPr/>
            </a:pPr>
            <a:r>
              <a:rPr lang="en-US" sz="900" kern="0" dirty="0">
                <a:solidFill>
                  <a:prstClr val="black"/>
                </a:solidFill>
                <a:latin typeface="Ubuntu"/>
              </a:rPr>
              <a:t>Reconciliation</a:t>
            </a:r>
          </a:p>
          <a:p>
            <a:pPr marL="117475" lvl="1" indent="-117475">
              <a:lnSpc>
                <a:spcPct val="90000"/>
              </a:lnSpc>
              <a:spcBef>
                <a:spcPts val="500"/>
              </a:spcBef>
              <a:buClr>
                <a:srgbClr val="0070AD"/>
              </a:buClr>
              <a:buFont typeface="Wingdings" panose="05000000000000000000" pitchFamily="2" charset="2"/>
              <a:buChar char="§"/>
              <a:defRPr/>
            </a:pPr>
            <a:r>
              <a:rPr lang="en-US" sz="900" kern="0" dirty="0">
                <a:solidFill>
                  <a:prstClr val="black"/>
                </a:solidFill>
                <a:latin typeface="Ubuntu"/>
              </a:rPr>
              <a:t>Job scheduling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solidFill>
                  <a:prstClr val="black"/>
                </a:solidFill>
                <a:latin typeface="Ubuntu"/>
              </a:rPr>
              <a:t>Data Validations</a:t>
            </a:r>
          </a:p>
          <a:p>
            <a:pPr marL="117475" lvl="1" indent="-117475">
              <a:lnSpc>
                <a:spcPct val="90000"/>
              </a:lnSpc>
              <a:spcBef>
                <a:spcPts val="500"/>
              </a:spcBef>
              <a:buClr>
                <a:srgbClr val="0070AD"/>
              </a:buClr>
              <a:buFont typeface="Wingdings" panose="05000000000000000000" pitchFamily="2" charset="2"/>
              <a:buChar char="§"/>
              <a:defRPr/>
            </a:pPr>
            <a:r>
              <a:rPr lang="en-US" sz="900" kern="0" dirty="0">
                <a:solidFill>
                  <a:prstClr val="black"/>
                </a:solidFill>
                <a:latin typeface="Ubuntu"/>
              </a:rPr>
              <a:t>Issue Fixes</a:t>
            </a:r>
          </a:p>
          <a:p>
            <a:pPr marL="117475" lvl="1" indent="-117475">
              <a:lnSpc>
                <a:spcPct val="90000"/>
              </a:lnSpc>
              <a:spcBef>
                <a:spcPts val="500"/>
              </a:spcBef>
              <a:buClr>
                <a:srgbClr val="0070AD"/>
              </a:buClr>
              <a:buFont typeface="Wingdings" panose="05000000000000000000" pitchFamily="2" charset="2"/>
              <a:buChar char="§"/>
              <a:defRPr/>
            </a:pPr>
            <a:endParaRPr lang="en-US" sz="900" kern="0" dirty="0">
              <a:solidFill>
                <a:prstClr val="black"/>
              </a:solidFill>
              <a:latin typeface="Ubuntu"/>
            </a:endParaRPr>
          </a:p>
          <a:p>
            <a:pPr marL="0" lvl="1">
              <a:lnSpc>
                <a:spcPct val="90000"/>
              </a:lnSpc>
              <a:spcBef>
                <a:spcPts val="200"/>
              </a:spcBef>
              <a:buClr>
                <a:srgbClr val="0070AD"/>
              </a:buClr>
              <a:defRPr/>
            </a:pPr>
            <a:r>
              <a:rPr lang="en-US" sz="900" b="1" kern="0" dirty="0">
                <a:solidFill>
                  <a:prstClr val="black"/>
                </a:solidFill>
                <a:latin typeface="Ubuntu"/>
              </a:rPr>
              <a:t>Deliverables:</a:t>
            </a:r>
          </a:p>
          <a:p>
            <a:pPr marL="117475" lvl="1" indent="-117475">
              <a:lnSpc>
                <a:spcPct val="90000"/>
              </a:lnSpc>
              <a:spcBef>
                <a:spcPts val="500"/>
              </a:spcBef>
              <a:buClr>
                <a:srgbClr val="0070AD"/>
              </a:buClr>
              <a:buFont typeface="Wingdings" panose="05000000000000000000" pitchFamily="2" charset="2"/>
              <a:buChar char="§"/>
              <a:defRPr/>
            </a:pPr>
            <a:r>
              <a:rPr lang="en-IN" sz="900" kern="0" dirty="0">
                <a:solidFill>
                  <a:prstClr val="black"/>
                </a:solidFill>
                <a:latin typeface="Ubuntu"/>
              </a:rPr>
              <a:t>Migration success report</a:t>
            </a:r>
            <a:endParaRPr lang="en-US" sz="900" kern="0" dirty="0">
              <a:solidFill>
                <a:prstClr val="black"/>
              </a:solidFill>
              <a:latin typeface="Ubuntu"/>
            </a:endParaRPr>
          </a:p>
          <a:p>
            <a:pPr marL="171450" marR="0" lvl="1" indent="-171450" algn="l" defTabSz="914400" rtl="0" eaLnBrk="1" fontAlgn="auto" latinLnBrk="0" hangingPunct="1">
              <a:lnSpc>
                <a:spcPct val="90000"/>
              </a:lnSpc>
              <a:spcBef>
                <a:spcPts val="200"/>
              </a:spcBef>
              <a:spcAft>
                <a:spcPts val="0"/>
              </a:spcAft>
              <a:buClr>
                <a:srgbClr val="0070AD"/>
              </a:buClr>
              <a:buSzTx/>
              <a:buFont typeface="Arial" panose="020B0604020202020204" pitchFamily="34" charset="0"/>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p:txBody>
      </p:sp>
      <p:sp>
        <p:nvSpPr>
          <p:cNvPr id="12" name="Arrondir un rectangle avec un coin du même côté 72">
            <a:extLst>
              <a:ext uri="{FF2B5EF4-FFF2-40B4-BE49-F238E27FC236}">
                <a16:creationId xmlns:a16="http://schemas.microsoft.com/office/drawing/2014/main" id="{62804DFC-00D8-2308-D7D1-45D0534667EA}"/>
              </a:ext>
            </a:extLst>
          </p:cNvPr>
          <p:cNvSpPr/>
          <p:nvPr/>
        </p:nvSpPr>
        <p:spPr>
          <a:xfrm>
            <a:off x="5660301" y="3111084"/>
            <a:ext cx="1626820" cy="3102770"/>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solidFill>
                  <a:prstClr val="black"/>
                </a:solidFill>
                <a:effectLst/>
                <a:uLnTx/>
                <a:uFillTx/>
                <a:latin typeface="Ubuntu"/>
                <a:ea typeface="+mn-ea"/>
                <a:cs typeface="+mn-cs"/>
              </a:rPr>
              <a:t>Key Activities:</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User Acceptance Testing </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Testing for workflow </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lang="en-US" sz="900" kern="0" dirty="0">
                <a:solidFill>
                  <a:prstClr val="black"/>
                </a:solidFill>
                <a:latin typeface="Ubuntu"/>
              </a:rPr>
              <a:t>Testing for collective working of CDQ,CDGC</a:t>
            </a: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Validate data in extracts with DQ rules </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lang="en-US" sz="900" kern="0" dirty="0">
                <a:solidFill>
                  <a:prstClr val="black"/>
                </a:solidFill>
                <a:latin typeface="Ubuntu"/>
              </a:rPr>
              <a:t>Validate metadata and lineage</a:t>
            </a: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Fix Defects</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r>
              <a:rPr lang="en-US" sz="900" b="1" kern="0" dirty="0">
                <a:solidFill>
                  <a:prstClr val="black"/>
                </a:solidFill>
                <a:latin typeface="Ubuntu"/>
              </a:rPr>
              <a:t>Deliverables:</a:t>
            </a:r>
          </a:p>
          <a:p>
            <a:pPr marL="117475" lvl="1" indent="-117475">
              <a:lnSpc>
                <a:spcPct val="90000"/>
              </a:lnSpc>
              <a:buClr>
                <a:srgbClr val="0070AD"/>
              </a:buClr>
              <a:buFont typeface="Wingdings" panose="05000000000000000000" pitchFamily="2" charset="2"/>
              <a:buChar char="§"/>
              <a:defRPr/>
            </a:pPr>
            <a:r>
              <a:rPr lang="en-IN" sz="900" dirty="0">
                <a:solidFill>
                  <a:schemeClr val="tx1"/>
                </a:solidFill>
                <a:latin typeface="+mn-lt"/>
              </a:rPr>
              <a:t>Dashboard,  Reconciliation Report</a:t>
            </a:r>
          </a:p>
          <a:p>
            <a:pPr marL="117475" marR="0" lvl="1" indent="-117475" algn="l" defTabSz="914400" rtl="0" eaLnBrk="1" fontAlgn="auto" latinLnBrk="0" hangingPunct="1">
              <a:lnSpc>
                <a:spcPct val="9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Ubuntu"/>
              <a:ea typeface="+mn-ea"/>
              <a:cs typeface="+mn-cs"/>
            </a:endParaRPr>
          </a:p>
        </p:txBody>
      </p:sp>
      <p:sp>
        <p:nvSpPr>
          <p:cNvPr id="13" name="Arrondir un rectangle avec un coin du même côté 72">
            <a:extLst>
              <a:ext uri="{FF2B5EF4-FFF2-40B4-BE49-F238E27FC236}">
                <a16:creationId xmlns:a16="http://schemas.microsoft.com/office/drawing/2014/main" id="{6B2F273B-315E-398C-7F63-DF36AE616717}"/>
              </a:ext>
            </a:extLst>
          </p:cNvPr>
          <p:cNvSpPr/>
          <p:nvPr/>
        </p:nvSpPr>
        <p:spPr>
          <a:xfrm>
            <a:off x="10312504" y="3580276"/>
            <a:ext cx="1474684" cy="2633578"/>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solidFill>
                  <a:prstClr val="black"/>
                </a:solidFill>
                <a:effectLst/>
                <a:uLnTx/>
                <a:uFillTx/>
                <a:latin typeface="Ubuntu"/>
                <a:ea typeface="+mn-ea"/>
                <a:cs typeface="+mn-cs"/>
              </a:rPr>
              <a:t>Key Objectives:</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Final touch points &amp; catchup.</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Transition &amp; handover</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Communication &amp; training</a:t>
            </a:r>
          </a:p>
          <a:p>
            <a:pPr marL="117475" marR="0" lvl="1" indent="-117475" algn="l" defTabSz="914400" rtl="0" eaLnBrk="1" fontAlgn="auto" latinLnBrk="0" hangingPunct="1">
              <a:lnSpc>
                <a:spcPct val="90000"/>
              </a:lnSpc>
              <a:spcBef>
                <a:spcPts val="50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Ubuntu"/>
                <a:ea typeface="+mn-ea"/>
                <a:cs typeface="+mn-cs"/>
              </a:rPr>
              <a:t>Go Live</a:t>
            </a:r>
            <a:endParaRPr kumimoji="0" lang="en-US" sz="1000" b="0" i="0" u="none" strike="noStrike" kern="0" cap="none" spc="0" normalizeH="0" baseline="0" noProof="0" dirty="0">
              <a:ln>
                <a:noFill/>
              </a:ln>
              <a:solidFill>
                <a:prstClr val="black"/>
              </a:solidFill>
              <a:effectLst/>
              <a:uLnTx/>
              <a:uFillTx/>
              <a:latin typeface="Ubuntu"/>
              <a:ea typeface="+mn-ea"/>
              <a:cs typeface="+mn-cs"/>
            </a:endParaRPr>
          </a:p>
        </p:txBody>
      </p:sp>
      <p:sp>
        <p:nvSpPr>
          <p:cNvPr id="14" name="TextBox 13">
            <a:extLst>
              <a:ext uri="{FF2B5EF4-FFF2-40B4-BE49-F238E27FC236}">
                <a16:creationId xmlns:a16="http://schemas.microsoft.com/office/drawing/2014/main" id="{1DE94F86-93EC-83FD-084E-046B11249267}"/>
              </a:ext>
            </a:extLst>
          </p:cNvPr>
          <p:cNvSpPr txBox="1"/>
          <p:nvPr/>
        </p:nvSpPr>
        <p:spPr>
          <a:xfrm>
            <a:off x="10474045" y="2783745"/>
            <a:ext cx="116352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Ubuntu"/>
                <a:ea typeface="+mn-ea"/>
                <a:cs typeface="+mn-cs"/>
              </a:rPr>
              <a:t>Go Live</a:t>
            </a:r>
          </a:p>
        </p:txBody>
      </p:sp>
      <p:sp>
        <p:nvSpPr>
          <p:cNvPr id="15" name="TextBox 14">
            <a:extLst>
              <a:ext uri="{FF2B5EF4-FFF2-40B4-BE49-F238E27FC236}">
                <a16:creationId xmlns:a16="http://schemas.microsoft.com/office/drawing/2014/main" id="{21CFDCD8-87BC-5C29-7DB3-4B4E7174D289}"/>
              </a:ext>
            </a:extLst>
          </p:cNvPr>
          <p:cNvSpPr txBox="1"/>
          <p:nvPr/>
        </p:nvSpPr>
        <p:spPr>
          <a:xfrm>
            <a:off x="2576968" y="2702954"/>
            <a:ext cx="133874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Ubuntu"/>
                <a:ea typeface="+mn-ea"/>
                <a:cs typeface="+mn-cs"/>
              </a:rPr>
              <a:t>Conversion and Unit testing</a:t>
            </a:r>
          </a:p>
        </p:txBody>
      </p:sp>
      <p:sp>
        <p:nvSpPr>
          <p:cNvPr id="16" name="TextBox 15">
            <a:extLst>
              <a:ext uri="{FF2B5EF4-FFF2-40B4-BE49-F238E27FC236}">
                <a16:creationId xmlns:a16="http://schemas.microsoft.com/office/drawing/2014/main" id="{54E5608F-C65F-6313-5CBC-25388374C3E6}"/>
              </a:ext>
            </a:extLst>
          </p:cNvPr>
          <p:cNvSpPr txBox="1"/>
          <p:nvPr/>
        </p:nvSpPr>
        <p:spPr>
          <a:xfrm>
            <a:off x="5977342" y="2783745"/>
            <a:ext cx="96715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Ubuntu"/>
                <a:ea typeface="+mn-ea"/>
                <a:cs typeface="+mn-cs"/>
              </a:rPr>
              <a:t>Sign off</a:t>
            </a:r>
          </a:p>
        </p:txBody>
      </p:sp>
      <p:sp>
        <p:nvSpPr>
          <p:cNvPr id="17" name="TextBox 16">
            <a:extLst>
              <a:ext uri="{FF2B5EF4-FFF2-40B4-BE49-F238E27FC236}">
                <a16:creationId xmlns:a16="http://schemas.microsoft.com/office/drawing/2014/main" id="{869F7ABC-7F39-FCA1-08D2-651ABFB0A77F}"/>
              </a:ext>
            </a:extLst>
          </p:cNvPr>
          <p:cNvSpPr txBox="1"/>
          <p:nvPr/>
        </p:nvSpPr>
        <p:spPr>
          <a:xfrm>
            <a:off x="4200445" y="2702954"/>
            <a:ext cx="1291084"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Ubuntu"/>
                <a:ea typeface="+mn-ea"/>
                <a:cs typeface="+mn-cs"/>
              </a:rPr>
              <a:t>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Ubuntu"/>
                <a:ea typeface="+mn-ea"/>
                <a:cs typeface="+mn-cs"/>
              </a:rPr>
              <a:t>end to end loads</a:t>
            </a:r>
          </a:p>
        </p:txBody>
      </p:sp>
      <p:sp>
        <p:nvSpPr>
          <p:cNvPr id="18" name="Arrondir un rectangle avec un coin du même côté 72">
            <a:extLst>
              <a:ext uri="{FF2B5EF4-FFF2-40B4-BE49-F238E27FC236}">
                <a16:creationId xmlns:a16="http://schemas.microsoft.com/office/drawing/2014/main" id="{938AF66F-455B-BB78-F76A-E4558277B404}"/>
              </a:ext>
            </a:extLst>
          </p:cNvPr>
          <p:cNvSpPr/>
          <p:nvPr/>
        </p:nvSpPr>
        <p:spPr>
          <a:xfrm>
            <a:off x="4076556" y="6268506"/>
            <a:ext cx="4684681" cy="199232"/>
          </a:xfrm>
          <a:prstGeom prst="round2SameRect">
            <a:avLst>
              <a:gd name="adj1" fmla="val 4999"/>
              <a:gd name="adj2" fmla="val 0"/>
            </a:avLst>
          </a:prstGeom>
          <a:solidFill>
            <a:srgbClr val="0070AD">
              <a:lumMod val="75000"/>
            </a:srgbClr>
          </a:solidFill>
          <a:ln w="25400" cap="flat" cmpd="sng" algn="ctr">
            <a:noFill/>
            <a:prstDash val="solid"/>
          </a:ln>
          <a:effectLst/>
        </p:spPr>
        <p:txBody>
          <a:bodyPr lIns="108000" rtlCol="0" anchor="ctr" anchorCtr="0"/>
          <a:lstStyle/>
          <a:p>
            <a:pPr marL="0" marR="0" lvl="1" indent="0" algn="ctr"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a:ln>
                  <a:noFill/>
                </a:ln>
                <a:solidFill>
                  <a:srgbClr val="FFFFFF"/>
                </a:solidFill>
                <a:effectLst/>
                <a:uLnTx/>
                <a:uFillTx/>
                <a:latin typeface="Ubuntu"/>
                <a:ea typeface="+mn-ea"/>
                <a:cs typeface="+mn-cs"/>
              </a:rPr>
              <a:t>Retro / Inflight changes (keep it minimal)</a:t>
            </a:r>
            <a:endParaRPr kumimoji="0" lang="en-US" sz="900" b="0" i="0" u="none" strike="noStrike" kern="0" cap="none" spc="0" normalizeH="0" baseline="0" noProof="0">
              <a:ln>
                <a:noFill/>
              </a:ln>
              <a:solidFill>
                <a:srgbClr val="FFFFFF"/>
              </a:solidFill>
              <a:effectLst/>
              <a:uLnTx/>
              <a:uFillTx/>
              <a:latin typeface="Ubuntu"/>
              <a:ea typeface="+mn-ea"/>
              <a:cs typeface="+mn-cs"/>
            </a:endParaRPr>
          </a:p>
        </p:txBody>
      </p:sp>
      <p:sp>
        <p:nvSpPr>
          <p:cNvPr id="19" name="Arrondir un rectangle avec un coin du même côté 72">
            <a:extLst>
              <a:ext uri="{FF2B5EF4-FFF2-40B4-BE49-F238E27FC236}">
                <a16:creationId xmlns:a16="http://schemas.microsoft.com/office/drawing/2014/main" id="{372EEEC2-90C1-5371-26C0-66E753B4C113}"/>
              </a:ext>
            </a:extLst>
          </p:cNvPr>
          <p:cNvSpPr/>
          <p:nvPr/>
        </p:nvSpPr>
        <p:spPr>
          <a:xfrm>
            <a:off x="8817105" y="6272601"/>
            <a:ext cx="2966909" cy="197211"/>
          </a:xfrm>
          <a:prstGeom prst="round2SameRect">
            <a:avLst>
              <a:gd name="adj1" fmla="val 4999"/>
              <a:gd name="adj2" fmla="val 0"/>
            </a:avLst>
          </a:prstGeom>
          <a:solidFill>
            <a:srgbClr val="0070AD">
              <a:lumMod val="75000"/>
            </a:srgbClr>
          </a:solidFill>
          <a:ln w="25400" cap="flat" cmpd="sng" algn="ctr">
            <a:noFill/>
            <a:prstDash val="solid"/>
          </a:ln>
          <a:effectLst/>
        </p:spPr>
        <p:txBody>
          <a:bodyPr lIns="108000" rtlCol="0" anchor="ctr" anchorCtr="0"/>
          <a:lstStyle/>
          <a:p>
            <a:pPr marL="0" marR="0" lvl="1" indent="0" algn="ctr"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a:ln>
                  <a:noFill/>
                </a:ln>
                <a:solidFill>
                  <a:srgbClr val="FFFFFF"/>
                </a:solidFill>
                <a:effectLst/>
                <a:uLnTx/>
                <a:uFillTx/>
                <a:latin typeface="Ubuntu"/>
                <a:ea typeface="+mn-ea"/>
                <a:cs typeface="+mn-cs"/>
              </a:rPr>
              <a:t>Code Freeze*</a:t>
            </a:r>
          </a:p>
        </p:txBody>
      </p:sp>
      <p:sp>
        <p:nvSpPr>
          <p:cNvPr id="20" name="Chevron 3">
            <a:extLst>
              <a:ext uri="{FF2B5EF4-FFF2-40B4-BE49-F238E27FC236}">
                <a16:creationId xmlns:a16="http://schemas.microsoft.com/office/drawing/2014/main" id="{4D983BBF-6F42-FF23-C1FC-67B984A0B809}"/>
              </a:ext>
            </a:extLst>
          </p:cNvPr>
          <p:cNvSpPr/>
          <p:nvPr/>
        </p:nvSpPr>
        <p:spPr>
          <a:xfrm>
            <a:off x="10266046" y="2236397"/>
            <a:ext cx="1521142" cy="361497"/>
          </a:xfrm>
          <a:prstGeom prst="chevron">
            <a:avLst/>
          </a:prstGeom>
          <a:solidFill>
            <a:srgbClr val="2EA657"/>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21" name="Pentagone 2">
            <a:extLst>
              <a:ext uri="{FF2B5EF4-FFF2-40B4-BE49-F238E27FC236}">
                <a16:creationId xmlns:a16="http://schemas.microsoft.com/office/drawing/2014/main" id="{64BA4CFA-E083-3E78-89C2-0F7792D2BD00}"/>
              </a:ext>
            </a:extLst>
          </p:cNvPr>
          <p:cNvSpPr/>
          <p:nvPr/>
        </p:nvSpPr>
        <p:spPr>
          <a:xfrm>
            <a:off x="2535091" y="2231584"/>
            <a:ext cx="1630395" cy="356552"/>
          </a:xfrm>
          <a:prstGeom prst="homePlate">
            <a:avLst/>
          </a:prstGeom>
          <a:solidFill>
            <a:schemeClr val="accent4"/>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22" name="Rectangle 21">
            <a:extLst>
              <a:ext uri="{FF2B5EF4-FFF2-40B4-BE49-F238E27FC236}">
                <a16:creationId xmlns:a16="http://schemas.microsoft.com/office/drawing/2014/main" id="{E2A5BA69-360B-785B-E447-1F20A343FA42}"/>
              </a:ext>
            </a:extLst>
          </p:cNvPr>
          <p:cNvSpPr/>
          <p:nvPr/>
        </p:nvSpPr>
        <p:spPr>
          <a:xfrm>
            <a:off x="2812155" y="2240009"/>
            <a:ext cx="759387" cy="239770"/>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Ubuntu"/>
                <a:ea typeface="+mn-ea"/>
                <a:cs typeface="+mn-cs"/>
              </a:rPr>
              <a:t>Conversion</a:t>
            </a:r>
          </a:p>
        </p:txBody>
      </p:sp>
      <p:sp>
        <p:nvSpPr>
          <p:cNvPr id="23" name="TextBox 22">
            <a:extLst>
              <a:ext uri="{FF2B5EF4-FFF2-40B4-BE49-F238E27FC236}">
                <a16:creationId xmlns:a16="http://schemas.microsoft.com/office/drawing/2014/main" id="{414EE0DC-55B3-5CC7-CC01-C896815371C2}"/>
              </a:ext>
            </a:extLst>
          </p:cNvPr>
          <p:cNvSpPr txBox="1"/>
          <p:nvPr/>
        </p:nvSpPr>
        <p:spPr>
          <a:xfrm>
            <a:off x="10659705" y="2243535"/>
            <a:ext cx="94174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Ubuntu"/>
                <a:ea typeface="+mn-ea"/>
                <a:cs typeface="+mn-cs"/>
              </a:rPr>
              <a:t>Go LIVE</a:t>
            </a:r>
          </a:p>
        </p:txBody>
      </p:sp>
      <p:sp>
        <p:nvSpPr>
          <p:cNvPr id="24" name="Rectangle 23">
            <a:extLst>
              <a:ext uri="{FF2B5EF4-FFF2-40B4-BE49-F238E27FC236}">
                <a16:creationId xmlns:a16="http://schemas.microsoft.com/office/drawing/2014/main" id="{49CCE926-A553-7753-ADBE-8017B321D89E}"/>
              </a:ext>
            </a:extLst>
          </p:cNvPr>
          <p:cNvSpPr/>
          <p:nvPr/>
        </p:nvSpPr>
        <p:spPr>
          <a:xfrm>
            <a:off x="4273638" y="2258735"/>
            <a:ext cx="681661" cy="239770"/>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Ubuntu"/>
                <a:ea typeface="+mn-ea"/>
                <a:cs typeface="+mn-cs"/>
              </a:rPr>
              <a:t>Validated</a:t>
            </a:r>
          </a:p>
        </p:txBody>
      </p:sp>
      <p:sp>
        <p:nvSpPr>
          <p:cNvPr id="25" name="Ellipse 10">
            <a:extLst>
              <a:ext uri="{FF2B5EF4-FFF2-40B4-BE49-F238E27FC236}">
                <a16:creationId xmlns:a16="http://schemas.microsoft.com/office/drawing/2014/main" id="{8853DE5E-9C51-7ACB-215F-D5FDBB0D1489}"/>
              </a:ext>
            </a:extLst>
          </p:cNvPr>
          <p:cNvSpPr/>
          <p:nvPr/>
        </p:nvSpPr>
        <p:spPr>
          <a:xfrm>
            <a:off x="3065065" y="2499744"/>
            <a:ext cx="291809" cy="289197"/>
          </a:xfrm>
          <a:prstGeom prst="ellipse">
            <a:avLst/>
          </a:prstGeom>
          <a:solidFill>
            <a:srgbClr val="2B143D"/>
          </a:solidFill>
          <a:ln w="57150" cap="flat" cmpd="sng" algn="ctr">
            <a:solidFill>
              <a:sysClr val="window" lastClr="FFFFFF"/>
            </a:solid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rgbClr val="FFFFFF"/>
                </a:solidFill>
                <a:effectLst/>
                <a:uLnTx/>
                <a:uFillTx/>
                <a:latin typeface="Ubuntu"/>
                <a:ea typeface="+mn-ea"/>
                <a:cs typeface="+mn-cs"/>
              </a:rPr>
              <a:t>1</a:t>
            </a:r>
          </a:p>
        </p:txBody>
      </p:sp>
      <p:sp>
        <p:nvSpPr>
          <p:cNvPr id="26" name="Chevron 3">
            <a:extLst>
              <a:ext uri="{FF2B5EF4-FFF2-40B4-BE49-F238E27FC236}">
                <a16:creationId xmlns:a16="http://schemas.microsoft.com/office/drawing/2014/main" id="{403ED600-9718-81B5-75AD-F27B55C571D8}"/>
              </a:ext>
            </a:extLst>
          </p:cNvPr>
          <p:cNvSpPr/>
          <p:nvPr/>
        </p:nvSpPr>
        <p:spPr>
          <a:xfrm>
            <a:off x="4069993" y="2229177"/>
            <a:ext cx="1664919" cy="361497"/>
          </a:xfrm>
          <a:prstGeom prst="chevron">
            <a:avLst/>
          </a:prstGeom>
          <a:solidFill>
            <a:schemeClr val="accent1"/>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27" name="Chevron 3">
            <a:extLst>
              <a:ext uri="{FF2B5EF4-FFF2-40B4-BE49-F238E27FC236}">
                <a16:creationId xmlns:a16="http://schemas.microsoft.com/office/drawing/2014/main" id="{190E9B13-F905-0FBC-0546-0400708AACC2}"/>
              </a:ext>
            </a:extLst>
          </p:cNvPr>
          <p:cNvSpPr/>
          <p:nvPr/>
        </p:nvSpPr>
        <p:spPr>
          <a:xfrm>
            <a:off x="5637409" y="2229177"/>
            <a:ext cx="1687614" cy="361497"/>
          </a:xfrm>
          <a:prstGeom prst="chevron">
            <a:avLst/>
          </a:prstGeom>
          <a:solidFill>
            <a:schemeClr val="accent2"/>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28" name="Ellipse 10">
            <a:extLst>
              <a:ext uri="{FF2B5EF4-FFF2-40B4-BE49-F238E27FC236}">
                <a16:creationId xmlns:a16="http://schemas.microsoft.com/office/drawing/2014/main" id="{3E46088D-3E41-389B-37CA-161FF7BDE771}"/>
              </a:ext>
            </a:extLst>
          </p:cNvPr>
          <p:cNvSpPr/>
          <p:nvPr/>
        </p:nvSpPr>
        <p:spPr>
          <a:xfrm>
            <a:off x="4725148" y="2488818"/>
            <a:ext cx="291809" cy="289197"/>
          </a:xfrm>
          <a:prstGeom prst="ellipse">
            <a:avLst/>
          </a:prstGeom>
          <a:solidFill>
            <a:srgbClr val="0070AD">
              <a:lumMod val="75000"/>
            </a:srgbClr>
          </a:solidFill>
          <a:ln w="57150" cap="flat" cmpd="sng" algn="ctr">
            <a:solidFill>
              <a:sysClr val="window" lastClr="FFFFFF"/>
            </a:solid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rgbClr val="FFFFFF"/>
                </a:solidFill>
                <a:effectLst/>
                <a:uLnTx/>
                <a:uFillTx/>
                <a:latin typeface="Ubuntu"/>
                <a:ea typeface="+mn-ea"/>
                <a:cs typeface="+mn-cs"/>
              </a:rPr>
              <a:t>2</a:t>
            </a:r>
          </a:p>
        </p:txBody>
      </p:sp>
      <p:sp>
        <p:nvSpPr>
          <p:cNvPr id="29" name="Rectangle 28">
            <a:extLst>
              <a:ext uri="{FF2B5EF4-FFF2-40B4-BE49-F238E27FC236}">
                <a16:creationId xmlns:a16="http://schemas.microsoft.com/office/drawing/2014/main" id="{15CDAE97-C98C-7012-4AB0-3CEFF599EB3B}"/>
              </a:ext>
            </a:extLst>
          </p:cNvPr>
          <p:cNvSpPr/>
          <p:nvPr/>
        </p:nvSpPr>
        <p:spPr>
          <a:xfrm>
            <a:off x="4370837" y="2240009"/>
            <a:ext cx="984793" cy="239770"/>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Ubuntu"/>
                <a:ea typeface="+mn-ea"/>
                <a:cs typeface="+mn-cs"/>
              </a:rPr>
              <a:t>System Testing</a:t>
            </a:r>
          </a:p>
        </p:txBody>
      </p:sp>
      <p:sp>
        <p:nvSpPr>
          <p:cNvPr id="30" name="Rectangle 29">
            <a:extLst>
              <a:ext uri="{FF2B5EF4-FFF2-40B4-BE49-F238E27FC236}">
                <a16:creationId xmlns:a16="http://schemas.microsoft.com/office/drawing/2014/main" id="{6A6D6A8E-7257-7428-761D-8D9EAD8ACA69}"/>
              </a:ext>
            </a:extLst>
          </p:cNvPr>
          <p:cNvSpPr/>
          <p:nvPr/>
        </p:nvSpPr>
        <p:spPr>
          <a:xfrm>
            <a:off x="5611656" y="2240009"/>
            <a:ext cx="1784591" cy="23977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Ubuntu"/>
                <a:ea typeface="+mn-ea"/>
                <a:cs typeface="+mn-cs"/>
              </a:rPr>
              <a:t>User Acceptance</a:t>
            </a:r>
          </a:p>
        </p:txBody>
      </p:sp>
      <p:sp>
        <p:nvSpPr>
          <p:cNvPr id="31" name="Ellipse 10">
            <a:extLst>
              <a:ext uri="{FF2B5EF4-FFF2-40B4-BE49-F238E27FC236}">
                <a16:creationId xmlns:a16="http://schemas.microsoft.com/office/drawing/2014/main" id="{B89B5FFF-AFCB-8B78-209D-C8D66C6F7D3A}"/>
              </a:ext>
            </a:extLst>
          </p:cNvPr>
          <p:cNvSpPr/>
          <p:nvPr/>
        </p:nvSpPr>
        <p:spPr>
          <a:xfrm>
            <a:off x="10909903" y="2504703"/>
            <a:ext cx="291809" cy="289197"/>
          </a:xfrm>
          <a:prstGeom prst="ellipse">
            <a:avLst/>
          </a:prstGeom>
          <a:solidFill>
            <a:srgbClr val="00C37B">
              <a:lumMod val="75000"/>
            </a:srgbClr>
          </a:solidFill>
          <a:ln w="57150" cap="flat" cmpd="sng" algn="ctr">
            <a:solidFill>
              <a:sysClr val="window" lastClr="FFFFFF"/>
            </a:solid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rgbClr val="FFFFFF"/>
                </a:solidFill>
                <a:effectLst/>
                <a:uLnTx/>
                <a:uFillTx/>
                <a:latin typeface="Ubuntu"/>
                <a:ea typeface="+mn-ea"/>
                <a:cs typeface="+mn-cs"/>
              </a:rPr>
              <a:t>5</a:t>
            </a:r>
          </a:p>
        </p:txBody>
      </p:sp>
      <p:sp>
        <p:nvSpPr>
          <p:cNvPr id="32" name="Ellipse 10">
            <a:extLst>
              <a:ext uri="{FF2B5EF4-FFF2-40B4-BE49-F238E27FC236}">
                <a16:creationId xmlns:a16="http://schemas.microsoft.com/office/drawing/2014/main" id="{E40B2E17-B8F6-C6FD-F9AB-74066765BDDE}"/>
              </a:ext>
            </a:extLst>
          </p:cNvPr>
          <p:cNvSpPr/>
          <p:nvPr/>
        </p:nvSpPr>
        <p:spPr>
          <a:xfrm>
            <a:off x="6292580" y="2481207"/>
            <a:ext cx="291809" cy="289197"/>
          </a:xfrm>
          <a:prstGeom prst="ellipse">
            <a:avLst/>
          </a:prstGeom>
          <a:solidFill>
            <a:srgbClr val="12ABDB"/>
          </a:solidFill>
          <a:ln w="57150" cap="flat" cmpd="sng" algn="ctr">
            <a:solidFill>
              <a:sysClr val="window" lastClr="FFFFFF"/>
            </a:solid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rgbClr val="FFFFFF"/>
                </a:solidFill>
                <a:effectLst/>
                <a:uLnTx/>
                <a:uFillTx/>
                <a:latin typeface="Ubuntu"/>
                <a:ea typeface="+mn-ea"/>
                <a:cs typeface="+mn-cs"/>
              </a:rPr>
              <a:t>3</a:t>
            </a:r>
          </a:p>
        </p:txBody>
      </p:sp>
      <p:sp>
        <p:nvSpPr>
          <p:cNvPr id="33" name="Chevron 3">
            <a:extLst>
              <a:ext uri="{FF2B5EF4-FFF2-40B4-BE49-F238E27FC236}">
                <a16:creationId xmlns:a16="http://schemas.microsoft.com/office/drawing/2014/main" id="{B5A25463-8FFA-17DE-264A-4F13AFC65038}"/>
              </a:ext>
            </a:extLst>
          </p:cNvPr>
          <p:cNvSpPr/>
          <p:nvPr/>
        </p:nvSpPr>
        <p:spPr>
          <a:xfrm>
            <a:off x="7241783" y="2236397"/>
            <a:ext cx="3063682" cy="361497"/>
          </a:xfrm>
          <a:prstGeom prst="chevron">
            <a:avLst/>
          </a:prstGeom>
          <a:solidFill>
            <a:srgbClr val="00BFBF"/>
          </a:solidFill>
          <a:ln w="25400" cap="flat" cmpd="sng" algn="ctr">
            <a:no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endParaRPr kumimoji="0" lang="fr-FR" sz="3200" b="0" i="0" u="none" strike="noStrike" kern="0" cap="none" spc="0" normalizeH="0" baseline="0" noProof="0">
              <a:ln>
                <a:noFill/>
              </a:ln>
              <a:solidFill>
                <a:prstClr val="black"/>
              </a:solidFill>
              <a:effectLst/>
              <a:uLnTx/>
              <a:uFillTx/>
              <a:latin typeface="Ubuntu"/>
              <a:ea typeface="+mn-ea"/>
              <a:cs typeface="+mn-cs"/>
            </a:endParaRPr>
          </a:p>
        </p:txBody>
      </p:sp>
      <p:sp>
        <p:nvSpPr>
          <p:cNvPr id="34" name="Ellipse 10">
            <a:extLst>
              <a:ext uri="{FF2B5EF4-FFF2-40B4-BE49-F238E27FC236}">
                <a16:creationId xmlns:a16="http://schemas.microsoft.com/office/drawing/2014/main" id="{FA90BC8F-70E7-EE9F-7E28-C7971CE83234}"/>
              </a:ext>
            </a:extLst>
          </p:cNvPr>
          <p:cNvSpPr/>
          <p:nvPr/>
        </p:nvSpPr>
        <p:spPr>
          <a:xfrm>
            <a:off x="8595573" y="2533534"/>
            <a:ext cx="291809" cy="289197"/>
          </a:xfrm>
          <a:prstGeom prst="ellipse">
            <a:avLst/>
          </a:prstGeom>
          <a:solidFill>
            <a:srgbClr val="0070AD">
              <a:lumMod val="50000"/>
            </a:srgbClr>
          </a:solidFill>
          <a:ln w="57150" cap="flat" cmpd="sng" algn="ctr">
            <a:solidFill>
              <a:sysClr val="window" lastClr="FFFFFF"/>
            </a:solidFill>
            <a:prstDash val="solid"/>
          </a:ln>
          <a:effectLst/>
        </p:spPr>
        <p:txBody>
          <a:bodyPr lIns="0" rIns="0" rtlCol="0" anchor="ctr"/>
          <a:lstStyle/>
          <a:p>
            <a:pPr marL="0" marR="0" lvl="0" indent="0" algn="ctr" defTabSz="8162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srgbClr val="FFFFFF"/>
                </a:solidFill>
                <a:effectLst/>
                <a:uLnTx/>
                <a:uFillTx/>
                <a:latin typeface="Ubuntu"/>
                <a:ea typeface="+mn-ea"/>
                <a:cs typeface="+mn-cs"/>
              </a:rPr>
              <a:t>4</a:t>
            </a:r>
          </a:p>
        </p:txBody>
      </p:sp>
      <p:sp>
        <p:nvSpPr>
          <p:cNvPr id="35" name="Rectangle 34">
            <a:extLst>
              <a:ext uri="{FF2B5EF4-FFF2-40B4-BE49-F238E27FC236}">
                <a16:creationId xmlns:a16="http://schemas.microsoft.com/office/drawing/2014/main" id="{2C61ACB2-6547-FAE5-0B6B-CDB00184E536}"/>
              </a:ext>
            </a:extLst>
          </p:cNvPr>
          <p:cNvSpPr/>
          <p:nvPr/>
        </p:nvSpPr>
        <p:spPr>
          <a:xfrm>
            <a:off x="7868045" y="2240009"/>
            <a:ext cx="1784591" cy="239770"/>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Ubuntu"/>
                <a:ea typeface="+mn-ea"/>
                <a:cs typeface="+mn-cs"/>
              </a:rPr>
              <a:t>Parallel runs</a:t>
            </a:r>
          </a:p>
        </p:txBody>
      </p:sp>
      <p:sp>
        <p:nvSpPr>
          <p:cNvPr id="36" name="TextBox 35">
            <a:extLst>
              <a:ext uri="{FF2B5EF4-FFF2-40B4-BE49-F238E27FC236}">
                <a16:creationId xmlns:a16="http://schemas.microsoft.com/office/drawing/2014/main" id="{2C016900-5DAC-BE8E-106B-07A8659981CA}"/>
              </a:ext>
            </a:extLst>
          </p:cNvPr>
          <p:cNvSpPr txBox="1"/>
          <p:nvPr/>
        </p:nvSpPr>
        <p:spPr>
          <a:xfrm>
            <a:off x="7706523" y="2783745"/>
            <a:ext cx="205766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kern="0">
                <a:solidFill>
                  <a:prstClr val="black"/>
                </a:solidFill>
                <a:latin typeface="Ubuntu"/>
              </a:rPr>
              <a:t>Process run in both env</a:t>
            </a:r>
            <a:endParaRPr kumimoji="0" lang="en-US" sz="1050" b="1" i="0" u="none" strike="noStrike" kern="0" cap="none" spc="0" normalizeH="0" baseline="0" noProof="0">
              <a:ln>
                <a:noFill/>
              </a:ln>
              <a:solidFill>
                <a:prstClr val="black"/>
              </a:solidFill>
              <a:effectLst/>
              <a:uLnTx/>
              <a:uFillTx/>
              <a:latin typeface="Ubuntu"/>
              <a:ea typeface="+mn-ea"/>
              <a:cs typeface="+mn-cs"/>
            </a:endParaRPr>
          </a:p>
        </p:txBody>
      </p:sp>
      <p:sp>
        <p:nvSpPr>
          <p:cNvPr id="37" name="Arrondir un rectangle avec un coin du même côté 72">
            <a:extLst>
              <a:ext uri="{FF2B5EF4-FFF2-40B4-BE49-F238E27FC236}">
                <a16:creationId xmlns:a16="http://schemas.microsoft.com/office/drawing/2014/main" id="{8253A970-1926-8FC2-0374-2AEF5BD5A57A}"/>
              </a:ext>
            </a:extLst>
          </p:cNvPr>
          <p:cNvSpPr/>
          <p:nvPr/>
        </p:nvSpPr>
        <p:spPr>
          <a:xfrm>
            <a:off x="7342041" y="3111084"/>
            <a:ext cx="4445146" cy="417929"/>
          </a:xfrm>
          <a:prstGeom prst="round2SameRect">
            <a:avLst>
              <a:gd name="adj1" fmla="val 19971"/>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indent="0" algn="ctr"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a:ln>
                  <a:noFill/>
                </a:ln>
                <a:solidFill>
                  <a:prstClr val="black"/>
                </a:solidFill>
                <a:effectLst/>
                <a:uLnTx/>
                <a:uFillTx/>
                <a:latin typeface="Ubuntu"/>
                <a:ea typeface="+mn-ea"/>
                <a:cs typeface="+mn-cs"/>
              </a:rPr>
              <a:t>Environment:</a:t>
            </a:r>
          </a:p>
          <a:p>
            <a:pPr marL="0" marR="0" lvl="1" indent="0" algn="ctr" defTabSz="914400" rtl="0" eaLnBrk="1" fontAlgn="auto" latinLnBrk="0" hangingPunct="1">
              <a:lnSpc>
                <a:spcPct val="90000"/>
              </a:lnSpc>
              <a:spcBef>
                <a:spcPts val="500"/>
              </a:spcBef>
              <a:spcAft>
                <a:spcPts val="0"/>
              </a:spcAft>
              <a:buClr>
                <a:srgbClr val="0070AD"/>
              </a:buClr>
              <a:buSzTx/>
              <a:buFontTx/>
              <a:buNone/>
              <a:tabLst/>
              <a:defRPr/>
            </a:pPr>
            <a:r>
              <a:rPr kumimoji="0" lang="en-US" sz="900" b="0" i="0" u="none" strike="noStrike" kern="0" cap="none" spc="0" normalizeH="0" baseline="0" noProof="0">
                <a:ln>
                  <a:noFill/>
                </a:ln>
                <a:solidFill>
                  <a:prstClr val="black"/>
                </a:solidFill>
                <a:effectLst/>
                <a:uLnTx/>
                <a:uFillTx/>
                <a:latin typeface="Ubuntu"/>
                <a:ea typeface="+mn-ea"/>
                <a:cs typeface="+mn-cs"/>
              </a:rPr>
              <a:t>Production</a:t>
            </a:r>
          </a:p>
        </p:txBody>
      </p:sp>
      <p:sp>
        <p:nvSpPr>
          <p:cNvPr id="38" name="Arrondir un rectangle avec un coin du même côté 72">
            <a:extLst>
              <a:ext uri="{FF2B5EF4-FFF2-40B4-BE49-F238E27FC236}">
                <a16:creationId xmlns:a16="http://schemas.microsoft.com/office/drawing/2014/main" id="{5A61D190-739B-F74E-0227-498C0A5C0E0E}"/>
              </a:ext>
            </a:extLst>
          </p:cNvPr>
          <p:cNvSpPr/>
          <p:nvPr/>
        </p:nvSpPr>
        <p:spPr>
          <a:xfrm>
            <a:off x="8828581" y="3580276"/>
            <a:ext cx="1407976" cy="2633578"/>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rtlCol="0" anchor="t" anchorCtr="0"/>
          <a:lstStyle/>
          <a:p>
            <a:pPr marL="0" marR="0" lvl="1"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a:ln>
                  <a:noFill/>
                </a:ln>
                <a:solidFill>
                  <a:prstClr val="black"/>
                </a:solidFill>
                <a:effectLst/>
                <a:uLnTx/>
                <a:uFillTx/>
                <a:latin typeface="Ubuntu"/>
                <a:ea typeface="+mn-ea"/>
                <a:cs typeface="+mn-cs"/>
              </a:rPr>
              <a:t>Business Validation</a:t>
            </a:r>
          </a:p>
          <a:p>
            <a:pPr marL="0" marR="0" lvl="1"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a:ln>
                  <a:noFill/>
                </a:ln>
                <a:solidFill>
                  <a:prstClr val="black"/>
                </a:solidFill>
                <a:effectLst/>
                <a:uLnTx/>
                <a:uFillTx/>
                <a:latin typeface="Ubuntu"/>
                <a:ea typeface="+mn-ea"/>
                <a:cs typeface="+mn-cs"/>
              </a:rPr>
              <a:t>Activities:</a:t>
            </a:r>
          </a:p>
          <a:p>
            <a:pPr marL="117475" lvl="1" indent="-117475">
              <a:lnSpc>
                <a:spcPct val="90000"/>
              </a:lnSpc>
              <a:spcBef>
                <a:spcPts val="500"/>
              </a:spcBef>
              <a:buClr>
                <a:srgbClr val="0070AD"/>
              </a:buClr>
              <a:buFont typeface="Wingdings" panose="05000000000000000000" pitchFamily="2" charset="2"/>
              <a:buChar char="§"/>
              <a:defRPr/>
            </a:pPr>
            <a:r>
              <a:rPr lang="en-US" sz="900" kern="0">
                <a:solidFill>
                  <a:prstClr val="black"/>
                </a:solidFill>
                <a:latin typeface="Ubuntu"/>
              </a:rPr>
              <a:t>Secure Business Sign-off</a:t>
            </a:r>
          </a:p>
          <a:p>
            <a:pPr marL="117475" lvl="1" indent="-117475">
              <a:lnSpc>
                <a:spcPct val="90000"/>
              </a:lnSpc>
              <a:spcBef>
                <a:spcPts val="500"/>
              </a:spcBef>
              <a:buClr>
                <a:srgbClr val="0070AD"/>
              </a:buClr>
              <a:buFont typeface="Wingdings" panose="05000000000000000000" pitchFamily="2" charset="2"/>
              <a:buChar char="§"/>
              <a:defRPr/>
            </a:pPr>
            <a:endParaRPr lang="en-US" sz="900" kern="0">
              <a:solidFill>
                <a:prstClr val="black"/>
              </a:solidFill>
              <a:latin typeface="Ubuntu"/>
            </a:endParaRPr>
          </a:p>
          <a:p>
            <a:pPr marL="0" lvl="1">
              <a:lnSpc>
                <a:spcPct val="90000"/>
              </a:lnSpc>
              <a:spcBef>
                <a:spcPts val="200"/>
              </a:spcBef>
              <a:buClr>
                <a:srgbClr val="0070AD"/>
              </a:buClr>
              <a:defRPr/>
            </a:pPr>
            <a:r>
              <a:rPr lang="en-US" sz="900" b="1" kern="0">
                <a:solidFill>
                  <a:prstClr val="black"/>
                </a:solidFill>
                <a:latin typeface="Ubuntu"/>
              </a:rPr>
              <a:t>Deliverables</a:t>
            </a:r>
          </a:p>
          <a:p>
            <a:pPr marL="117475" lvl="1" indent="-117475">
              <a:lnSpc>
                <a:spcPct val="90000"/>
              </a:lnSpc>
              <a:spcBef>
                <a:spcPts val="500"/>
              </a:spcBef>
              <a:buClr>
                <a:srgbClr val="0070AD"/>
              </a:buClr>
              <a:buFont typeface="Wingdings" panose="05000000000000000000" pitchFamily="2" charset="2"/>
              <a:buChar char="§"/>
              <a:defRPr/>
            </a:pPr>
            <a:r>
              <a:rPr lang="en-US" sz="900" kern="0">
                <a:solidFill>
                  <a:prstClr val="black"/>
                </a:solidFill>
                <a:latin typeface="Ubuntu"/>
              </a:rPr>
              <a:t>Go-live communication</a:t>
            </a:r>
          </a:p>
          <a:p>
            <a:pPr marL="117475" lvl="1" indent="-117475">
              <a:lnSpc>
                <a:spcPct val="90000"/>
              </a:lnSpc>
              <a:spcBef>
                <a:spcPts val="500"/>
              </a:spcBef>
              <a:buClr>
                <a:srgbClr val="0070AD"/>
              </a:buClr>
              <a:buFont typeface="Wingdings" panose="05000000000000000000" pitchFamily="2" charset="2"/>
              <a:buChar char="§"/>
              <a:defRPr/>
            </a:pPr>
            <a:r>
              <a:rPr lang="en-US" sz="900" kern="0">
                <a:solidFill>
                  <a:prstClr val="black"/>
                </a:solidFill>
                <a:latin typeface="Ubuntu"/>
              </a:rPr>
              <a:t>Run Book</a:t>
            </a:r>
            <a:endParaRPr kumimoji="0" lang="en-US" sz="900" b="0" i="0" u="none" strike="noStrike" kern="0" cap="none" spc="0" normalizeH="0" baseline="0" noProof="0">
              <a:ln>
                <a:noFill/>
              </a:ln>
              <a:solidFill>
                <a:prstClr val="black"/>
              </a:solidFill>
              <a:effectLst/>
              <a:highlight>
                <a:srgbClr val="FFFF00"/>
              </a:highlight>
              <a:uLnTx/>
              <a:uFillTx/>
              <a:latin typeface="Ubuntu"/>
              <a:ea typeface="+mn-ea"/>
              <a:cs typeface="+mn-cs"/>
            </a:endParaRPr>
          </a:p>
        </p:txBody>
      </p:sp>
      <p:sp>
        <p:nvSpPr>
          <p:cNvPr id="39" name="Rectangle 38">
            <a:extLst>
              <a:ext uri="{FF2B5EF4-FFF2-40B4-BE49-F238E27FC236}">
                <a16:creationId xmlns:a16="http://schemas.microsoft.com/office/drawing/2014/main" id="{DC77D7D2-8FCE-B637-5BE6-A7E3AC65170D}"/>
              </a:ext>
            </a:extLst>
          </p:cNvPr>
          <p:cNvSpPr/>
          <p:nvPr/>
        </p:nvSpPr>
        <p:spPr>
          <a:xfrm>
            <a:off x="2812155" y="2005143"/>
            <a:ext cx="8112954" cy="15337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1" u="none" strike="noStrike" kern="1200" cap="none" spc="0" normalizeH="0" baseline="0" noProof="0">
                <a:ln>
                  <a:noFill/>
                </a:ln>
                <a:solidFill>
                  <a:srgbClr val="0070AD"/>
                </a:solidFill>
                <a:effectLst/>
                <a:uLnTx/>
                <a:uFillTx/>
                <a:latin typeface="Ubuntu"/>
                <a:ea typeface="+mn-ea"/>
                <a:cs typeface="+mn-cs"/>
              </a:rPr>
              <a:t>- - - - - - - - - - - - - - - - - - - - Each release comprises of the following phases - - - - - - - - - - - - - - - - - -</a:t>
            </a:r>
            <a:endParaRPr kumimoji="0" lang="en-US" sz="1200" b="1" i="1" u="none" strike="noStrike" kern="1200" cap="none" spc="0" normalizeH="0" baseline="0" noProof="0">
              <a:ln>
                <a:noFill/>
              </a:ln>
              <a:solidFill>
                <a:srgbClr val="0070AD"/>
              </a:solidFill>
              <a:effectLst/>
              <a:uLnTx/>
              <a:uFillTx/>
              <a:latin typeface="Ubuntu"/>
              <a:ea typeface="+mn-ea"/>
              <a:cs typeface="+mn-cs"/>
            </a:endParaRPr>
          </a:p>
        </p:txBody>
      </p:sp>
      <p:sp>
        <p:nvSpPr>
          <p:cNvPr id="40" name="Arrondir un rectangle avec un coin du même côté 72">
            <a:extLst>
              <a:ext uri="{FF2B5EF4-FFF2-40B4-BE49-F238E27FC236}">
                <a16:creationId xmlns:a16="http://schemas.microsoft.com/office/drawing/2014/main" id="{B9F7E1F7-1DD0-ED3D-307E-FAF2B6413D1A}"/>
              </a:ext>
            </a:extLst>
          </p:cNvPr>
          <p:cNvSpPr/>
          <p:nvPr/>
        </p:nvSpPr>
        <p:spPr>
          <a:xfrm>
            <a:off x="404813" y="2173024"/>
            <a:ext cx="1785835" cy="4277482"/>
          </a:xfrm>
          <a:prstGeom prst="round2SameRect">
            <a:avLst>
              <a:gd name="adj1" fmla="val 4999"/>
              <a:gd name="adj2" fmla="val 0"/>
            </a:avLst>
          </a:prstGeom>
          <a:solidFill>
            <a:srgbClr val="FFFFFF">
              <a:lumMod val="95000"/>
            </a:srgbClr>
          </a:solidFill>
          <a:ln w="25400" cap="flat" cmpd="sng" algn="ctr">
            <a:noFill/>
            <a:prstDash val="solid"/>
          </a:ln>
          <a:effectLst/>
        </p:spPr>
        <p:txBody>
          <a:bodyPr lIns="108000" tIns="45720" rIns="91440" bIns="45720" rtlCol="0" anchor="t" anchorCtr="0"/>
          <a:lstStyle/>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kumimoji="0" lang="en-US" sz="900" b="1" i="0" u="none" strike="noStrike" kern="0" cap="none" spc="0" normalizeH="0" baseline="0" noProof="0" dirty="0">
                <a:ln>
                  <a:noFill/>
                </a:ln>
                <a:effectLst/>
                <a:uLnTx/>
                <a:uFillTx/>
                <a:latin typeface="Ubuntu"/>
                <a:ea typeface="+mn-ea"/>
                <a:cs typeface="+mn-cs"/>
              </a:rPr>
              <a:t>Key Activities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Planning workshop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Gap analysis </a:t>
            </a:r>
          </a:p>
          <a:p>
            <a:pPr marL="628650" lvl="2" indent="-171450">
              <a:lnSpc>
                <a:spcPct val="90000"/>
              </a:lnSpc>
              <a:spcBef>
                <a:spcPts val="500"/>
              </a:spcBef>
              <a:buClr>
                <a:srgbClr val="0070AD"/>
              </a:buClr>
              <a:buFont typeface="Courier New" panose="02070309020205020404" pitchFamily="49" charset="0"/>
              <a:buChar char="o"/>
              <a:defRPr/>
            </a:pPr>
            <a:r>
              <a:rPr lang="en-US" sz="900" kern="0" dirty="0">
                <a:latin typeface="Ubuntu"/>
              </a:rPr>
              <a:t>New features</a:t>
            </a:r>
          </a:p>
          <a:p>
            <a:pPr marL="628650" lvl="2" indent="-171450">
              <a:lnSpc>
                <a:spcPct val="90000"/>
              </a:lnSpc>
              <a:spcBef>
                <a:spcPts val="500"/>
              </a:spcBef>
              <a:buClr>
                <a:srgbClr val="0070AD"/>
              </a:buClr>
              <a:buFont typeface="Courier New" panose="02070309020205020404" pitchFamily="49" charset="0"/>
              <a:buChar char="o"/>
              <a:defRPr/>
            </a:pPr>
            <a:r>
              <a:rPr lang="en-US" sz="900" kern="0" dirty="0">
                <a:latin typeface="Ubuntu"/>
              </a:rPr>
              <a:t>Customized code</a:t>
            </a:r>
          </a:p>
          <a:p>
            <a:pPr marL="628650" lvl="2" indent="-171450">
              <a:lnSpc>
                <a:spcPct val="90000"/>
              </a:lnSpc>
              <a:spcBef>
                <a:spcPts val="500"/>
              </a:spcBef>
              <a:buClr>
                <a:srgbClr val="0070AD"/>
              </a:buClr>
              <a:buFont typeface="Courier New" panose="02070309020205020404" pitchFamily="49" charset="0"/>
              <a:buChar char="o"/>
              <a:defRPr/>
            </a:pPr>
            <a:r>
              <a:rPr lang="en-US" sz="900" kern="0" dirty="0">
                <a:latin typeface="Ubuntu"/>
              </a:rPr>
              <a:t>Integration with third-parties</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Re-estimation </a:t>
            </a:r>
            <a:r>
              <a:rPr lang="en-US" sz="900" i="1" kern="0" dirty="0">
                <a:latin typeface="Ubuntu"/>
              </a:rPr>
              <a:t>(if required)</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MVP for CDQ and CDGC with  identified  use cases</a:t>
            </a:r>
          </a:p>
          <a:p>
            <a:pPr marL="117475" lvl="1" indent="-117475">
              <a:lnSpc>
                <a:spcPct val="90000"/>
              </a:lnSpc>
              <a:spcBef>
                <a:spcPts val="500"/>
              </a:spcBef>
              <a:buClr>
                <a:srgbClr val="0070AD"/>
              </a:buClr>
              <a:buFont typeface="Wingdings" panose="05000000000000000000" pitchFamily="2" charset="2"/>
              <a:buChar char="§"/>
              <a:defRPr/>
            </a:pPr>
            <a:endParaRPr lang="en-US" sz="900" kern="0" dirty="0">
              <a:latin typeface="Ubuntu"/>
            </a:endParaRPr>
          </a:p>
          <a:p>
            <a:pPr marL="0" marR="0" lvl="1" indent="0" algn="l" defTabSz="914400" rtl="0" eaLnBrk="1" fontAlgn="auto" latinLnBrk="0" hangingPunct="1">
              <a:lnSpc>
                <a:spcPct val="90000"/>
              </a:lnSpc>
              <a:spcBef>
                <a:spcPts val="500"/>
              </a:spcBef>
              <a:spcAft>
                <a:spcPts val="0"/>
              </a:spcAft>
              <a:buClr>
                <a:srgbClr val="0070AD"/>
              </a:buClr>
              <a:buSzTx/>
              <a:buFontTx/>
              <a:buNone/>
              <a:tabLst/>
              <a:defRPr/>
            </a:pPr>
            <a:r>
              <a:rPr lang="en-US" sz="900" b="1" kern="0" dirty="0">
                <a:latin typeface="Ubuntu"/>
              </a:rPr>
              <a:t>Deliverables :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IDQ Inventory  reports with Assets Detail</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AXON/EDC inventory reports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Gap analysis</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Revised effort, resource plan and schedule</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Migration Strategy and  planning </a:t>
            </a:r>
          </a:p>
          <a:p>
            <a:pPr marL="117475" lvl="1" indent="-117475">
              <a:lnSpc>
                <a:spcPct val="90000"/>
              </a:lnSpc>
              <a:spcBef>
                <a:spcPts val="500"/>
              </a:spcBef>
              <a:buClr>
                <a:srgbClr val="0070AD"/>
              </a:buClr>
              <a:buFont typeface="Wingdings" panose="05000000000000000000" pitchFamily="2" charset="2"/>
              <a:buChar char="§"/>
              <a:defRPr/>
            </a:pPr>
            <a:r>
              <a:rPr lang="en-US" sz="900" kern="0" dirty="0">
                <a:latin typeface="Ubuntu"/>
              </a:rPr>
              <a:t>MVP DEMO on CDQ and CDGC</a:t>
            </a:r>
            <a:endParaRPr kumimoji="0" lang="en-US" sz="900" b="1" i="0" u="none" strike="noStrike" kern="0" cap="none" spc="0" normalizeH="0" baseline="0" noProof="0" dirty="0">
              <a:ln>
                <a:noFill/>
              </a:ln>
              <a:effectLst/>
              <a:uLnTx/>
              <a:uFillTx/>
              <a:latin typeface="Ubuntu"/>
              <a:ea typeface="+mn-ea"/>
              <a:cs typeface="+mn-cs"/>
            </a:endParaRPr>
          </a:p>
        </p:txBody>
      </p:sp>
      <p:sp>
        <p:nvSpPr>
          <p:cNvPr id="41" name="Arrow: Chevron 40">
            <a:extLst>
              <a:ext uri="{FF2B5EF4-FFF2-40B4-BE49-F238E27FC236}">
                <a16:creationId xmlns:a16="http://schemas.microsoft.com/office/drawing/2014/main" id="{71285B16-89E0-19FA-D30F-6F147D8C9A6D}"/>
              </a:ext>
            </a:extLst>
          </p:cNvPr>
          <p:cNvSpPr/>
          <p:nvPr/>
        </p:nvSpPr>
        <p:spPr>
          <a:xfrm>
            <a:off x="2548551" y="1607958"/>
            <a:ext cx="3500762" cy="139082"/>
          </a:xfrm>
          <a:prstGeom prst="chevron">
            <a:avLst/>
          </a:prstGeom>
          <a:solidFill>
            <a:schemeClr val="accent3">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Wave 1: IDQ to CDQ	</a:t>
            </a:r>
          </a:p>
        </p:txBody>
      </p:sp>
      <p:sp>
        <p:nvSpPr>
          <p:cNvPr id="42" name="Arrow: Chevron 41">
            <a:extLst>
              <a:ext uri="{FF2B5EF4-FFF2-40B4-BE49-F238E27FC236}">
                <a16:creationId xmlns:a16="http://schemas.microsoft.com/office/drawing/2014/main" id="{00CE871C-87D1-CB45-DB47-6E07EF13F524}"/>
              </a:ext>
            </a:extLst>
          </p:cNvPr>
          <p:cNvSpPr/>
          <p:nvPr/>
        </p:nvSpPr>
        <p:spPr>
          <a:xfrm>
            <a:off x="6020363" y="1609312"/>
            <a:ext cx="2961591" cy="141942"/>
          </a:xfrm>
          <a:prstGeom prst="chevron">
            <a:avLst/>
          </a:prstGeom>
          <a:solidFill>
            <a:schemeClr val="accent3">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Wave 2: IDQ to CDQ</a:t>
            </a:r>
          </a:p>
        </p:txBody>
      </p:sp>
      <p:sp>
        <p:nvSpPr>
          <p:cNvPr id="43" name="Arrow: Chevron 42">
            <a:extLst>
              <a:ext uri="{FF2B5EF4-FFF2-40B4-BE49-F238E27FC236}">
                <a16:creationId xmlns:a16="http://schemas.microsoft.com/office/drawing/2014/main" id="{690D7D1B-0CB3-DFC8-188C-339C6F809A14}"/>
              </a:ext>
            </a:extLst>
          </p:cNvPr>
          <p:cNvSpPr/>
          <p:nvPr/>
        </p:nvSpPr>
        <p:spPr>
          <a:xfrm>
            <a:off x="2542673" y="1605344"/>
            <a:ext cx="3500762" cy="139082"/>
          </a:xfrm>
          <a:prstGeom prst="chevron">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	Wave 1</a:t>
            </a:r>
            <a:r>
              <a:rPr lang="en-US" sz="800" dirty="0">
                <a:solidFill>
                  <a:schemeClr val="tx1"/>
                </a:solidFill>
              </a:rPr>
              <a:t>: IDQ to CDQ	</a:t>
            </a:r>
          </a:p>
        </p:txBody>
      </p:sp>
      <p:sp>
        <p:nvSpPr>
          <p:cNvPr id="44" name="Arrow: Chevron 43">
            <a:extLst>
              <a:ext uri="{FF2B5EF4-FFF2-40B4-BE49-F238E27FC236}">
                <a16:creationId xmlns:a16="http://schemas.microsoft.com/office/drawing/2014/main" id="{A6896947-E0BE-CEF9-ED26-3EF89BDD425C}"/>
              </a:ext>
            </a:extLst>
          </p:cNvPr>
          <p:cNvSpPr/>
          <p:nvPr/>
        </p:nvSpPr>
        <p:spPr>
          <a:xfrm>
            <a:off x="2542673" y="1791478"/>
            <a:ext cx="3493040" cy="139082"/>
          </a:xfrm>
          <a:prstGeom prst="chevron">
            <a:avLst/>
          </a:prstGeom>
          <a:solidFill>
            <a:schemeClr val="accent2">
              <a:lumMod val="20000"/>
              <a:lumOff val="80000"/>
              <a:alpha val="3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Wave 2</a:t>
            </a:r>
            <a:r>
              <a:rPr lang="en-US" sz="800">
                <a:solidFill>
                  <a:schemeClr val="tx1"/>
                </a:solidFill>
              </a:rPr>
              <a:t>: EDC-Axon to CDGC</a:t>
            </a:r>
          </a:p>
        </p:txBody>
      </p:sp>
      <p:sp>
        <p:nvSpPr>
          <p:cNvPr id="45" name="Arrow: Chevron 44">
            <a:extLst>
              <a:ext uri="{FF2B5EF4-FFF2-40B4-BE49-F238E27FC236}">
                <a16:creationId xmlns:a16="http://schemas.microsoft.com/office/drawing/2014/main" id="{7E0E3748-4C3C-6C55-172A-89EF1A4FEBD0}"/>
              </a:ext>
            </a:extLst>
          </p:cNvPr>
          <p:cNvSpPr/>
          <p:nvPr/>
        </p:nvSpPr>
        <p:spPr>
          <a:xfrm>
            <a:off x="6014478" y="1607608"/>
            <a:ext cx="2961591" cy="141942"/>
          </a:xfrm>
          <a:prstGeom prst="chevron">
            <a:avLst/>
          </a:prstGeom>
          <a:solidFill>
            <a:schemeClr val="accent2">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Wave 2</a:t>
            </a:r>
            <a:r>
              <a:rPr lang="en-US" sz="800">
                <a:solidFill>
                  <a:schemeClr val="tx1"/>
                </a:solidFill>
              </a:rPr>
              <a:t>: IDQ to CDQ</a:t>
            </a:r>
          </a:p>
        </p:txBody>
      </p:sp>
      <p:sp>
        <p:nvSpPr>
          <p:cNvPr id="46" name="Arrow: Chevron 45">
            <a:extLst>
              <a:ext uri="{FF2B5EF4-FFF2-40B4-BE49-F238E27FC236}">
                <a16:creationId xmlns:a16="http://schemas.microsoft.com/office/drawing/2014/main" id="{DC3FBAFC-32D0-C5F2-B90E-831E6D17BD06}"/>
              </a:ext>
            </a:extLst>
          </p:cNvPr>
          <p:cNvSpPr/>
          <p:nvPr/>
        </p:nvSpPr>
        <p:spPr>
          <a:xfrm>
            <a:off x="6006756" y="1793416"/>
            <a:ext cx="2961591" cy="140706"/>
          </a:xfrm>
          <a:prstGeom prst="chevron">
            <a:avLst/>
          </a:prstGeom>
          <a:solidFill>
            <a:schemeClr val="accent2">
              <a:lumMod val="20000"/>
              <a:lumOff val="80000"/>
              <a:alpha val="38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tx1"/>
                </a:solidFill>
              </a:rPr>
              <a:t>Wave 2</a:t>
            </a:r>
            <a:r>
              <a:rPr lang="en-US" sz="800">
                <a:solidFill>
                  <a:schemeClr val="tx1"/>
                </a:solidFill>
              </a:rPr>
              <a:t>: EDC-Axon to CDGC</a:t>
            </a:r>
          </a:p>
        </p:txBody>
      </p:sp>
      <p:sp>
        <p:nvSpPr>
          <p:cNvPr id="47" name="Arrow: Chevron 46">
            <a:extLst>
              <a:ext uri="{FF2B5EF4-FFF2-40B4-BE49-F238E27FC236}">
                <a16:creationId xmlns:a16="http://schemas.microsoft.com/office/drawing/2014/main" id="{6E901C01-AC0D-87FC-E738-27630DD151F1}"/>
              </a:ext>
            </a:extLst>
          </p:cNvPr>
          <p:cNvSpPr/>
          <p:nvPr/>
        </p:nvSpPr>
        <p:spPr>
          <a:xfrm>
            <a:off x="324727" y="1108100"/>
            <a:ext cx="11512247" cy="277389"/>
          </a:xfrm>
          <a:prstGeom prst="chevron">
            <a:avLst/>
          </a:prstGeom>
          <a:solidFill>
            <a:schemeClr val="accent2">
              <a:lumMod val="40000"/>
              <a:lumOff val="6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2 – 6 months </a:t>
            </a:r>
          </a:p>
        </p:txBody>
      </p:sp>
    </p:spTree>
    <p:extLst>
      <p:ext uri="{BB962C8B-B14F-4D97-AF65-F5344CB8AC3E}">
        <p14:creationId xmlns:p14="http://schemas.microsoft.com/office/powerpoint/2010/main" val="48849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BFED-5634-47BF-BACB-25EC94A0EC76}"/>
              </a:ext>
            </a:extLst>
          </p:cNvPr>
          <p:cNvSpPr>
            <a:spLocks noGrp="1"/>
          </p:cNvSpPr>
          <p:nvPr>
            <p:ph type="title"/>
          </p:nvPr>
        </p:nvSpPr>
        <p:spPr>
          <a:xfrm>
            <a:off x="479376" y="289792"/>
            <a:ext cx="11160000" cy="385797"/>
          </a:xfrm>
        </p:spPr>
        <p:txBody>
          <a:bodyPr/>
          <a:lstStyle/>
          <a:p>
            <a:r>
              <a:rPr lang="en-IN" sz="2800" cap="none">
                <a:solidFill>
                  <a:schemeClr val="bg1"/>
                </a:solidFill>
              </a:rPr>
              <a:t>What Makes Our Informatica/Capgemini Partnership Unique?</a:t>
            </a:r>
            <a:endParaRPr lang="en-GB" sz="2800" cap="none">
              <a:solidFill>
                <a:schemeClr val="accent2"/>
              </a:solidFill>
            </a:endParaRPr>
          </a:p>
        </p:txBody>
      </p:sp>
      <p:sp>
        <p:nvSpPr>
          <p:cNvPr id="9" name="Rectangle 8">
            <a:extLst>
              <a:ext uri="{FF2B5EF4-FFF2-40B4-BE49-F238E27FC236}">
                <a16:creationId xmlns:a16="http://schemas.microsoft.com/office/drawing/2014/main" id="{6CC1533D-DFCE-5683-21E8-D9D439386528}"/>
              </a:ext>
            </a:extLst>
          </p:cNvPr>
          <p:cNvSpPr/>
          <p:nvPr/>
        </p:nvSpPr>
        <p:spPr>
          <a:xfrm>
            <a:off x="396982" y="1215847"/>
            <a:ext cx="2732820" cy="3433918"/>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 name="TextBox 408">
            <a:extLst>
              <a:ext uri="{FF2B5EF4-FFF2-40B4-BE49-F238E27FC236}">
                <a16:creationId xmlns:a16="http://schemas.microsoft.com/office/drawing/2014/main" id="{80021CCA-3A38-C9A6-79C0-59F3CC085D54}"/>
              </a:ext>
            </a:extLst>
          </p:cNvPr>
          <p:cNvSpPr txBox="1"/>
          <p:nvPr/>
        </p:nvSpPr>
        <p:spPr>
          <a:xfrm>
            <a:off x="572148" y="2143141"/>
            <a:ext cx="2057980" cy="646771"/>
          </a:xfrm>
          <a:prstGeom prst="rect">
            <a:avLst/>
          </a:prstGeom>
          <a:noFill/>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2ABDB"/>
                </a:solidFill>
                <a:effectLst/>
                <a:uLnTx/>
                <a:uFillTx/>
                <a:latin typeface="Ubuntu Light" panose="020B0304030602030204" pitchFamily="34" charset="0"/>
                <a:ea typeface="+mn-ea"/>
                <a:cs typeface="+mn-cs"/>
              </a:rPr>
              <a:t>Global Partner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2ABDB"/>
                </a:solidFill>
                <a:effectLst/>
                <a:uLnTx/>
                <a:uFillTx/>
                <a:latin typeface="Ubuntu Light" panose="020B0304030602030204" pitchFamily="34" charset="0"/>
                <a:ea typeface="+mn-ea"/>
                <a:cs typeface="+mn-cs"/>
              </a:rPr>
              <a:t>Highest  level  of partnership</a:t>
            </a:r>
            <a:endParaRPr kumimoji="0" lang="en-US" sz="1600" b="1" i="0" u="none" strike="noStrike" kern="0" cap="none" spc="0" normalizeH="0" baseline="0" noProof="0">
              <a:ln>
                <a:noFill/>
              </a:ln>
              <a:solidFill>
                <a:srgbClr val="12ABDB"/>
              </a:solidFill>
              <a:effectLst/>
              <a:uLnTx/>
              <a:uFillTx/>
              <a:latin typeface="Ubuntu Light" panose="020B0304030602030204" pitchFamily="34" charset="0"/>
              <a:ea typeface="+mn-ea"/>
              <a:cs typeface="+mn-cs"/>
            </a:endParaRPr>
          </a:p>
        </p:txBody>
      </p:sp>
      <p:sp>
        <p:nvSpPr>
          <p:cNvPr id="16" name="TextBox 424">
            <a:extLst>
              <a:ext uri="{FF2B5EF4-FFF2-40B4-BE49-F238E27FC236}">
                <a16:creationId xmlns:a16="http://schemas.microsoft.com/office/drawing/2014/main" id="{0A369B85-890F-A10A-1775-C3885A4A30AD}"/>
              </a:ext>
            </a:extLst>
          </p:cNvPr>
          <p:cNvSpPr txBox="1"/>
          <p:nvPr/>
        </p:nvSpPr>
        <p:spPr>
          <a:xfrm>
            <a:off x="572148" y="1493783"/>
            <a:ext cx="2097498" cy="447072"/>
          </a:xfrm>
          <a:prstGeom prst="rect">
            <a:avLst/>
          </a:prstGeom>
          <a:noFill/>
          <a:effectLst/>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Years of Partnership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Ubuntu Light" panose="020B0304030602030204" pitchFamily="34" charset="0"/>
                <a:ea typeface="+mn-ea"/>
                <a:cs typeface="+mn-cs"/>
              </a:rPr>
              <a:t> 13+years</a:t>
            </a:r>
          </a:p>
        </p:txBody>
      </p:sp>
      <p:sp>
        <p:nvSpPr>
          <p:cNvPr id="18" name="TextBox 425">
            <a:extLst>
              <a:ext uri="{FF2B5EF4-FFF2-40B4-BE49-F238E27FC236}">
                <a16:creationId xmlns:a16="http://schemas.microsoft.com/office/drawing/2014/main" id="{CB5FDC09-276E-E392-F517-4D876C6BD334}"/>
              </a:ext>
            </a:extLst>
          </p:cNvPr>
          <p:cNvSpPr txBox="1"/>
          <p:nvPr/>
        </p:nvSpPr>
        <p:spPr>
          <a:xfrm>
            <a:off x="572148" y="3006102"/>
            <a:ext cx="2378501" cy="1019316"/>
          </a:xfrm>
          <a:prstGeom prst="rect">
            <a:avLst/>
          </a:prstGeom>
          <a:noFill/>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Dedicated Global Alliance Director, Technical Alliance Manager, access to Product teams and Chief Architects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AE2AE connects</a:t>
            </a:r>
          </a:p>
        </p:txBody>
      </p:sp>
      <p:sp>
        <p:nvSpPr>
          <p:cNvPr id="19" name="Rectangle 18">
            <a:extLst>
              <a:ext uri="{FF2B5EF4-FFF2-40B4-BE49-F238E27FC236}">
                <a16:creationId xmlns:a16="http://schemas.microsoft.com/office/drawing/2014/main" id="{B63904EC-436F-F4B9-8C01-1FC636049E23}"/>
              </a:ext>
            </a:extLst>
          </p:cNvPr>
          <p:cNvSpPr/>
          <p:nvPr/>
        </p:nvSpPr>
        <p:spPr>
          <a:xfrm>
            <a:off x="6110896" y="1215846"/>
            <a:ext cx="2732821" cy="3433919"/>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0" name="Rectangle 19">
            <a:extLst>
              <a:ext uri="{FF2B5EF4-FFF2-40B4-BE49-F238E27FC236}">
                <a16:creationId xmlns:a16="http://schemas.microsoft.com/office/drawing/2014/main" id="{8834322C-EE6D-4D00-7656-2B15436A8CF3}"/>
              </a:ext>
            </a:extLst>
          </p:cNvPr>
          <p:cNvSpPr/>
          <p:nvPr/>
        </p:nvSpPr>
        <p:spPr>
          <a:xfrm>
            <a:off x="3233597" y="1215847"/>
            <a:ext cx="2732820" cy="3433918"/>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1" name="TextBox 408">
            <a:extLst>
              <a:ext uri="{FF2B5EF4-FFF2-40B4-BE49-F238E27FC236}">
                <a16:creationId xmlns:a16="http://schemas.microsoft.com/office/drawing/2014/main" id="{E04E185B-5560-A40F-1C62-B3972D4524B7}"/>
              </a:ext>
            </a:extLst>
          </p:cNvPr>
          <p:cNvSpPr txBox="1"/>
          <p:nvPr/>
        </p:nvSpPr>
        <p:spPr>
          <a:xfrm>
            <a:off x="3450227" y="2984866"/>
            <a:ext cx="1872656" cy="392997"/>
          </a:xfrm>
          <a:prstGeom prst="rect">
            <a:avLst/>
          </a:prstGeom>
          <a:noFill/>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CECEC"/>
              </a:solidFill>
              <a:effectLst/>
              <a:uLnTx/>
              <a:uFillTx/>
              <a:latin typeface="Ubuntu Light" panose="020B0304030602030204" pitchFamily="34" charset="0"/>
              <a:ea typeface="+mn-ea"/>
              <a:cs typeface="+mn-cs"/>
            </a:endParaRPr>
          </a:p>
        </p:txBody>
      </p:sp>
      <p:sp>
        <p:nvSpPr>
          <p:cNvPr id="22" name="Rectangle: Single Corner Snipped 4">
            <a:extLst>
              <a:ext uri="{FF2B5EF4-FFF2-40B4-BE49-F238E27FC236}">
                <a16:creationId xmlns:a16="http://schemas.microsoft.com/office/drawing/2014/main" id="{1B354C26-2440-A111-28B9-AFCE2366D9D4}"/>
              </a:ext>
            </a:extLst>
          </p:cNvPr>
          <p:cNvSpPr/>
          <p:nvPr/>
        </p:nvSpPr>
        <p:spPr>
          <a:xfrm>
            <a:off x="3229310" y="844023"/>
            <a:ext cx="2740352" cy="441073"/>
          </a:xfrm>
          <a:prstGeom prst="round1Rect">
            <a:avLst/>
          </a:prstGeom>
          <a:solidFill>
            <a:schemeClr val="accent6"/>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rPr>
              <a:t>Enablement &amp; Certifications</a:t>
            </a:r>
          </a:p>
        </p:txBody>
      </p:sp>
      <p:sp>
        <p:nvSpPr>
          <p:cNvPr id="23" name="Rectangle: Single Corner Snipped 8">
            <a:extLst>
              <a:ext uri="{FF2B5EF4-FFF2-40B4-BE49-F238E27FC236}">
                <a16:creationId xmlns:a16="http://schemas.microsoft.com/office/drawing/2014/main" id="{9B3B8AAE-0155-4D0E-9D30-66EFD214823D}"/>
              </a:ext>
            </a:extLst>
          </p:cNvPr>
          <p:cNvSpPr/>
          <p:nvPr/>
        </p:nvSpPr>
        <p:spPr>
          <a:xfrm>
            <a:off x="396982" y="841248"/>
            <a:ext cx="2740352" cy="441073"/>
          </a:xfrm>
          <a:prstGeom prst="round1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rPr>
              <a:t>Our Partnership</a:t>
            </a:r>
          </a:p>
        </p:txBody>
      </p:sp>
      <p:sp>
        <p:nvSpPr>
          <p:cNvPr id="24" name="TextBox 23">
            <a:extLst>
              <a:ext uri="{FF2B5EF4-FFF2-40B4-BE49-F238E27FC236}">
                <a16:creationId xmlns:a16="http://schemas.microsoft.com/office/drawing/2014/main" id="{0645E9DB-DDE7-BDAB-55CE-B22DCEBC1F5F}"/>
              </a:ext>
            </a:extLst>
          </p:cNvPr>
          <p:cNvSpPr txBox="1"/>
          <p:nvPr/>
        </p:nvSpPr>
        <p:spPr>
          <a:xfrm>
            <a:off x="3381617" y="1348463"/>
            <a:ext cx="2389615" cy="2185214"/>
          </a:xfrm>
          <a:prstGeom prst="rect">
            <a:avLst/>
          </a:prstGeom>
          <a:noFill/>
        </p:spPr>
        <p:txBody>
          <a:bodyPr wrap="square" lIns="0">
            <a:spAutoFit/>
          </a:bodyPr>
          <a:lstStyle/>
          <a:p>
            <a:pPr marL="285750" marR="0" lvl="0" indent="-285750" algn="l" defTabSz="914400" rtl="0" eaLnBrk="1" fontAlgn="auto" latinLnBrk="0" hangingPunct="1">
              <a:lnSpc>
                <a:spcPct val="100000"/>
              </a:lnSpc>
              <a:spcBef>
                <a:spcPts val="0"/>
              </a:spcBef>
              <a:spcAft>
                <a:spcPts val="180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Ubuntu Light" panose="020B0304030602030204" pitchFamily="34" charset="0"/>
                <a:ea typeface="+mn-ea"/>
                <a:cs typeface="Calibri" panose="020F0502020204030204" pitchFamily="34" charset="0"/>
              </a:rPr>
              <a:t>Overall </a:t>
            </a:r>
            <a:r>
              <a:rPr kumimoji="0" lang="en-US" sz="1500" b="1" i="0" u="none" strike="noStrike" kern="1200" cap="none" spc="0" normalizeH="0" baseline="0" noProof="0">
                <a:ln>
                  <a:noFill/>
                </a:ln>
                <a:solidFill>
                  <a:srgbClr val="FFFFFF"/>
                </a:solidFill>
                <a:effectLst/>
                <a:uLnTx/>
                <a:uFillTx/>
                <a:latin typeface="Ubuntu Light" panose="020B0304030602030204" pitchFamily="34" charset="0"/>
                <a:ea typeface="+mn-ea"/>
                <a:cs typeface="Calibri" panose="020F0502020204030204" pitchFamily="34" charset="0"/>
              </a:rPr>
              <a:t>1500+ </a:t>
            </a:r>
            <a:r>
              <a:rPr kumimoji="0" lang="en-US" sz="1500" b="0" i="0" u="none" strike="noStrike" kern="1200" cap="none" spc="0" normalizeH="0" baseline="0" noProof="0">
                <a:ln>
                  <a:noFill/>
                </a:ln>
                <a:solidFill>
                  <a:srgbClr val="FFFFFF"/>
                </a:solidFill>
                <a:effectLst/>
                <a:uLnTx/>
                <a:uFillTx/>
                <a:latin typeface="Ubuntu Light" panose="020B0304030602030204" pitchFamily="34" charset="0"/>
                <a:ea typeface="+mn-ea"/>
                <a:cs typeface="Calibri" panose="020F0502020204030204" pitchFamily="34" charset="0"/>
              </a:rPr>
              <a:t>resources are certified globally</a:t>
            </a:r>
          </a:p>
          <a:p>
            <a:pPr marL="285750" marR="0" lvl="0" indent="-285750" algn="l" defTabSz="914400" rtl="0" eaLnBrk="1" fontAlgn="auto" latinLnBrk="0" hangingPunct="1">
              <a:lnSpc>
                <a:spcPct val="100000"/>
              </a:lnSpc>
              <a:spcBef>
                <a:spcPts val="0"/>
              </a:spcBef>
              <a:spcAft>
                <a:spcPts val="1800"/>
              </a:spcAft>
              <a:buClr>
                <a:srgbClr val="FFFFFF"/>
              </a:buClr>
              <a:buSzTx/>
              <a:buFont typeface="Wingdings" panose="05000000000000000000" pitchFamily="2" charset="2"/>
              <a:buChar char="§"/>
              <a:tabLst/>
              <a:defRPr/>
            </a:pPr>
            <a:r>
              <a:rPr kumimoji="0" lang="en-US" sz="1550" b="1" i="0" u="none" strike="noStrike" kern="1200" cap="none" spc="0" normalizeH="0" baseline="0" noProof="0">
                <a:ln>
                  <a:noFill/>
                </a:ln>
                <a:solidFill>
                  <a:srgbClr val="12ABDB"/>
                </a:solidFill>
                <a:effectLst/>
                <a:uLnTx/>
                <a:uFillTx/>
                <a:latin typeface="Ubuntu Light" panose="020B0304030602030204" pitchFamily="34" charset="0"/>
                <a:ea typeface="+mn-ea"/>
                <a:cs typeface="Calibri" panose="020F0502020204030204" pitchFamily="34" charset="0"/>
              </a:rPr>
              <a:t>800+ IDMC Certifications</a:t>
            </a:r>
          </a:p>
          <a:p>
            <a:pPr marL="285750" marR="0" lvl="0" indent="-285750" algn="l" defTabSz="914400" rtl="0" eaLnBrk="1" fontAlgn="auto" latinLnBrk="0" hangingPunct="1">
              <a:lnSpc>
                <a:spcPct val="100000"/>
              </a:lnSpc>
              <a:spcBef>
                <a:spcPts val="0"/>
              </a:spcBef>
              <a:spcAft>
                <a:spcPts val="1800"/>
              </a:spcAft>
              <a:buClr>
                <a:srgbClr val="FFFFFF"/>
              </a:buClr>
              <a:buSzTx/>
              <a:buFont typeface="Wingdings" panose="05000000000000000000" pitchFamily="2" charset="2"/>
              <a:buChar char="§"/>
              <a:tabLst/>
              <a:defRPr/>
            </a:pPr>
            <a:r>
              <a:rPr kumimoji="0" lang="en-US" sz="1500" b="0" i="0" u="none" strike="noStrike" kern="1200" cap="none" spc="0" normalizeH="0" baseline="0" noProof="0">
                <a:ln>
                  <a:noFill/>
                </a:ln>
                <a:solidFill>
                  <a:srgbClr val="FFFFFF"/>
                </a:solidFill>
                <a:effectLst/>
                <a:uLnTx/>
                <a:uFillTx/>
                <a:latin typeface="Ubuntu Light" panose="020B0304030602030204" pitchFamily="34" charset="0"/>
                <a:ea typeface="+mn-ea"/>
                <a:cs typeface="Calibri" panose="020F0502020204030204" pitchFamily="34" charset="0"/>
              </a:rPr>
              <a:t>IDMC certification drive for 2025 currently on</a:t>
            </a:r>
          </a:p>
        </p:txBody>
      </p:sp>
      <p:sp>
        <p:nvSpPr>
          <p:cNvPr id="25" name="Rectangle: Single Corner Snipped 12">
            <a:extLst>
              <a:ext uri="{FF2B5EF4-FFF2-40B4-BE49-F238E27FC236}">
                <a16:creationId xmlns:a16="http://schemas.microsoft.com/office/drawing/2014/main" id="{4BC298E9-AD4D-F234-EE24-63C3C19ABE3E}"/>
              </a:ext>
            </a:extLst>
          </p:cNvPr>
          <p:cNvSpPr/>
          <p:nvPr/>
        </p:nvSpPr>
        <p:spPr>
          <a:xfrm>
            <a:off x="6120051" y="854193"/>
            <a:ext cx="2740353" cy="441073"/>
          </a:xfrm>
          <a:prstGeom prst="round1Rect">
            <a:avLst/>
          </a:prstGeom>
          <a:solidFill>
            <a:srgbClr val="00B2A2"/>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rPr>
              <a:t>Global Capabilities</a:t>
            </a:r>
          </a:p>
        </p:txBody>
      </p:sp>
      <p:cxnSp>
        <p:nvCxnSpPr>
          <p:cNvPr id="26" name="Straight Connector 25">
            <a:extLst>
              <a:ext uri="{FF2B5EF4-FFF2-40B4-BE49-F238E27FC236}">
                <a16:creationId xmlns:a16="http://schemas.microsoft.com/office/drawing/2014/main" id="{858DB858-22E8-B958-3911-B54546184197}"/>
              </a:ext>
            </a:extLst>
          </p:cNvPr>
          <p:cNvCxnSpPr/>
          <p:nvPr/>
        </p:nvCxnSpPr>
        <p:spPr>
          <a:xfrm>
            <a:off x="572148" y="1982159"/>
            <a:ext cx="205798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B44B5B0-3167-BD07-E68F-AE7D86A0DC99}"/>
              </a:ext>
            </a:extLst>
          </p:cNvPr>
          <p:cNvCxnSpPr/>
          <p:nvPr/>
        </p:nvCxnSpPr>
        <p:spPr>
          <a:xfrm>
            <a:off x="572148" y="2979703"/>
            <a:ext cx="205798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F65FA7-C59F-2613-E8D8-307D418D5760}"/>
              </a:ext>
            </a:extLst>
          </p:cNvPr>
          <p:cNvCxnSpPr/>
          <p:nvPr/>
        </p:nvCxnSpPr>
        <p:spPr>
          <a:xfrm>
            <a:off x="3394970" y="2227047"/>
            <a:ext cx="205798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7B3BC3-D7EE-1615-80AF-9A1A8633C675}"/>
              </a:ext>
            </a:extLst>
          </p:cNvPr>
          <p:cNvCxnSpPr/>
          <p:nvPr/>
        </p:nvCxnSpPr>
        <p:spPr>
          <a:xfrm>
            <a:off x="3381617" y="2922997"/>
            <a:ext cx="205798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408">
            <a:extLst>
              <a:ext uri="{FF2B5EF4-FFF2-40B4-BE49-F238E27FC236}">
                <a16:creationId xmlns:a16="http://schemas.microsoft.com/office/drawing/2014/main" id="{254B79FD-56F7-E694-1838-F0F0113B1413}"/>
              </a:ext>
            </a:extLst>
          </p:cNvPr>
          <p:cNvSpPr txBox="1"/>
          <p:nvPr/>
        </p:nvSpPr>
        <p:spPr>
          <a:xfrm>
            <a:off x="6202873" y="2100602"/>
            <a:ext cx="2550552" cy="1314952"/>
          </a:xfrm>
          <a:prstGeom prst="rect">
            <a:avLst/>
          </a:prstGeom>
          <a:noFill/>
          <a:effectLst/>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Ubuntu Medium"/>
                <a:ea typeface="+mn-ea"/>
                <a:cs typeface="+mn-cs"/>
              </a:rPr>
              <a:t>Core offers / Solutions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Ubuntu Light" panose="020B0304030602030204" pitchFamily="34" charset="0"/>
                <a:ea typeface="+mn-ea"/>
                <a:cs typeface="+mn-cs"/>
              </a:rPr>
              <a:t>IDMC Factory For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dirty="0">
                <a:ln>
                  <a:noFill/>
                </a:ln>
                <a:solidFill>
                  <a:srgbClr val="FFFFFF"/>
                </a:solidFill>
                <a:effectLst/>
                <a:uLnTx/>
                <a:uFillTx/>
                <a:latin typeface="Ubuntu Light" panose="020B0304030602030204" pitchFamily="34" charset="0"/>
                <a:ea typeface="+mn-ea"/>
                <a:cs typeface="+mn-cs"/>
              </a:rPr>
              <a:t>Transforming Data Powered Offerings – Data Market Place, Data Trust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0" cap="none" spc="0" normalizeH="0" baseline="0" noProof="0" dirty="0">
              <a:ln>
                <a:noFill/>
              </a:ln>
              <a:solidFill>
                <a:srgbClr val="FFFFFF"/>
              </a:solidFill>
              <a:effectLst/>
              <a:uLnTx/>
              <a:uFillTx/>
              <a:latin typeface="Ubuntu Light" panose="020B0304030602030204" pitchFamily="34" charset="0"/>
              <a:ea typeface="+mn-ea"/>
              <a:cs typeface="+mn-cs"/>
            </a:endParaRPr>
          </a:p>
        </p:txBody>
      </p:sp>
      <p:sp>
        <p:nvSpPr>
          <p:cNvPr id="31" name="TextBox 408">
            <a:extLst>
              <a:ext uri="{FF2B5EF4-FFF2-40B4-BE49-F238E27FC236}">
                <a16:creationId xmlns:a16="http://schemas.microsoft.com/office/drawing/2014/main" id="{EB38D8D9-F753-B1D3-58E9-04EAD2C6EA41}"/>
              </a:ext>
            </a:extLst>
          </p:cNvPr>
          <p:cNvSpPr txBox="1"/>
          <p:nvPr/>
        </p:nvSpPr>
        <p:spPr>
          <a:xfrm>
            <a:off x="6202872" y="1283683"/>
            <a:ext cx="2390218" cy="832028"/>
          </a:xfrm>
          <a:prstGeom prst="rect">
            <a:avLst/>
          </a:prstGeom>
          <a:noFill/>
          <a:effectLst/>
        </p:spPr>
        <p:txBody>
          <a:bodyPr wrap="square" lIns="0" tIns="0" rIns="0" bIns="0" rtlCol="0" anchor="ctr">
            <a:noAutofit/>
          </a:bodyPr>
          <a:lstStyle/>
          <a:p>
            <a:pPr marL="0" marR="0" lvl="0" indent="0" algn="l" defTabSz="914400" rtl="0" eaLnBrk="1" fontAlgn="auto" latinLnBrk="0" hangingPunct="1">
              <a:lnSpc>
                <a:spcPts val="124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Ubuntu Medium"/>
                <a:ea typeface="+mn-ea"/>
                <a:cs typeface="+mn-cs"/>
              </a:rPr>
              <a:t>IDMC Factory : CoE’s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PC2IICS | MDM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CDGC | CDQ</a:t>
            </a:r>
          </a:p>
        </p:txBody>
      </p:sp>
      <p:cxnSp>
        <p:nvCxnSpPr>
          <p:cNvPr id="96" name="Straight Connector 95">
            <a:extLst>
              <a:ext uri="{FF2B5EF4-FFF2-40B4-BE49-F238E27FC236}">
                <a16:creationId xmlns:a16="http://schemas.microsoft.com/office/drawing/2014/main" id="{EE842E25-83D2-B6E3-A53A-64492F9E52D0}"/>
              </a:ext>
            </a:extLst>
          </p:cNvPr>
          <p:cNvCxnSpPr>
            <a:cxnSpLocks/>
          </p:cNvCxnSpPr>
          <p:nvPr/>
        </p:nvCxnSpPr>
        <p:spPr>
          <a:xfrm>
            <a:off x="6202872" y="2098980"/>
            <a:ext cx="2550552"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A9172D6-A03D-134C-2BD7-D18FE5490564}"/>
              </a:ext>
            </a:extLst>
          </p:cNvPr>
          <p:cNvCxnSpPr>
            <a:cxnSpLocks/>
          </p:cNvCxnSpPr>
          <p:nvPr/>
        </p:nvCxnSpPr>
        <p:spPr>
          <a:xfrm>
            <a:off x="6202872" y="3443686"/>
            <a:ext cx="2550552"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8E588CE8-F3C3-07B6-5B1D-998A10F55F8D}"/>
              </a:ext>
            </a:extLst>
          </p:cNvPr>
          <p:cNvSpPr txBox="1"/>
          <p:nvPr/>
        </p:nvSpPr>
        <p:spPr>
          <a:xfrm>
            <a:off x="6202872" y="3458372"/>
            <a:ext cx="2255238"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Ubuntu Medium"/>
                <a:ea typeface="+mn-ea"/>
                <a:cs typeface="+mn-cs"/>
              </a:rPr>
              <a:t>IDMC Accelerators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PC2IICS (CDI):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IDQ2CDQ: DQ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EDC/AXON2CDGC: DG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0" cap="none" spc="0" normalizeH="0" baseline="0" noProof="0">
                <a:ln>
                  <a:noFill/>
                </a:ln>
                <a:solidFill>
                  <a:srgbClr val="FFFFFF"/>
                </a:solidFill>
                <a:effectLst/>
                <a:uLnTx/>
                <a:uFillTx/>
                <a:latin typeface="Ubuntu Light" panose="020B0304030602030204" pitchFamily="34" charset="0"/>
                <a:ea typeface="+mn-ea"/>
                <a:cs typeface="+mn-cs"/>
              </a:rPr>
              <a:t>MDM2MDM SaaS: MDM Modernization</a:t>
            </a:r>
          </a:p>
        </p:txBody>
      </p:sp>
      <p:sp>
        <p:nvSpPr>
          <p:cNvPr id="99" name="Round Single Corner of Rectangle 19">
            <a:extLst>
              <a:ext uri="{FF2B5EF4-FFF2-40B4-BE49-F238E27FC236}">
                <a16:creationId xmlns:a16="http://schemas.microsoft.com/office/drawing/2014/main" id="{A6F993A6-7E9C-2D68-C6F4-7BDEAB61A84A}"/>
              </a:ext>
            </a:extLst>
          </p:cNvPr>
          <p:cNvSpPr/>
          <p:nvPr/>
        </p:nvSpPr>
        <p:spPr>
          <a:xfrm>
            <a:off x="9008409" y="854195"/>
            <a:ext cx="2732821" cy="5501490"/>
          </a:xfrm>
          <a:prstGeom prst="round1Rect">
            <a:avLst>
              <a:gd name="adj" fmla="val 10812"/>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0" name="Rectangle 99">
            <a:extLst>
              <a:ext uri="{FF2B5EF4-FFF2-40B4-BE49-F238E27FC236}">
                <a16:creationId xmlns:a16="http://schemas.microsoft.com/office/drawing/2014/main" id="{8999E96A-0999-A630-3322-9E91F3642D1D}"/>
              </a:ext>
            </a:extLst>
          </p:cNvPr>
          <p:cNvSpPr/>
          <p:nvPr/>
        </p:nvSpPr>
        <p:spPr>
          <a:xfrm>
            <a:off x="396982" y="4767603"/>
            <a:ext cx="8463422" cy="1588081"/>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1" name="TextBox 100">
            <a:extLst>
              <a:ext uri="{FF2B5EF4-FFF2-40B4-BE49-F238E27FC236}">
                <a16:creationId xmlns:a16="http://schemas.microsoft.com/office/drawing/2014/main" id="{ADBDF08E-3019-7116-C0F0-1F7C0A171159}"/>
              </a:ext>
            </a:extLst>
          </p:cNvPr>
          <p:cNvSpPr txBox="1"/>
          <p:nvPr/>
        </p:nvSpPr>
        <p:spPr>
          <a:xfrm>
            <a:off x="9068901" y="1717319"/>
            <a:ext cx="2611836" cy="4442242"/>
          </a:xfrm>
          <a:prstGeom prst="rect">
            <a:avLst/>
          </a:prstGeom>
          <a:noFill/>
        </p:spPr>
        <p:txBody>
          <a:bodyPr wrap="square" lIns="91440" tIns="45720" rIns="91440" bIns="45720" anchor="t">
            <a:spAutoFit/>
          </a:bodyPr>
          <a:lstStyle/>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4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2023 Cloud Modernization Partner of the Year</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2023 GSI Partner of the Year APAC</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2022 Global GSI Partner of the year for Cloud Modernization</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2022 GSI Partner of the year for EMEA-LATAM and Asia Pac</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Gartner named Informatica a Leader in five Magic Quadrant Reports 2021 – </a:t>
            </a: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hlinkClick r:id="rId3">
                  <a:extLst>
                    <a:ext uri="{A12FA001-AC4F-418D-AE19-62706E023703}">
                      <ahyp:hlinkClr xmlns:ahyp="http://schemas.microsoft.com/office/drawing/2018/hyperlinkcolor" val="tx"/>
                    </a:ext>
                  </a:extLst>
                </a:hlinkClick>
              </a:rPr>
              <a:t>Click here</a:t>
            </a: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endParaRP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Informatica Is a Leader Again in Gartner 2021 Magic Quadrant for Data Integration Tools – </a:t>
            </a: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hlinkClick r:id="rId4">
                  <a:extLst>
                    <a:ext uri="{A12FA001-AC4F-418D-AE19-62706E023703}">
                      <ahyp:hlinkClr xmlns:ahyp="http://schemas.microsoft.com/office/drawing/2018/hyperlinkcolor" val="tx"/>
                    </a:ext>
                  </a:extLst>
                </a:hlinkClick>
              </a:rPr>
              <a:t>Click here</a:t>
            </a: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endParaRP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2020 GSI Partner of the year EMEA-LATAM</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2020 GSI Partner of the year Australia</a:t>
            </a:r>
          </a:p>
          <a:p>
            <a:pPr marL="171450" marR="0" lvl="0" indent="-171450" algn="l" defTabSz="914400" rtl="0" eaLnBrk="1" fontAlgn="auto" latinLnBrk="0" hangingPunct="1">
              <a:lnSpc>
                <a:spcPct val="100000"/>
              </a:lnSpc>
              <a:spcBef>
                <a:spcPct val="0"/>
              </a:spcBef>
              <a:spcAft>
                <a:spcPts val="400"/>
              </a:spcAft>
              <a:buClr>
                <a:srgbClr val="FFFFFF"/>
              </a:buClr>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Verdana" panose="020B0604030504040204" pitchFamily="34" charset="0"/>
              </a:rPr>
              <a:t>2018 Innovation Partner of the year</a:t>
            </a:r>
            <a:endParaRPr kumimoji="0" lang="en-US" sz="1200" b="0" i="0" u="none" strike="noStrike" kern="1200" cap="none" spc="0" normalizeH="0" baseline="0" noProof="0">
              <a:ln>
                <a:noFill/>
              </a:ln>
              <a:solidFill>
                <a:srgbClr val="FFFFFF"/>
              </a:solidFill>
              <a:effectLst/>
              <a:uLnTx/>
              <a:uFillTx/>
              <a:latin typeface="Ubuntu Light" panose="020B0304030602030204" pitchFamily="34" charset="0"/>
              <a:ea typeface="Verdana"/>
              <a:cs typeface="+mn-cs"/>
            </a:endParaRPr>
          </a:p>
        </p:txBody>
      </p:sp>
      <p:sp>
        <p:nvSpPr>
          <p:cNvPr id="102" name="Rectangle: Single Corner Snipped 12">
            <a:extLst>
              <a:ext uri="{FF2B5EF4-FFF2-40B4-BE49-F238E27FC236}">
                <a16:creationId xmlns:a16="http://schemas.microsoft.com/office/drawing/2014/main" id="{B188C033-B1BC-1344-E008-0C1BF0FCAB8F}"/>
              </a:ext>
            </a:extLst>
          </p:cNvPr>
          <p:cNvSpPr/>
          <p:nvPr/>
        </p:nvSpPr>
        <p:spPr>
          <a:xfrm>
            <a:off x="8984275" y="854193"/>
            <a:ext cx="2740353" cy="690834"/>
          </a:xfrm>
          <a:prstGeom prst="round1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Ubuntu Light" panose="020B0304030602030204" pitchFamily="34" charset="0"/>
                <a:ea typeface="+mn-ea"/>
                <a:cs typeface="Calibri" panose="020F0502020204030204" pitchFamily="34" charset="0"/>
              </a:rPr>
              <a:t>Partner Award &amp; Analysts Recognition</a:t>
            </a:r>
            <a:endParaRPr kumimoji="0" lang="fr-FR" sz="14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03" name="Rectangle: Single Corner Snipped 8">
            <a:extLst>
              <a:ext uri="{FF2B5EF4-FFF2-40B4-BE49-F238E27FC236}">
                <a16:creationId xmlns:a16="http://schemas.microsoft.com/office/drawing/2014/main" id="{6C65873E-714E-31E6-6637-0527D383735A}"/>
              </a:ext>
            </a:extLst>
          </p:cNvPr>
          <p:cNvSpPr/>
          <p:nvPr/>
        </p:nvSpPr>
        <p:spPr>
          <a:xfrm>
            <a:off x="396982" y="4740895"/>
            <a:ext cx="2272664" cy="1592670"/>
          </a:xfrm>
          <a:prstGeom prst="round1Rect">
            <a:avLst/>
          </a:prstGeom>
          <a:solidFill>
            <a:schemeClr val="accent1"/>
          </a:solidFill>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rPr>
              <a:t>OUR CROSS-INDUSTRY FOOTPRINT</a:t>
            </a:r>
            <a:endParaRPr kumimoji="0" lang="en-US" sz="1400" b="1" i="0" u="none" strike="noStrike" kern="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04" name="Rounded Rectangle 88">
            <a:extLst>
              <a:ext uri="{FF2B5EF4-FFF2-40B4-BE49-F238E27FC236}">
                <a16:creationId xmlns:a16="http://schemas.microsoft.com/office/drawing/2014/main" id="{18B593CC-CA76-EBDF-2DB6-DCC9EADED2DA}"/>
              </a:ext>
            </a:extLst>
          </p:cNvPr>
          <p:cNvSpPr/>
          <p:nvPr/>
        </p:nvSpPr>
        <p:spPr bwMode="auto">
          <a:xfrm>
            <a:off x="6349991" y="5302275"/>
            <a:ext cx="741916"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High Tech</a:t>
            </a:r>
          </a:p>
        </p:txBody>
      </p:sp>
      <p:sp>
        <p:nvSpPr>
          <p:cNvPr id="105" name="Rounded Rectangle 92">
            <a:extLst>
              <a:ext uri="{FF2B5EF4-FFF2-40B4-BE49-F238E27FC236}">
                <a16:creationId xmlns:a16="http://schemas.microsoft.com/office/drawing/2014/main" id="{5878609F-9025-34A1-BDF1-809C55DB79B6}"/>
              </a:ext>
            </a:extLst>
          </p:cNvPr>
          <p:cNvSpPr/>
          <p:nvPr/>
        </p:nvSpPr>
        <p:spPr bwMode="auto">
          <a:xfrm>
            <a:off x="2800912" y="6073128"/>
            <a:ext cx="1159137"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Telecommunications</a:t>
            </a:r>
          </a:p>
        </p:txBody>
      </p:sp>
      <p:sp>
        <p:nvSpPr>
          <p:cNvPr id="107" name="Rounded Rectangle 100">
            <a:extLst>
              <a:ext uri="{FF2B5EF4-FFF2-40B4-BE49-F238E27FC236}">
                <a16:creationId xmlns:a16="http://schemas.microsoft.com/office/drawing/2014/main" id="{D8610056-31FA-5AC0-CAAF-337F5F734EF8}"/>
              </a:ext>
            </a:extLst>
          </p:cNvPr>
          <p:cNvSpPr/>
          <p:nvPr/>
        </p:nvSpPr>
        <p:spPr bwMode="auto">
          <a:xfrm>
            <a:off x="7341058" y="6003878"/>
            <a:ext cx="1189685" cy="2769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Consumer</a:t>
            </a:r>
            <a:b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b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Products &amp; Retail</a:t>
            </a:r>
          </a:p>
        </p:txBody>
      </p:sp>
      <p:sp>
        <p:nvSpPr>
          <p:cNvPr id="108" name="Rounded Rectangle 104">
            <a:extLst>
              <a:ext uri="{FF2B5EF4-FFF2-40B4-BE49-F238E27FC236}">
                <a16:creationId xmlns:a16="http://schemas.microsoft.com/office/drawing/2014/main" id="{9144541C-42AF-AAC9-0C61-088D6DCD3698}"/>
              </a:ext>
            </a:extLst>
          </p:cNvPr>
          <p:cNvSpPr/>
          <p:nvPr/>
        </p:nvSpPr>
        <p:spPr bwMode="auto">
          <a:xfrm>
            <a:off x="7564551" y="5302275"/>
            <a:ext cx="741916"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Life Sciences</a:t>
            </a:r>
          </a:p>
        </p:txBody>
      </p:sp>
      <p:sp>
        <p:nvSpPr>
          <p:cNvPr id="109" name="Rounded Rectangle 108">
            <a:extLst>
              <a:ext uri="{FF2B5EF4-FFF2-40B4-BE49-F238E27FC236}">
                <a16:creationId xmlns:a16="http://schemas.microsoft.com/office/drawing/2014/main" id="{1EE32ABB-A4FA-6AE0-2AE8-1C61505C4C4B}"/>
              </a:ext>
            </a:extLst>
          </p:cNvPr>
          <p:cNvSpPr/>
          <p:nvPr/>
        </p:nvSpPr>
        <p:spPr bwMode="auto">
          <a:xfrm>
            <a:off x="4160700" y="6073127"/>
            <a:ext cx="897885"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Energy &amp; Utilities</a:t>
            </a:r>
          </a:p>
        </p:txBody>
      </p:sp>
      <p:sp>
        <p:nvSpPr>
          <p:cNvPr id="110" name="Rounded Rectangle 112">
            <a:extLst>
              <a:ext uri="{FF2B5EF4-FFF2-40B4-BE49-F238E27FC236}">
                <a16:creationId xmlns:a16="http://schemas.microsoft.com/office/drawing/2014/main" id="{5C970C2B-2625-F675-8804-971482C9F8C2}"/>
              </a:ext>
            </a:extLst>
          </p:cNvPr>
          <p:cNvSpPr/>
          <p:nvPr/>
        </p:nvSpPr>
        <p:spPr bwMode="auto">
          <a:xfrm>
            <a:off x="6309630" y="6073128"/>
            <a:ext cx="838996"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Public Services</a:t>
            </a:r>
          </a:p>
        </p:txBody>
      </p:sp>
      <p:cxnSp>
        <p:nvCxnSpPr>
          <p:cNvPr id="113" name="Straight Connector 436">
            <a:extLst>
              <a:ext uri="{FF2B5EF4-FFF2-40B4-BE49-F238E27FC236}">
                <a16:creationId xmlns:a16="http://schemas.microsoft.com/office/drawing/2014/main" id="{4B506497-656B-2BB4-BB22-FAA9FE25982F}"/>
              </a:ext>
            </a:extLst>
          </p:cNvPr>
          <p:cNvCxnSpPr>
            <a:cxnSpLocks/>
          </p:cNvCxnSpPr>
          <p:nvPr/>
        </p:nvCxnSpPr>
        <p:spPr>
          <a:xfrm>
            <a:off x="5193650" y="4864845"/>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437">
            <a:extLst>
              <a:ext uri="{FF2B5EF4-FFF2-40B4-BE49-F238E27FC236}">
                <a16:creationId xmlns:a16="http://schemas.microsoft.com/office/drawing/2014/main" id="{94E6642D-E41D-F197-8D49-4D1CC232E10F}"/>
              </a:ext>
            </a:extLst>
          </p:cNvPr>
          <p:cNvCxnSpPr>
            <a:cxnSpLocks/>
          </p:cNvCxnSpPr>
          <p:nvPr/>
        </p:nvCxnSpPr>
        <p:spPr>
          <a:xfrm>
            <a:off x="4091981" y="4900042"/>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438">
            <a:extLst>
              <a:ext uri="{FF2B5EF4-FFF2-40B4-BE49-F238E27FC236}">
                <a16:creationId xmlns:a16="http://schemas.microsoft.com/office/drawing/2014/main" id="{896E86D4-D532-B589-F9AD-1A3672FA98D2}"/>
              </a:ext>
            </a:extLst>
          </p:cNvPr>
          <p:cNvCxnSpPr>
            <a:cxnSpLocks/>
          </p:cNvCxnSpPr>
          <p:nvPr/>
        </p:nvCxnSpPr>
        <p:spPr>
          <a:xfrm>
            <a:off x="6120930" y="4902746"/>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439">
            <a:extLst>
              <a:ext uri="{FF2B5EF4-FFF2-40B4-BE49-F238E27FC236}">
                <a16:creationId xmlns:a16="http://schemas.microsoft.com/office/drawing/2014/main" id="{C74FDFA0-9DD2-C4C2-BF11-43AE23267FDF}"/>
              </a:ext>
            </a:extLst>
          </p:cNvPr>
          <p:cNvCxnSpPr>
            <a:cxnSpLocks/>
          </p:cNvCxnSpPr>
          <p:nvPr/>
        </p:nvCxnSpPr>
        <p:spPr>
          <a:xfrm>
            <a:off x="7274444" y="4876371"/>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440">
            <a:extLst>
              <a:ext uri="{FF2B5EF4-FFF2-40B4-BE49-F238E27FC236}">
                <a16:creationId xmlns:a16="http://schemas.microsoft.com/office/drawing/2014/main" id="{ABA0369A-3F66-102E-EC29-DF9BF2E3A9AC}"/>
              </a:ext>
            </a:extLst>
          </p:cNvPr>
          <p:cNvCxnSpPr>
            <a:cxnSpLocks/>
          </p:cNvCxnSpPr>
          <p:nvPr/>
        </p:nvCxnSpPr>
        <p:spPr>
          <a:xfrm>
            <a:off x="4089804" y="5678606"/>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441">
            <a:extLst>
              <a:ext uri="{FF2B5EF4-FFF2-40B4-BE49-F238E27FC236}">
                <a16:creationId xmlns:a16="http://schemas.microsoft.com/office/drawing/2014/main" id="{EECA4F2B-CA90-6994-1A86-1483984F41C6}"/>
              </a:ext>
            </a:extLst>
          </p:cNvPr>
          <p:cNvCxnSpPr>
            <a:cxnSpLocks/>
          </p:cNvCxnSpPr>
          <p:nvPr/>
        </p:nvCxnSpPr>
        <p:spPr>
          <a:xfrm>
            <a:off x="5187361" y="5648989"/>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442">
            <a:extLst>
              <a:ext uri="{FF2B5EF4-FFF2-40B4-BE49-F238E27FC236}">
                <a16:creationId xmlns:a16="http://schemas.microsoft.com/office/drawing/2014/main" id="{BBE6EB8B-6C56-C1D0-7F9A-724FCD90D213}"/>
              </a:ext>
            </a:extLst>
          </p:cNvPr>
          <p:cNvCxnSpPr>
            <a:cxnSpLocks/>
          </p:cNvCxnSpPr>
          <p:nvPr/>
        </p:nvCxnSpPr>
        <p:spPr>
          <a:xfrm>
            <a:off x="6120930" y="5630041"/>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443">
            <a:extLst>
              <a:ext uri="{FF2B5EF4-FFF2-40B4-BE49-F238E27FC236}">
                <a16:creationId xmlns:a16="http://schemas.microsoft.com/office/drawing/2014/main" id="{5D66C96D-6CB2-C56F-1BE8-F4E9093E36F4}"/>
              </a:ext>
            </a:extLst>
          </p:cNvPr>
          <p:cNvCxnSpPr>
            <a:cxnSpLocks/>
          </p:cNvCxnSpPr>
          <p:nvPr/>
        </p:nvCxnSpPr>
        <p:spPr>
          <a:xfrm>
            <a:off x="7276369" y="5648989"/>
            <a:ext cx="0" cy="57606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5" name="Rounded Rectangle 76">
            <a:extLst>
              <a:ext uri="{FF2B5EF4-FFF2-40B4-BE49-F238E27FC236}">
                <a16:creationId xmlns:a16="http://schemas.microsoft.com/office/drawing/2014/main" id="{220CB5AB-F5F1-EFE4-D280-15B5D2589F5F}"/>
              </a:ext>
            </a:extLst>
          </p:cNvPr>
          <p:cNvSpPr/>
          <p:nvPr/>
        </p:nvSpPr>
        <p:spPr bwMode="auto">
          <a:xfrm>
            <a:off x="3099770" y="5302275"/>
            <a:ext cx="741916"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Automotive</a:t>
            </a:r>
          </a:p>
        </p:txBody>
      </p:sp>
      <p:grpSp>
        <p:nvGrpSpPr>
          <p:cNvPr id="128" name="Group 882">
            <a:extLst>
              <a:ext uri="{FF2B5EF4-FFF2-40B4-BE49-F238E27FC236}">
                <a16:creationId xmlns:a16="http://schemas.microsoft.com/office/drawing/2014/main" id="{FCDF33CF-D7B9-51AC-9D15-29BC7709DECD}"/>
              </a:ext>
            </a:extLst>
          </p:cNvPr>
          <p:cNvGrpSpPr/>
          <p:nvPr/>
        </p:nvGrpSpPr>
        <p:grpSpPr>
          <a:xfrm>
            <a:off x="3257102" y="4882043"/>
            <a:ext cx="431501" cy="349813"/>
            <a:chOff x="2318756" y="2752212"/>
            <a:chExt cx="487890" cy="395521"/>
          </a:xfrm>
          <a:solidFill>
            <a:schemeClr val="accent2"/>
          </a:solidFill>
        </p:grpSpPr>
        <p:grpSp>
          <p:nvGrpSpPr>
            <p:cNvPr id="129" name="Group 8">
              <a:extLst>
                <a:ext uri="{FF2B5EF4-FFF2-40B4-BE49-F238E27FC236}">
                  <a16:creationId xmlns:a16="http://schemas.microsoft.com/office/drawing/2014/main" id="{D6C9FA44-5A79-1D15-E2E8-1D96B1564D82}"/>
                </a:ext>
              </a:extLst>
            </p:cNvPr>
            <p:cNvGrpSpPr>
              <a:grpSpLocks noChangeAspect="1"/>
            </p:cNvGrpSpPr>
            <p:nvPr/>
          </p:nvGrpSpPr>
          <p:grpSpPr>
            <a:xfrm>
              <a:off x="2318756" y="2895732"/>
              <a:ext cx="487890" cy="252001"/>
              <a:chOff x="9141739" y="1897808"/>
              <a:chExt cx="673100" cy="347663"/>
            </a:xfrm>
            <a:grpFill/>
          </p:grpSpPr>
          <p:sp>
            <p:nvSpPr>
              <p:cNvPr id="146" name="Freeform 93">
                <a:extLst>
                  <a:ext uri="{FF2B5EF4-FFF2-40B4-BE49-F238E27FC236}">
                    <a16:creationId xmlns:a16="http://schemas.microsoft.com/office/drawing/2014/main" id="{58B2832C-CB80-00F6-AFA4-1F2552B9DA49}"/>
                  </a:ext>
                </a:extLst>
              </p:cNvPr>
              <p:cNvSpPr>
                <a:spLocks noEditPoints="1"/>
              </p:cNvSpPr>
              <p:nvPr/>
            </p:nvSpPr>
            <p:spPr bwMode="auto">
              <a:xfrm>
                <a:off x="9213176" y="2101008"/>
                <a:ext cx="144462"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20 w 80"/>
                  <a:gd name="T13" fmla="*/ 40 h 80"/>
                  <a:gd name="T14" fmla="*/ 40 w 80"/>
                  <a:gd name="T15" fmla="*/ 20 h 80"/>
                  <a:gd name="T16" fmla="*/ 61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20" y="52"/>
                      <a:pt x="20" y="40"/>
                    </a:cubicBezTo>
                    <a:cubicBezTo>
                      <a:pt x="20" y="29"/>
                      <a:pt x="29" y="20"/>
                      <a:pt x="40" y="20"/>
                    </a:cubicBezTo>
                    <a:cubicBezTo>
                      <a:pt x="51" y="20"/>
                      <a:pt x="61" y="29"/>
                      <a:pt x="61" y="40"/>
                    </a:cubicBezTo>
                    <a:cubicBezTo>
                      <a:pt x="61" y="52"/>
                      <a:pt x="51" y="61"/>
                      <a:pt x="40"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sp>
            <p:nvSpPr>
              <p:cNvPr id="147" name="Freeform 94">
                <a:extLst>
                  <a:ext uri="{FF2B5EF4-FFF2-40B4-BE49-F238E27FC236}">
                    <a16:creationId xmlns:a16="http://schemas.microsoft.com/office/drawing/2014/main" id="{A495B1F5-A00F-72C4-7F75-FEFDBD8F6D37}"/>
                  </a:ext>
                </a:extLst>
              </p:cNvPr>
              <p:cNvSpPr>
                <a:spLocks noEditPoints="1"/>
              </p:cNvSpPr>
              <p:nvPr/>
            </p:nvSpPr>
            <p:spPr bwMode="auto">
              <a:xfrm>
                <a:off x="9586239" y="2101008"/>
                <a:ext cx="142875"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19 w 80"/>
                  <a:gd name="T13" fmla="*/ 40 h 80"/>
                  <a:gd name="T14" fmla="*/ 40 w 80"/>
                  <a:gd name="T15" fmla="*/ 20 h 80"/>
                  <a:gd name="T16" fmla="*/ 60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19" y="52"/>
                      <a:pt x="19" y="40"/>
                    </a:cubicBezTo>
                    <a:cubicBezTo>
                      <a:pt x="19" y="29"/>
                      <a:pt x="29" y="20"/>
                      <a:pt x="40" y="20"/>
                    </a:cubicBezTo>
                    <a:cubicBezTo>
                      <a:pt x="51" y="20"/>
                      <a:pt x="60" y="29"/>
                      <a:pt x="60" y="40"/>
                    </a:cubicBezTo>
                    <a:cubicBezTo>
                      <a:pt x="60" y="52"/>
                      <a:pt x="51" y="61"/>
                      <a:pt x="40"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sp>
            <p:nvSpPr>
              <p:cNvPr id="148" name="Freeform 95">
                <a:extLst>
                  <a:ext uri="{FF2B5EF4-FFF2-40B4-BE49-F238E27FC236}">
                    <a16:creationId xmlns:a16="http://schemas.microsoft.com/office/drawing/2014/main" id="{92AE5319-646C-9351-F2F3-0F66977FF7AC}"/>
                  </a:ext>
                </a:extLst>
              </p:cNvPr>
              <p:cNvSpPr>
                <a:spLocks noEditPoints="1"/>
              </p:cNvSpPr>
              <p:nvPr/>
            </p:nvSpPr>
            <p:spPr bwMode="auto">
              <a:xfrm>
                <a:off x="9141739" y="1897808"/>
                <a:ext cx="673100" cy="301625"/>
              </a:xfrm>
              <a:custGeom>
                <a:avLst/>
                <a:gdLst>
                  <a:gd name="T0" fmla="*/ 361 w 376"/>
                  <a:gd name="T1" fmla="*/ 98 h 169"/>
                  <a:gd name="T2" fmla="*/ 326 w 376"/>
                  <a:gd name="T3" fmla="*/ 70 h 169"/>
                  <a:gd name="T4" fmla="*/ 325 w 376"/>
                  <a:gd name="T5" fmla="*/ 70 h 169"/>
                  <a:gd name="T6" fmla="*/ 281 w 376"/>
                  <a:gd name="T7" fmla="*/ 59 h 169"/>
                  <a:gd name="T8" fmla="*/ 182 w 376"/>
                  <a:gd name="T9" fmla="*/ 0 h 169"/>
                  <a:gd name="T10" fmla="*/ 177 w 376"/>
                  <a:gd name="T11" fmla="*/ 0 h 169"/>
                  <a:gd name="T12" fmla="*/ 58 w 376"/>
                  <a:gd name="T13" fmla="*/ 60 h 169"/>
                  <a:gd name="T14" fmla="*/ 9 w 376"/>
                  <a:gd name="T15" fmla="*/ 103 h 169"/>
                  <a:gd name="T16" fmla="*/ 0 w 376"/>
                  <a:gd name="T17" fmla="*/ 125 h 169"/>
                  <a:gd name="T18" fmla="*/ 0 w 376"/>
                  <a:gd name="T19" fmla="*/ 136 h 169"/>
                  <a:gd name="T20" fmla="*/ 32 w 376"/>
                  <a:gd name="T21" fmla="*/ 169 h 169"/>
                  <a:gd name="T22" fmla="*/ 30 w 376"/>
                  <a:gd name="T23" fmla="*/ 154 h 169"/>
                  <a:gd name="T24" fmla="*/ 80 w 376"/>
                  <a:gd name="T25" fmla="*/ 104 h 169"/>
                  <a:gd name="T26" fmla="*/ 130 w 376"/>
                  <a:gd name="T27" fmla="*/ 154 h 169"/>
                  <a:gd name="T28" fmla="*/ 128 w 376"/>
                  <a:gd name="T29" fmla="*/ 168 h 169"/>
                  <a:gd name="T30" fmla="*/ 240 w 376"/>
                  <a:gd name="T31" fmla="*/ 168 h 169"/>
                  <a:gd name="T32" fmla="*/ 238 w 376"/>
                  <a:gd name="T33" fmla="*/ 154 h 169"/>
                  <a:gd name="T34" fmla="*/ 288 w 376"/>
                  <a:gd name="T35" fmla="*/ 104 h 169"/>
                  <a:gd name="T36" fmla="*/ 338 w 376"/>
                  <a:gd name="T37" fmla="*/ 154 h 169"/>
                  <a:gd name="T38" fmla="*/ 336 w 376"/>
                  <a:gd name="T39" fmla="*/ 169 h 169"/>
                  <a:gd name="T40" fmla="*/ 343 w 376"/>
                  <a:gd name="T41" fmla="*/ 169 h 169"/>
                  <a:gd name="T42" fmla="*/ 376 w 376"/>
                  <a:gd name="T43" fmla="*/ 136 h 169"/>
                  <a:gd name="T44" fmla="*/ 376 w 376"/>
                  <a:gd name="T45" fmla="*/ 125 h 169"/>
                  <a:gd name="T46" fmla="*/ 361 w 376"/>
                  <a:gd name="T47" fmla="*/ 98 h 169"/>
                  <a:gd name="T48" fmla="*/ 69 w 376"/>
                  <a:gd name="T49" fmla="*/ 72 h 169"/>
                  <a:gd name="T50" fmla="*/ 177 w 376"/>
                  <a:gd name="T51" fmla="*/ 17 h 169"/>
                  <a:gd name="T52" fmla="*/ 181 w 376"/>
                  <a:gd name="T53" fmla="*/ 17 h 169"/>
                  <a:gd name="T54" fmla="*/ 270 w 376"/>
                  <a:gd name="T55" fmla="*/ 72 h 169"/>
                  <a:gd name="T56" fmla="*/ 69 w 376"/>
                  <a:gd name="T5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 h="169">
                    <a:moveTo>
                      <a:pt x="361" y="98"/>
                    </a:moveTo>
                    <a:cubicBezTo>
                      <a:pt x="351" y="81"/>
                      <a:pt x="335" y="74"/>
                      <a:pt x="326" y="70"/>
                    </a:cubicBezTo>
                    <a:cubicBezTo>
                      <a:pt x="325" y="70"/>
                      <a:pt x="325" y="70"/>
                      <a:pt x="325" y="70"/>
                    </a:cubicBezTo>
                    <a:cubicBezTo>
                      <a:pt x="311" y="64"/>
                      <a:pt x="294" y="61"/>
                      <a:pt x="281" y="59"/>
                    </a:cubicBezTo>
                    <a:cubicBezTo>
                      <a:pt x="249" y="2"/>
                      <a:pt x="203" y="1"/>
                      <a:pt x="182" y="0"/>
                    </a:cubicBezTo>
                    <a:cubicBezTo>
                      <a:pt x="180" y="0"/>
                      <a:pt x="178" y="0"/>
                      <a:pt x="177" y="0"/>
                    </a:cubicBezTo>
                    <a:cubicBezTo>
                      <a:pt x="111" y="0"/>
                      <a:pt x="72" y="41"/>
                      <a:pt x="58" y="60"/>
                    </a:cubicBezTo>
                    <a:cubicBezTo>
                      <a:pt x="27" y="69"/>
                      <a:pt x="13" y="87"/>
                      <a:pt x="9" y="103"/>
                    </a:cubicBezTo>
                    <a:cubicBezTo>
                      <a:pt x="3" y="109"/>
                      <a:pt x="0" y="117"/>
                      <a:pt x="0" y="125"/>
                    </a:cubicBezTo>
                    <a:cubicBezTo>
                      <a:pt x="0" y="136"/>
                      <a:pt x="0" y="136"/>
                      <a:pt x="0" y="136"/>
                    </a:cubicBezTo>
                    <a:cubicBezTo>
                      <a:pt x="0" y="154"/>
                      <a:pt x="14" y="168"/>
                      <a:pt x="32" y="169"/>
                    </a:cubicBezTo>
                    <a:cubicBezTo>
                      <a:pt x="31" y="164"/>
                      <a:pt x="30" y="159"/>
                      <a:pt x="30" y="154"/>
                    </a:cubicBezTo>
                    <a:cubicBezTo>
                      <a:pt x="30" y="127"/>
                      <a:pt x="52" y="104"/>
                      <a:pt x="80" y="104"/>
                    </a:cubicBezTo>
                    <a:cubicBezTo>
                      <a:pt x="108" y="104"/>
                      <a:pt x="130" y="127"/>
                      <a:pt x="130" y="154"/>
                    </a:cubicBezTo>
                    <a:cubicBezTo>
                      <a:pt x="130" y="159"/>
                      <a:pt x="129" y="164"/>
                      <a:pt x="128" y="168"/>
                    </a:cubicBezTo>
                    <a:cubicBezTo>
                      <a:pt x="240" y="168"/>
                      <a:pt x="240" y="168"/>
                      <a:pt x="240" y="168"/>
                    </a:cubicBezTo>
                    <a:cubicBezTo>
                      <a:pt x="239" y="164"/>
                      <a:pt x="238" y="159"/>
                      <a:pt x="238" y="154"/>
                    </a:cubicBezTo>
                    <a:cubicBezTo>
                      <a:pt x="238" y="127"/>
                      <a:pt x="260" y="104"/>
                      <a:pt x="288" y="104"/>
                    </a:cubicBezTo>
                    <a:cubicBezTo>
                      <a:pt x="316" y="104"/>
                      <a:pt x="338" y="127"/>
                      <a:pt x="338" y="154"/>
                    </a:cubicBezTo>
                    <a:cubicBezTo>
                      <a:pt x="338" y="159"/>
                      <a:pt x="337" y="164"/>
                      <a:pt x="336" y="169"/>
                    </a:cubicBezTo>
                    <a:cubicBezTo>
                      <a:pt x="343" y="169"/>
                      <a:pt x="343" y="169"/>
                      <a:pt x="343" y="169"/>
                    </a:cubicBezTo>
                    <a:cubicBezTo>
                      <a:pt x="361" y="169"/>
                      <a:pt x="376" y="154"/>
                      <a:pt x="376" y="136"/>
                    </a:cubicBezTo>
                    <a:cubicBezTo>
                      <a:pt x="376" y="125"/>
                      <a:pt x="376" y="125"/>
                      <a:pt x="376" y="125"/>
                    </a:cubicBezTo>
                    <a:cubicBezTo>
                      <a:pt x="376" y="114"/>
                      <a:pt x="370" y="104"/>
                      <a:pt x="361" y="98"/>
                    </a:cubicBezTo>
                    <a:close/>
                    <a:moveTo>
                      <a:pt x="69" y="72"/>
                    </a:moveTo>
                    <a:cubicBezTo>
                      <a:pt x="80" y="57"/>
                      <a:pt x="115" y="17"/>
                      <a:pt x="177" y="17"/>
                    </a:cubicBezTo>
                    <a:cubicBezTo>
                      <a:pt x="178" y="17"/>
                      <a:pt x="180" y="17"/>
                      <a:pt x="181" y="17"/>
                    </a:cubicBezTo>
                    <a:cubicBezTo>
                      <a:pt x="201" y="17"/>
                      <a:pt x="242" y="19"/>
                      <a:pt x="270" y="72"/>
                    </a:cubicBezTo>
                    <a:lnTo>
                      <a:pt x="69" y="72"/>
                    </a:lnTo>
                    <a:close/>
                  </a:path>
                </a:pathLst>
              </a:custGeom>
              <a:no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grpSp>
        <p:grpSp>
          <p:nvGrpSpPr>
            <p:cNvPr id="130" name="Groupe 459">
              <a:extLst>
                <a:ext uri="{FF2B5EF4-FFF2-40B4-BE49-F238E27FC236}">
                  <a16:creationId xmlns:a16="http://schemas.microsoft.com/office/drawing/2014/main" id="{350CB49B-CC69-A2D2-0779-C39D49917F7A}"/>
                </a:ext>
              </a:extLst>
            </p:cNvPr>
            <p:cNvGrpSpPr/>
            <p:nvPr/>
          </p:nvGrpSpPr>
          <p:grpSpPr>
            <a:xfrm>
              <a:off x="2624599" y="2752212"/>
              <a:ext cx="137326" cy="136043"/>
              <a:chOff x="3778409" y="2973690"/>
              <a:chExt cx="137326" cy="136043"/>
            </a:xfrm>
            <a:grpFill/>
          </p:grpSpPr>
          <p:sp>
            <p:nvSpPr>
              <p:cNvPr id="131" name="Freeform 236">
                <a:extLst>
                  <a:ext uri="{FF2B5EF4-FFF2-40B4-BE49-F238E27FC236}">
                    <a16:creationId xmlns:a16="http://schemas.microsoft.com/office/drawing/2014/main" id="{5D9174E5-DEB4-2CFA-12E5-FD13D65683AE}"/>
                  </a:ext>
                </a:extLst>
              </p:cNvPr>
              <p:cNvSpPr>
                <a:spLocks/>
              </p:cNvSpPr>
              <p:nvPr/>
            </p:nvSpPr>
            <p:spPr bwMode="auto">
              <a:xfrm>
                <a:off x="3778409" y="2973690"/>
                <a:ext cx="137326" cy="136043"/>
              </a:xfrm>
              <a:custGeom>
                <a:avLst/>
                <a:gdLst>
                  <a:gd name="T0" fmla="*/ 0 w 45"/>
                  <a:gd name="T1" fmla="*/ 4 h 45"/>
                  <a:gd name="T2" fmla="*/ 0 w 45"/>
                  <a:gd name="T3" fmla="*/ 0 h 45"/>
                  <a:gd name="T4" fmla="*/ 1 w 45"/>
                  <a:gd name="T5" fmla="*/ 0 h 45"/>
                  <a:gd name="T6" fmla="*/ 5 w 45"/>
                  <a:gd name="T7" fmla="*/ 1 h 45"/>
                  <a:gd name="T8" fmla="*/ 9 w 45"/>
                  <a:gd name="T9" fmla="*/ 1 h 45"/>
                  <a:gd name="T10" fmla="*/ 12 w 45"/>
                  <a:gd name="T11" fmla="*/ 2 h 45"/>
                  <a:gd name="T12" fmla="*/ 15 w 45"/>
                  <a:gd name="T13" fmla="*/ 3 h 45"/>
                  <a:gd name="T14" fmla="*/ 18 w 45"/>
                  <a:gd name="T15" fmla="*/ 4 h 45"/>
                  <a:gd name="T16" fmla="*/ 21 w 45"/>
                  <a:gd name="T17" fmla="*/ 5 h 45"/>
                  <a:gd name="T18" fmla="*/ 24 w 45"/>
                  <a:gd name="T19" fmla="*/ 7 h 45"/>
                  <a:gd name="T20" fmla="*/ 26 w 45"/>
                  <a:gd name="T21" fmla="*/ 9 h 45"/>
                  <a:gd name="T22" fmla="*/ 28 w 45"/>
                  <a:gd name="T23" fmla="*/ 10 h 45"/>
                  <a:gd name="T24" fmla="*/ 31 w 45"/>
                  <a:gd name="T25" fmla="*/ 12 h 45"/>
                  <a:gd name="T26" fmla="*/ 33 w 45"/>
                  <a:gd name="T27" fmla="*/ 14 h 45"/>
                  <a:gd name="T28" fmla="*/ 35 w 45"/>
                  <a:gd name="T29" fmla="*/ 17 h 45"/>
                  <a:gd name="T30" fmla="*/ 36 w 45"/>
                  <a:gd name="T31" fmla="*/ 19 h 45"/>
                  <a:gd name="T32" fmla="*/ 38 w 45"/>
                  <a:gd name="T33" fmla="*/ 22 h 45"/>
                  <a:gd name="T34" fmla="*/ 40 w 45"/>
                  <a:gd name="T35" fmla="*/ 24 h 45"/>
                  <a:gd name="T36" fmla="*/ 41 w 45"/>
                  <a:gd name="T37" fmla="*/ 27 h 45"/>
                  <a:gd name="T38" fmla="*/ 42 w 45"/>
                  <a:gd name="T39" fmla="*/ 30 h 45"/>
                  <a:gd name="T40" fmla="*/ 43 w 45"/>
                  <a:gd name="T41" fmla="*/ 33 h 45"/>
                  <a:gd name="T42" fmla="*/ 44 w 45"/>
                  <a:gd name="T43" fmla="*/ 36 h 45"/>
                  <a:gd name="T44" fmla="*/ 44 w 45"/>
                  <a:gd name="T45" fmla="*/ 40 h 45"/>
                  <a:gd name="T46" fmla="*/ 45 w 45"/>
                  <a:gd name="T47" fmla="*/ 44 h 45"/>
                  <a:gd name="T48" fmla="*/ 43 w 45"/>
                  <a:gd name="T49" fmla="*/ 45 h 45"/>
                  <a:gd name="T50" fmla="*/ 40 w 45"/>
                  <a:gd name="T51" fmla="*/ 43 h 45"/>
                  <a:gd name="T52" fmla="*/ 40 w 45"/>
                  <a:gd name="T53" fmla="*/ 40 h 45"/>
                  <a:gd name="T54" fmla="*/ 39 w 45"/>
                  <a:gd name="T55" fmla="*/ 36 h 45"/>
                  <a:gd name="T56" fmla="*/ 38 w 45"/>
                  <a:gd name="T57" fmla="*/ 33 h 45"/>
                  <a:gd name="T58" fmla="*/ 37 w 45"/>
                  <a:gd name="T59" fmla="*/ 30 h 45"/>
                  <a:gd name="T60" fmla="*/ 36 w 45"/>
                  <a:gd name="T61" fmla="*/ 27 h 45"/>
                  <a:gd name="T62" fmla="*/ 34 w 45"/>
                  <a:gd name="T63" fmla="*/ 24 h 45"/>
                  <a:gd name="T64" fmla="*/ 33 w 45"/>
                  <a:gd name="T65" fmla="*/ 22 h 45"/>
                  <a:gd name="T66" fmla="*/ 31 w 45"/>
                  <a:gd name="T67" fmla="*/ 19 h 45"/>
                  <a:gd name="T68" fmla="*/ 29 w 45"/>
                  <a:gd name="T69" fmla="*/ 17 h 45"/>
                  <a:gd name="T70" fmla="*/ 27 w 45"/>
                  <a:gd name="T71" fmla="*/ 15 h 45"/>
                  <a:gd name="T72" fmla="*/ 24 w 45"/>
                  <a:gd name="T73" fmla="*/ 13 h 45"/>
                  <a:gd name="T74" fmla="*/ 22 w 45"/>
                  <a:gd name="T75" fmla="*/ 11 h 45"/>
                  <a:gd name="T76" fmla="*/ 19 w 45"/>
                  <a:gd name="T77" fmla="*/ 10 h 45"/>
                  <a:gd name="T78" fmla="*/ 17 w 45"/>
                  <a:gd name="T79" fmla="*/ 8 h 45"/>
                  <a:gd name="T80" fmla="*/ 14 w 45"/>
                  <a:gd name="T81" fmla="*/ 7 h 45"/>
                  <a:gd name="T82" fmla="*/ 10 w 45"/>
                  <a:gd name="T83" fmla="*/ 6 h 45"/>
                  <a:gd name="T84" fmla="*/ 7 w 45"/>
                  <a:gd name="T85" fmla="*/ 5 h 45"/>
                  <a:gd name="T86" fmla="*/ 3 w 45"/>
                  <a:gd name="T87"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1" y="5"/>
                    </a:moveTo>
                    <a:cubicBezTo>
                      <a:pt x="0" y="5"/>
                      <a:pt x="0" y="5"/>
                      <a:pt x="0" y="4"/>
                    </a:cubicBezTo>
                    <a:cubicBezTo>
                      <a:pt x="0" y="3"/>
                      <a:pt x="0" y="2"/>
                      <a:pt x="0" y="1"/>
                    </a:cubicBezTo>
                    <a:cubicBezTo>
                      <a:pt x="0" y="1"/>
                      <a:pt x="0" y="1"/>
                      <a:pt x="0" y="0"/>
                    </a:cubicBezTo>
                    <a:cubicBezTo>
                      <a:pt x="0" y="0"/>
                      <a:pt x="0" y="0"/>
                      <a:pt x="0" y="0"/>
                    </a:cubicBezTo>
                    <a:cubicBezTo>
                      <a:pt x="1" y="0"/>
                      <a:pt x="1" y="0"/>
                      <a:pt x="1" y="0"/>
                    </a:cubicBezTo>
                    <a:cubicBezTo>
                      <a:pt x="2" y="0"/>
                      <a:pt x="3" y="0"/>
                      <a:pt x="4" y="0"/>
                    </a:cubicBezTo>
                    <a:cubicBezTo>
                      <a:pt x="4" y="0"/>
                      <a:pt x="5" y="0"/>
                      <a:pt x="5" y="1"/>
                    </a:cubicBezTo>
                    <a:cubicBezTo>
                      <a:pt x="6" y="1"/>
                      <a:pt x="7" y="1"/>
                      <a:pt x="8" y="1"/>
                    </a:cubicBezTo>
                    <a:cubicBezTo>
                      <a:pt x="8" y="1"/>
                      <a:pt x="8" y="1"/>
                      <a:pt x="9" y="1"/>
                    </a:cubicBezTo>
                    <a:cubicBezTo>
                      <a:pt x="9" y="1"/>
                      <a:pt x="10" y="1"/>
                      <a:pt x="11" y="2"/>
                    </a:cubicBezTo>
                    <a:cubicBezTo>
                      <a:pt x="11" y="2"/>
                      <a:pt x="12" y="2"/>
                      <a:pt x="12" y="2"/>
                    </a:cubicBezTo>
                    <a:cubicBezTo>
                      <a:pt x="13" y="2"/>
                      <a:pt x="14" y="2"/>
                      <a:pt x="14" y="3"/>
                    </a:cubicBezTo>
                    <a:cubicBezTo>
                      <a:pt x="15" y="3"/>
                      <a:pt x="15" y="3"/>
                      <a:pt x="15" y="3"/>
                    </a:cubicBezTo>
                    <a:cubicBezTo>
                      <a:pt x="16" y="3"/>
                      <a:pt x="16" y="3"/>
                      <a:pt x="17" y="4"/>
                    </a:cubicBezTo>
                    <a:cubicBezTo>
                      <a:pt x="18" y="4"/>
                      <a:pt x="18" y="4"/>
                      <a:pt x="18" y="4"/>
                    </a:cubicBezTo>
                    <a:cubicBezTo>
                      <a:pt x="19" y="4"/>
                      <a:pt x="20" y="5"/>
                      <a:pt x="20" y="5"/>
                    </a:cubicBezTo>
                    <a:cubicBezTo>
                      <a:pt x="20" y="5"/>
                      <a:pt x="21" y="5"/>
                      <a:pt x="21" y="5"/>
                    </a:cubicBezTo>
                    <a:cubicBezTo>
                      <a:pt x="22" y="6"/>
                      <a:pt x="22" y="6"/>
                      <a:pt x="23" y="7"/>
                    </a:cubicBezTo>
                    <a:cubicBezTo>
                      <a:pt x="23" y="7"/>
                      <a:pt x="23" y="7"/>
                      <a:pt x="24" y="7"/>
                    </a:cubicBezTo>
                    <a:cubicBezTo>
                      <a:pt x="24" y="7"/>
                      <a:pt x="25" y="8"/>
                      <a:pt x="25" y="8"/>
                    </a:cubicBezTo>
                    <a:cubicBezTo>
                      <a:pt x="26" y="8"/>
                      <a:pt x="26" y="8"/>
                      <a:pt x="26" y="9"/>
                    </a:cubicBezTo>
                    <a:cubicBezTo>
                      <a:pt x="27" y="9"/>
                      <a:pt x="27" y="9"/>
                      <a:pt x="28" y="10"/>
                    </a:cubicBezTo>
                    <a:cubicBezTo>
                      <a:pt x="28" y="10"/>
                      <a:pt x="28" y="10"/>
                      <a:pt x="28" y="10"/>
                    </a:cubicBezTo>
                    <a:cubicBezTo>
                      <a:pt x="29" y="11"/>
                      <a:pt x="29" y="11"/>
                      <a:pt x="30" y="12"/>
                    </a:cubicBezTo>
                    <a:cubicBezTo>
                      <a:pt x="30" y="12"/>
                      <a:pt x="30" y="12"/>
                      <a:pt x="31" y="12"/>
                    </a:cubicBezTo>
                    <a:cubicBezTo>
                      <a:pt x="31" y="13"/>
                      <a:pt x="32" y="13"/>
                      <a:pt x="32" y="14"/>
                    </a:cubicBezTo>
                    <a:cubicBezTo>
                      <a:pt x="32" y="14"/>
                      <a:pt x="32" y="14"/>
                      <a:pt x="33" y="14"/>
                    </a:cubicBezTo>
                    <a:cubicBezTo>
                      <a:pt x="33" y="15"/>
                      <a:pt x="34" y="16"/>
                      <a:pt x="34" y="16"/>
                    </a:cubicBezTo>
                    <a:cubicBezTo>
                      <a:pt x="34" y="16"/>
                      <a:pt x="34" y="16"/>
                      <a:pt x="35" y="17"/>
                    </a:cubicBezTo>
                    <a:cubicBezTo>
                      <a:pt x="35" y="17"/>
                      <a:pt x="36" y="18"/>
                      <a:pt x="36" y="18"/>
                    </a:cubicBezTo>
                    <a:cubicBezTo>
                      <a:pt x="36" y="19"/>
                      <a:pt x="36" y="19"/>
                      <a:pt x="36" y="19"/>
                    </a:cubicBezTo>
                    <a:cubicBezTo>
                      <a:pt x="37" y="20"/>
                      <a:pt x="37" y="20"/>
                      <a:pt x="38" y="21"/>
                    </a:cubicBezTo>
                    <a:cubicBezTo>
                      <a:pt x="38" y="21"/>
                      <a:pt x="38" y="21"/>
                      <a:pt x="38" y="22"/>
                    </a:cubicBezTo>
                    <a:cubicBezTo>
                      <a:pt x="38" y="22"/>
                      <a:pt x="39" y="23"/>
                      <a:pt x="39" y="23"/>
                    </a:cubicBezTo>
                    <a:cubicBezTo>
                      <a:pt x="39" y="24"/>
                      <a:pt x="39" y="24"/>
                      <a:pt x="40" y="24"/>
                    </a:cubicBezTo>
                    <a:cubicBezTo>
                      <a:pt x="40" y="25"/>
                      <a:pt x="40" y="25"/>
                      <a:pt x="40" y="26"/>
                    </a:cubicBezTo>
                    <a:cubicBezTo>
                      <a:pt x="41" y="26"/>
                      <a:pt x="41" y="26"/>
                      <a:pt x="41" y="27"/>
                    </a:cubicBezTo>
                    <a:cubicBezTo>
                      <a:pt x="41" y="27"/>
                      <a:pt x="41" y="28"/>
                      <a:pt x="42" y="29"/>
                    </a:cubicBezTo>
                    <a:cubicBezTo>
                      <a:pt x="42" y="29"/>
                      <a:pt x="42" y="30"/>
                      <a:pt x="42" y="30"/>
                    </a:cubicBezTo>
                    <a:cubicBezTo>
                      <a:pt x="42" y="31"/>
                      <a:pt x="43" y="31"/>
                      <a:pt x="43" y="32"/>
                    </a:cubicBezTo>
                    <a:cubicBezTo>
                      <a:pt x="43" y="33"/>
                      <a:pt x="43" y="33"/>
                      <a:pt x="43" y="33"/>
                    </a:cubicBezTo>
                    <a:cubicBezTo>
                      <a:pt x="43" y="34"/>
                      <a:pt x="43" y="35"/>
                      <a:pt x="44" y="35"/>
                    </a:cubicBezTo>
                    <a:cubicBezTo>
                      <a:pt x="44" y="36"/>
                      <a:pt x="44" y="36"/>
                      <a:pt x="44" y="36"/>
                    </a:cubicBezTo>
                    <a:cubicBezTo>
                      <a:pt x="44" y="37"/>
                      <a:pt x="44" y="38"/>
                      <a:pt x="44" y="39"/>
                    </a:cubicBezTo>
                    <a:cubicBezTo>
                      <a:pt x="44" y="39"/>
                      <a:pt x="44" y="40"/>
                      <a:pt x="44" y="40"/>
                    </a:cubicBezTo>
                    <a:cubicBezTo>
                      <a:pt x="44" y="41"/>
                      <a:pt x="44" y="42"/>
                      <a:pt x="44" y="43"/>
                    </a:cubicBezTo>
                    <a:cubicBezTo>
                      <a:pt x="44" y="43"/>
                      <a:pt x="44" y="44"/>
                      <a:pt x="45" y="44"/>
                    </a:cubicBezTo>
                    <a:cubicBezTo>
                      <a:pt x="45" y="44"/>
                      <a:pt x="44" y="45"/>
                      <a:pt x="44" y="45"/>
                    </a:cubicBezTo>
                    <a:cubicBezTo>
                      <a:pt x="43" y="45"/>
                      <a:pt x="43" y="45"/>
                      <a:pt x="43" y="45"/>
                    </a:cubicBezTo>
                    <a:cubicBezTo>
                      <a:pt x="42" y="45"/>
                      <a:pt x="41" y="45"/>
                      <a:pt x="40" y="45"/>
                    </a:cubicBezTo>
                    <a:cubicBezTo>
                      <a:pt x="40" y="44"/>
                      <a:pt x="40" y="44"/>
                      <a:pt x="40" y="43"/>
                    </a:cubicBezTo>
                    <a:cubicBezTo>
                      <a:pt x="40" y="42"/>
                      <a:pt x="40" y="41"/>
                      <a:pt x="40" y="41"/>
                    </a:cubicBezTo>
                    <a:cubicBezTo>
                      <a:pt x="40" y="40"/>
                      <a:pt x="40" y="40"/>
                      <a:pt x="40" y="40"/>
                    </a:cubicBezTo>
                    <a:cubicBezTo>
                      <a:pt x="40" y="39"/>
                      <a:pt x="39" y="38"/>
                      <a:pt x="39" y="37"/>
                    </a:cubicBezTo>
                    <a:cubicBezTo>
                      <a:pt x="39" y="37"/>
                      <a:pt x="39" y="36"/>
                      <a:pt x="39" y="36"/>
                    </a:cubicBezTo>
                    <a:cubicBezTo>
                      <a:pt x="39" y="35"/>
                      <a:pt x="39" y="34"/>
                      <a:pt x="38" y="34"/>
                    </a:cubicBezTo>
                    <a:cubicBezTo>
                      <a:pt x="38" y="33"/>
                      <a:pt x="38" y="33"/>
                      <a:pt x="38" y="33"/>
                    </a:cubicBezTo>
                    <a:cubicBezTo>
                      <a:pt x="38" y="32"/>
                      <a:pt x="38" y="31"/>
                      <a:pt x="37" y="31"/>
                    </a:cubicBezTo>
                    <a:cubicBezTo>
                      <a:pt x="37" y="30"/>
                      <a:pt x="37" y="30"/>
                      <a:pt x="37" y="30"/>
                    </a:cubicBezTo>
                    <a:cubicBezTo>
                      <a:pt x="37" y="29"/>
                      <a:pt x="37" y="28"/>
                      <a:pt x="36" y="28"/>
                    </a:cubicBezTo>
                    <a:cubicBezTo>
                      <a:pt x="36" y="27"/>
                      <a:pt x="36" y="27"/>
                      <a:pt x="36" y="27"/>
                    </a:cubicBezTo>
                    <a:cubicBezTo>
                      <a:pt x="35" y="26"/>
                      <a:pt x="35" y="25"/>
                      <a:pt x="35" y="25"/>
                    </a:cubicBezTo>
                    <a:cubicBezTo>
                      <a:pt x="35" y="24"/>
                      <a:pt x="34" y="24"/>
                      <a:pt x="34" y="24"/>
                    </a:cubicBezTo>
                    <a:cubicBezTo>
                      <a:pt x="34" y="23"/>
                      <a:pt x="34" y="23"/>
                      <a:pt x="33" y="22"/>
                    </a:cubicBezTo>
                    <a:cubicBezTo>
                      <a:pt x="33" y="22"/>
                      <a:pt x="33" y="22"/>
                      <a:pt x="33" y="22"/>
                    </a:cubicBezTo>
                    <a:cubicBezTo>
                      <a:pt x="32" y="21"/>
                      <a:pt x="32" y="21"/>
                      <a:pt x="31" y="20"/>
                    </a:cubicBezTo>
                    <a:cubicBezTo>
                      <a:pt x="31" y="20"/>
                      <a:pt x="31" y="20"/>
                      <a:pt x="31" y="19"/>
                    </a:cubicBezTo>
                    <a:cubicBezTo>
                      <a:pt x="31" y="19"/>
                      <a:pt x="30" y="18"/>
                      <a:pt x="29" y="18"/>
                    </a:cubicBezTo>
                    <a:cubicBezTo>
                      <a:pt x="29" y="17"/>
                      <a:pt x="29" y="17"/>
                      <a:pt x="29" y="17"/>
                    </a:cubicBezTo>
                    <a:cubicBezTo>
                      <a:pt x="29" y="17"/>
                      <a:pt x="28" y="16"/>
                      <a:pt x="27" y="16"/>
                    </a:cubicBezTo>
                    <a:cubicBezTo>
                      <a:pt x="27" y="15"/>
                      <a:pt x="27" y="15"/>
                      <a:pt x="27" y="15"/>
                    </a:cubicBezTo>
                    <a:cubicBezTo>
                      <a:pt x="26" y="14"/>
                      <a:pt x="26" y="14"/>
                      <a:pt x="25" y="14"/>
                    </a:cubicBezTo>
                    <a:cubicBezTo>
                      <a:pt x="25" y="13"/>
                      <a:pt x="25" y="13"/>
                      <a:pt x="24" y="13"/>
                    </a:cubicBezTo>
                    <a:cubicBezTo>
                      <a:pt x="24" y="13"/>
                      <a:pt x="23" y="12"/>
                      <a:pt x="23" y="12"/>
                    </a:cubicBezTo>
                    <a:cubicBezTo>
                      <a:pt x="23" y="12"/>
                      <a:pt x="22" y="11"/>
                      <a:pt x="22" y="11"/>
                    </a:cubicBezTo>
                    <a:cubicBezTo>
                      <a:pt x="21" y="11"/>
                      <a:pt x="21" y="10"/>
                      <a:pt x="20" y="10"/>
                    </a:cubicBezTo>
                    <a:cubicBezTo>
                      <a:pt x="20" y="10"/>
                      <a:pt x="20" y="10"/>
                      <a:pt x="19" y="10"/>
                    </a:cubicBezTo>
                    <a:cubicBezTo>
                      <a:pt x="19" y="9"/>
                      <a:pt x="18" y="9"/>
                      <a:pt x="17" y="9"/>
                    </a:cubicBezTo>
                    <a:cubicBezTo>
                      <a:pt x="17" y="9"/>
                      <a:pt x="17" y="8"/>
                      <a:pt x="17" y="8"/>
                    </a:cubicBezTo>
                    <a:cubicBezTo>
                      <a:pt x="16" y="8"/>
                      <a:pt x="15" y="8"/>
                      <a:pt x="14" y="7"/>
                    </a:cubicBezTo>
                    <a:cubicBezTo>
                      <a:pt x="14" y="7"/>
                      <a:pt x="14" y="7"/>
                      <a:pt x="14" y="7"/>
                    </a:cubicBezTo>
                    <a:cubicBezTo>
                      <a:pt x="13" y="7"/>
                      <a:pt x="12" y="7"/>
                      <a:pt x="11" y="6"/>
                    </a:cubicBezTo>
                    <a:cubicBezTo>
                      <a:pt x="11" y="6"/>
                      <a:pt x="11" y="6"/>
                      <a:pt x="10" y="6"/>
                    </a:cubicBezTo>
                    <a:cubicBezTo>
                      <a:pt x="10" y="6"/>
                      <a:pt x="9" y="6"/>
                      <a:pt x="8" y="6"/>
                    </a:cubicBezTo>
                    <a:cubicBezTo>
                      <a:pt x="8" y="5"/>
                      <a:pt x="7" y="5"/>
                      <a:pt x="7" y="5"/>
                    </a:cubicBezTo>
                    <a:cubicBezTo>
                      <a:pt x="6" y="5"/>
                      <a:pt x="5" y="5"/>
                      <a:pt x="4" y="5"/>
                    </a:cubicBezTo>
                    <a:cubicBezTo>
                      <a:pt x="4" y="5"/>
                      <a:pt x="4" y="5"/>
                      <a:pt x="3" y="5"/>
                    </a:cubicBezTo>
                    <a:cubicBezTo>
                      <a:pt x="2"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sp>
            <p:nvSpPr>
              <p:cNvPr id="139" name="Freeform 237">
                <a:extLst>
                  <a:ext uri="{FF2B5EF4-FFF2-40B4-BE49-F238E27FC236}">
                    <a16:creationId xmlns:a16="http://schemas.microsoft.com/office/drawing/2014/main" id="{A094369D-12AC-4F27-9F78-EB1B23105CFB}"/>
                  </a:ext>
                </a:extLst>
              </p:cNvPr>
              <p:cNvSpPr>
                <a:spLocks/>
              </p:cNvSpPr>
              <p:nvPr/>
            </p:nvSpPr>
            <p:spPr bwMode="auto">
              <a:xfrm>
                <a:off x="3778409" y="3016042"/>
                <a:ext cx="94973" cy="93690"/>
              </a:xfrm>
              <a:custGeom>
                <a:avLst/>
                <a:gdLst>
                  <a:gd name="T0" fmla="*/ 27 w 31"/>
                  <a:gd name="T1" fmla="*/ 31 h 31"/>
                  <a:gd name="T2" fmla="*/ 27 w 31"/>
                  <a:gd name="T3" fmla="*/ 30 h 31"/>
                  <a:gd name="T4" fmla="*/ 26 w 31"/>
                  <a:gd name="T5" fmla="*/ 27 h 31"/>
                  <a:gd name="T6" fmla="*/ 26 w 31"/>
                  <a:gd name="T7" fmla="*/ 26 h 31"/>
                  <a:gd name="T8" fmla="*/ 26 w 31"/>
                  <a:gd name="T9" fmla="*/ 24 h 31"/>
                  <a:gd name="T10" fmla="*/ 25 w 31"/>
                  <a:gd name="T11" fmla="*/ 23 h 31"/>
                  <a:gd name="T12" fmla="*/ 25 w 31"/>
                  <a:gd name="T13" fmla="*/ 21 h 31"/>
                  <a:gd name="T14" fmla="*/ 24 w 31"/>
                  <a:gd name="T15" fmla="*/ 20 h 31"/>
                  <a:gd name="T16" fmla="*/ 24 w 31"/>
                  <a:gd name="T17" fmla="*/ 18 h 31"/>
                  <a:gd name="T18" fmla="*/ 23 w 31"/>
                  <a:gd name="T19" fmla="*/ 17 h 31"/>
                  <a:gd name="T20" fmla="*/ 22 w 31"/>
                  <a:gd name="T21" fmla="*/ 15 h 31"/>
                  <a:gd name="T22" fmla="*/ 21 w 31"/>
                  <a:gd name="T23" fmla="*/ 15 h 31"/>
                  <a:gd name="T24" fmla="*/ 20 w 31"/>
                  <a:gd name="T25" fmla="*/ 13 h 31"/>
                  <a:gd name="T26" fmla="*/ 19 w 31"/>
                  <a:gd name="T27" fmla="*/ 12 h 31"/>
                  <a:gd name="T28" fmla="*/ 18 w 31"/>
                  <a:gd name="T29" fmla="*/ 11 h 31"/>
                  <a:gd name="T30" fmla="*/ 17 w 31"/>
                  <a:gd name="T31" fmla="*/ 10 h 31"/>
                  <a:gd name="T32" fmla="*/ 16 w 31"/>
                  <a:gd name="T33" fmla="*/ 9 h 31"/>
                  <a:gd name="T34" fmla="*/ 15 w 31"/>
                  <a:gd name="T35" fmla="*/ 8 h 31"/>
                  <a:gd name="T36" fmla="*/ 13 w 31"/>
                  <a:gd name="T37" fmla="*/ 7 h 31"/>
                  <a:gd name="T38" fmla="*/ 12 w 31"/>
                  <a:gd name="T39" fmla="*/ 7 h 31"/>
                  <a:gd name="T40" fmla="*/ 10 w 31"/>
                  <a:gd name="T41" fmla="*/ 6 h 31"/>
                  <a:gd name="T42" fmla="*/ 9 w 31"/>
                  <a:gd name="T43" fmla="*/ 6 h 31"/>
                  <a:gd name="T44" fmla="*/ 7 w 31"/>
                  <a:gd name="T45" fmla="*/ 5 h 31"/>
                  <a:gd name="T46" fmla="*/ 6 w 31"/>
                  <a:gd name="T47" fmla="*/ 5 h 31"/>
                  <a:gd name="T48" fmla="*/ 4 w 31"/>
                  <a:gd name="T49" fmla="*/ 4 h 31"/>
                  <a:gd name="T50" fmla="*/ 3 w 31"/>
                  <a:gd name="T51" fmla="*/ 4 h 31"/>
                  <a:gd name="T52" fmla="*/ 0 w 31"/>
                  <a:gd name="T53" fmla="*/ 4 h 31"/>
                  <a:gd name="T54" fmla="*/ 0 w 31"/>
                  <a:gd name="T55" fmla="*/ 3 h 31"/>
                  <a:gd name="T56" fmla="*/ 0 w 31"/>
                  <a:gd name="T57" fmla="*/ 0 h 31"/>
                  <a:gd name="T58" fmla="*/ 0 w 31"/>
                  <a:gd name="T59" fmla="*/ 0 h 31"/>
                  <a:gd name="T60" fmla="*/ 3 w 31"/>
                  <a:gd name="T61" fmla="*/ 0 h 31"/>
                  <a:gd name="T62" fmla="*/ 4 w 31"/>
                  <a:gd name="T63" fmla="*/ 0 h 31"/>
                  <a:gd name="T64" fmla="*/ 7 w 31"/>
                  <a:gd name="T65" fmla="*/ 0 h 31"/>
                  <a:gd name="T66" fmla="*/ 8 w 31"/>
                  <a:gd name="T67" fmla="*/ 1 h 31"/>
                  <a:gd name="T68" fmla="*/ 10 w 31"/>
                  <a:gd name="T69" fmla="*/ 1 h 31"/>
                  <a:gd name="T70" fmla="*/ 11 w 31"/>
                  <a:gd name="T71" fmla="*/ 1 h 31"/>
                  <a:gd name="T72" fmla="*/ 13 w 31"/>
                  <a:gd name="T73" fmla="*/ 2 h 31"/>
                  <a:gd name="T74" fmla="*/ 14 w 31"/>
                  <a:gd name="T75" fmla="*/ 3 h 31"/>
                  <a:gd name="T76" fmla="*/ 16 w 31"/>
                  <a:gd name="T77" fmla="*/ 4 h 31"/>
                  <a:gd name="T78" fmla="*/ 16 w 31"/>
                  <a:gd name="T79" fmla="*/ 4 h 31"/>
                  <a:gd name="T80" fmla="*/ 18 w 31"/>
                  <a:gd name="T81" fmla="*/ 5 h 31"/>
                  <a:gd name="T82" fmla="*/ 19 w 31"/>
                  <a:gd name="T83" fmla="*/ 6 h 31"/>
                  <a:gd name="T84" fmla="*/ 21 w 31"/>
                  <a:gd name="T85" fmla="*/ 7 h 31"/>
                  <a:gd name="T86" fmla="*/ 21 w 31"/>
                  <a:gd name="T87" fmla="*/ 8 h 31"/>
                  <a:gd name="T88" fmla="*/ 23 w 31"/>
                  <a:gd name="T89" fmla="*/ 9 h 31"/>
                  <a:gd name="T90" fmla="*/ 23 w 31"/>
                  <a:gd name="T91" fmla="*/ 10 h 31"/>
                  <a:gd name="T92" fmla="*/ 25 w 31"/>
                  <a:gd name="T93" fmla="*/ 11 h 31"/>
                  <a:gd name="T94" fmla="*/ 25 w 31"/>
                  <a:gd name="T95" fmla="*/ 12 h 31"/>
                  <a:gd name="T96" fmla="*/ 26 w 31"/>
                  <a:gd name="T97" fmla="*/ 14 h 31"/>
                  <a:gd name="T98" fmla="*/ 27 w 31"/>
                  <a:gd name="T99" fmla="*/ 14 h 31"/>
                  <a:gd name="T100" fmla="*/ 28 w 31"/>
                  <a:gd name="T101" fmla="*/ 16 h 31"/>
                  <a:gd name="T102" fmla="*/ 28 w 31"/>
                  <a:gd name="T103" fmla="*/ 17 h 31"/>
                  <a:gd name="T104" fmla="*/ 29 w 31"/>
                  <a:gd name="T105" fmla="*/ 19 h 31"/>
                  <a:gd name="T106" fmla="*/ 29 w 31"/>
                  <a:gd name="T107" fmla="*/ 20 h 31"/>
                  <a:gd name="T108" fmla="*/ 30 w 31"/>
                  <a:gd name="T109" fmla="*/ 22 h 31"/>
                  <a:gd name="T110" fmla="*/ 30 w 31"/>
                  <a:gd name="T111" fmla="*/ 23 h 31"/>
                  <a:gd name="T112" fmla="*/ 31 w 31"/>
                  <a:gd name="T113" fmla="*/ 26 h 31"/>
                  <a:gd name="T114" fmla="*/ 31 w 31"/>
                  <a:gd name="T115" fmla="*/ 27 h 31"/>
                  <a:gd name="T116" fmla="*/ 31 w 31"/>
                  <a:gd name="T117" fmla="*/ 30 h 31"/>
                  <a:gd name="T118" fmla="*/ 31 w 31"/>
                  <a:gd name="T119" fmla="*/ 30 h 31"/>
                  <a:gd name="T120" fmla="*/ 31 w 31"/>
                  <a:gd name="T121" fmla="*/ 31 h 31"/>
                  <a:gd name="T122" fmla="*/ 30 w 31"/>
                  <a:gd name="T123" fmla="*/ 31 h 31"/>
                  <a:gd name="T124" fmla="*/ 27 w 31"/>
                  <a:gd name="T1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 h="31">
                    <a:moveTo>
                      <a:pt x="27" y="31"/>
                    </a:moveTo>
                    <a:cubicBezTo>
                      <a:pt x="27" y="31"/>
                      <a:pt x="27" y="30"/>
                      <a:pt x="27" y="30"/>
                    </a:cubicBezTo>
                    <a:cubicBezTo>
                      <a:pt x="27" y="29"/>
                      <a:pt x="27" y="28"/>
                      <a:pt x="26" y="27"/>
                    </a:cubicBezTo>
                    <a:cubicBezTo>
                      <a:pt x="26" y="27"/>
                      <a:pt x="26" y="27"/>
                      <a:pt x="26" y="26"/>
                    </a:cubicBezTo>
                    <a:cubicBezTo>
                      <a:pt x="26" y="26"/>
                      <a:pt x="26" y="25"/>
                      <a:pt x="26" y="24"/>
                    </a:cubicBezTo>
                    <a:cubicBezTo>
                      <a:pt x="26" y="23"/>
                      <a:pt x="26" y="23"/>
                      <a:pt x="25" y="23"/>
                    </a:cubicBezTo>
                    <a:cubicBezTo>
                      <a:pt x="25" y="22"/>
                      <a:pt x="25" y="21"/>
                      <a:pt x="25" y="21"/>
                    </a:cubicBezTo>
                    <a:cubicBezTo>
                      <a:pt x="25" y="20"/>
                      <a:pt x="25" y="20"/>
                      <a:pt x="24" y="20"/>
                    </a:cubicBezTo>
                    <a:cubicBezTo>
                      <a:pt x="24" y="19"/>
                      <a:pt x="24" y="19"/>
                      <a:pt x="24" y="18"/>
                    </a:cubicBezTo>
                    <a:cubicBezTo>
                      <a:pt x="23" y="18"/>
                      <a:pt x="23" y="17"/>
                      <a:pt x="23" y="17"/>
                    </a:cubicBezTo>
                    <a:cubicBezTo>
                      <a:pt x="23" y="16"/>
                      <a:pt x="22" y="16"/>
                      <a:pt x="22" y="15"/>
                    </a:cubicBezTo>
                    <a:cubicBezTo>
                      <a:pt x="22" y="15"/>
                      <a:pt x="22" y="15"/>
                      <a:pt x="21" y="15"/>
                    </a:cubicBezTo>
                    <a:cubicBezTo>
                      <a:pt x="21" y="14"/>
                      <a:pt x="21" y="13"/>
                      <a:pt x="20" y="13"/>
                    </a:cubicBezTo>
                    <a:cubicBezTo>
                      <a:pt x="20" y="13"/>
                      <a:pt x="20" y="13"/>
                      <a:pt x="19" y="12"/>
                    </a:cubicBezTo>
                    <a:cubicBezTo>
                      <a:pt x="19" y="12"/>
                      <a:pt x="19" y="11"/>
                      <a:pt x="18" y="11"/>
                    </a:cubicBezTo>
                    <a:cubicBezTo>
                      <a:pt x="18" y="11"/>
                      <a:pt x="18" y="11"/>
                      <a:pt x="17" y="10"/>
                    </a:cubicBezTo>
                    <a:cubicBezTo>
                      <a:pt x="17" y="10"/>
                      <a:pt x="16" y="9"/>
                      <a:pt x="16" y="9"/>
                    </a:cubicBezTo>
                    <a:cubicBezTo>
                      <a:pt x="15" y="9"/>
                      <a:pt x="15" y="9"/>
                      <a:pt x="15" y="8"/>
                    </a:cubicBezTo>
                    <a:cubicBezTo>
                      <a:pt x="14" y="8"/>
                      <a:pt x="14" y="8"/>
                      <a:pt x="13" y="7"/>
                    </a:cubicBezTo>
                    <a:cubicBezTo>
                      <a:pt x="13" y="7"/>
                      <a:pt x="13" y="7"/>
                      <a:pt x="12" y="7"/>
                    </a:cubicBezTo>
                    <a:cubicBezTo>
                      <a:pt x="12" y="7"/>
                      <a:pt x="11" y="6"/>
                      <a:pt x="10" y="6"/>
                    </a:cubicBezTo>
                    <a:cubicBezTo>
                      <a:pt x="10" y="6"/>
                      <a:pt x="10" y="6"/>
                      <a:pt x="9" y="6"/>
                    </a:cubicBezTo>
                    <a:cubicBezTo>
                      <a:pt x="9" y="5"/>
                      <a:pt x="8" y="5"/>
                      <a:pt x="7" y="5"/>
                    </a:cubicBezTo>
                    <a:cubicBezTo>
                      <a:pt x="7" y="5"/>
                      <a:pt x="7" y="5"/>
                      <a:pt x="6" y="5"/>
                    </a:cubicBezTo>
                    <a:cubicBezTo>
                      <a:pt x="6" y="5"/>
                      <a:pt x="5" y="4"/>
                      <a:pt x="4" y="4"/>
                    </a:cubicBezTo>
                    <a:cubicBezTo>
                      <a:pt x="3" y="4"/>
                      <a:pt x="3" y="4"/>
                      <a:pt x="3" y="4"/>
                    </a:cubicBezTo>
                    <a:cubicBezTo>
                      <a:pt x="2" y="4"/>
                      <a:pt x="1" y="4"/>
                      <a:pt x="0" y="4"/>
                    </a:cubicBezTo>
                    <a:cubicBezTo>
                      <a:pt x="0" y="4"/>
                      <a:pt x="0" y="3"/>
                      <a:pt x="0" y="3"/>
                    </a:cubicBezTo>
                    <a:cubicBezTo>
                      <a:pt x="0" y="2"/>
                      <a:pt x="0" y="1"/>
                      <a:pt x="0" y="0"/>
                    </a:cubicBezTo>
                    <a:cubicBezTo>
                      <a:pt x="0" y="0"/>
                      <a:pt x="0" y="0"/>
                      <a:pt x="0" y="0"/>
                    </a:cubicBezTo>
                    <a:cubicBezTo>
                      <a:pt x="1" y="0"/>
                      <a:pt x="2" y="0"/>
                      <a:pt x="3" y="0"/>
                    </a:cubicBezTo>
                    <a:cubicBezTo>
                      <a:pt x="4" y="0"/>
                      <a:pt x="4" y="0"/>
                      <a:pt x="4" y="0"/>
                    </a:cubicBezTo>
                    <a:cubicBezTo>
                      <a:pt x="5" y="0"/>
                      <a:pt x="6" y="0"/>
                      <a:pt x="7" y="0"/>
                    </a:cubicBezTo>
                    <a:cubicBezTo>
                      <a:pt x="7" y="0"/>
                      <a:pt x="7" y="0"/>
                      <a:pt x="8" y="1"/>
                    </a:cubicBezTo>
                    <a:cubicBezTo>
                      <a:pt x="9" y="1"/>
                      <a:pt x="9" y="1"/>
                      <a:pt x="10" y="1"/>
                    </a:cubicBezTo>
                    <a:cubicBezTo>
                      <a:pt x="10" y="1"/>
                      <a:pt x="11" y="1"/>
                      <a:pt x="11" y="1"/>
                    </a:cubicBezTo>
                    <a:cubicBezTo>
                      <a:pt x="12" y="2"/>
                      <a:pt x="12" y="2"/>
                      <a:pt x="13" y="2"/>
                    </a:cubicBezTo>
                    <a:cubicBezTo>
                      <a:pt x="13" y="2"/>
                      <a:pt x="13" y="3"/>
                      <a:pt x="14" y="3"/>
                    </a:cubicBezTo>
                    <a:cubicBezTo>
                      <a:pt x="14" y="3"/>
                      <a:pt x="15" y="3"/>
                      <a:pt x="16" y="4"/>
                    </a:cubicBezTo>
                    <a:cubicBezTo>
                      <a:pt x="16" y="4"/>
                      <a:pt x="16" y="4"/>
                      <a:pt x="16" y="4"/>
                    </a:cubicBezTo>
                    <a:cubicBezTo>
                      <a:pt x="17" y="5"/>
                      <a:pt x="18" y="5"/>
                      <a:pt x="18" y="5"/>
                    </a:cubicBezTo>
                    <a:cubicBezTo>
                      <a:pt x="19" y="6"/>
                      <a:pt x="19" y="6"/>
                      <a:pt x="19" y="6"/>
                    </a:cubicBezTo>
                    <a:cubicBezTo>
                      <a:pt x="20" y="6"/>
                      <a:pt x="20" y="7"/>
                      <a:pt x="21" y="7"/>
                    </a:cubicBezTo>
                    <a:cubicBezTo>
                      <a:pt x="21" y="7"/>
                      <a:pt x="21" y="8"/>
                      <a:pt x="21" y="8"/>
                    </a:cubicBezTo>
                    <a:cubicBezTo>
                      <a:pt x="22" y="8"/>
                      <a:pt x="22" y="9"/>
                      <a:pt x="23" y="9"/>
                    </a:cubicBezTo>
                    <a:cubicBezTo>
                      <a:pt x="23" y="9"/>
                      <a:pt x="23" y="10"/>
                      <a:pt x="23" y="10"/>
                    </a:cubicBezTo>
                    <a:cubicBezTo>
                      <a:pt x="24" y="10"/>
                      <a:pt x="24" y="11"/>
                      <a:pt x="25" y="11"/>
                    </a:cubicBezTo>
                    <a:cubicBezTo>
                      <a:pt x="25" y="12"/>
                      <a:pt x="25" y="12"/>
                      <a:pt x="25" y="12"/>
                    </a:cubicBezTo>
                    <a:cubicBezTo>
                      <a:pt x="26" y="13"/>
                      <a:pt x="26" y="13"/>
                      <a:pt x="26" y="14"/>
                    </a:cubicBezTo>
                    <a:cubicBezTo>
                      <a:pt x="26" y="14"/>
                      <a:pt x="27" y="14"/>
                      <a:pt x="27" y="14"/>
                    </a:cubicBezTo>
                    <a:cubicBezTo>
                      <a:pt x="27" y="15"/>
                      <a:pt x="27" y="16"/>
                      <a:pt x="28" y="16"/>
                    </a:cubicBezTo>
                    <a:cubicBezTo>
                      <a:pt x="28" y="17"/>
                      <a:pt x="28" y="17"/>
                      <a:pt x="28" y="17"/>
                    </a:cubicBezTo>
                    <a:cubicBezTo>
                      <a:pt x="29" y="18"/>
                      <a:pt x="29" y="19"/>
                      <a:pt x="29" y="19"/>
                    </a:cubicBezTo>
                    <a:cubicBezTo>
                      <a:pt x="29" y="20"/>
                      <a:pt x="29" y="20"/>
                      <a:pt x="29" y="20"/>
                    </a:cubicBezTo>
                    <a:cubicBezTo>
                      <a:pt x="30" y="21"/>
                      <a:pt x="30" y="21"/>
                      <a:pt x="30" y="22"/>
                    </a:cubicBezTo>
                    <a:cubicBezTo>
                      <a:pt x="30" y="23"/>
                      <a:pt x="30" y="23"/>
                      <a:pt x="30" y="23"/>
                    </a:cubicBezTo>
                    <a:cubicBezTo>
                      <a:pt x="31" y="24"/>
                      <a:pt x="31" y="25"/>
                      <a:pt x="31" y="26"/>
                    </a:cubicBezTo>
                    <a:cubicBezTo>
                      <a:pt x="31" y="26"/>
                      <a:pt x="31" y="26"/>
                      <a:pt x="31" y="27"/>
                    </a:cubicBezTo>
                    <a:cubicBezTo>
                      <a:pt x="31" y="28"/>
                      <a:pt x="31" y="29"/>
                      <a:pt x="31" y="30"/>
                    </a:cubicBezTo>
                    <a:cubicBezTo>
                      <a:pt x="31" y="30"/>
                      <a:pt x="31" y="30"/>
                      <a:pt x="31" y="30"/>
                    </a:cubicBezTo>
                    <a:cubicBezTo>
                      <a:pt x="31" y="31"/>
                      <a:pt x="31" y="31"/>
                      <a:pt x="31" y="31"/>
                    </a:cubicBezTo>
                    <a:cubicBezTo>
                      <a:pt x="31" y="31"/>
                      <a:pt x="30" y="31"/>
                      <a:pt x="30" y="31"/>
                    </a:cubicBezTo>
                    <a:cubicBezTo>
                      <a:pt x="29" y="31"/>
                      <a:pt x="28" y="31"/>
                      <a:pt x="27"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sp>
            <p:nvSpPr>
              <p:cNvPr id="145" name="Freeform 238">
                <a:extLst>
                  <a:ext uri="{FF2B5EF4-FFF2-40B4-BE49-F238E27FC236}">
                    <a16:creationId xmlns:a16="http://schemas.microsoft.com/office/drawing/2014/main" id="{4FE984E1-0F17-36DD-3791-3C410A9C4EFB}"/>
                  </a:ext>
                </a:extLst>
              </p:cNvPr>
              <p:cNvSpPr>
                <a:spLocks/>
              </p:cNvSpPr>
              <p:nvPr/>
            </p:nvSpPr>
            <p:spPr bwMode="auto">
              <a:xfrm>
                <a:off x="3778409" y="3054545"/>
                <a:ext cx="55187" cy="55188"/>
              </a:xfrm>
              <a:custGeom>
                <a:avLst/>
                <a:gdLst>
                  <a:gd name="T0" fmla="*/ 15 w 18"/>
                  <a:gd name="T1" fmla="*/ 18 h 18"/>
                  <a:gd name="T2" fmla="*/ 13 w 18"/>
                  <a:gd name="T3" fmla="*/ 18 h 18"/>
                  <a:gd name="T4" fmla="*/ 13 w 18"/>
                  <a:gd name="T5" fmla="*/ 15 h 18"/>
                  <a:gd name="T6" fmla="*/ 13 w 18"/>
                  <a:gd name="T7" fmla="*/ 14 h 18"/>
                  <a:gd name="T8" fmla="*/ 12 w 18"/>
                  <a:gd name="T9" fmla="*/ 12 h 18"/>
                  <a:gd name="T10" fmla="*/ 12 w 18"/>
                  <a:gd name="T11" fmla="*/ 11 h 18"/>
                  <a:gd name="T12" fmla="*/ 11 w 18"/>
                  <a:gd name="T13" fmla="*/ 10 h 18"/>
                  <a:gd name="T14" fmla="*/ 10 w 18"/>
                  <a:gd name="T15" fmla="*/ 9 h 18"/>
                  <a:gd name="T16" fmla="*/ 8 w 18"/>
                  <a:gd name="T17" fmla="*/ 7 h 18"/>
                  <a:gd name="T18" fmla="*/ 8 w 18"/>
                  <a:gd name="T19" fmla="*/ 7 h 18"/>
                  <a:gd name="T20" fmla="*/ 6 w 18"/>
                  <a:gd name="T21" fmla="*/ 6 h 18"/>
                  <a:gd name="T22" fmla="*/ 5 w 18"/>
                  <a:gd name="T23" fmla="*/ 5 h 18"/>
                  <a:gd name="T24" fmla="*/ 3 w 18"/>
                  <a:gd name="T25" fmla="*/ 5 h 18"/>
                  <a:gd name="T26" fmla="*/ 2 w 18"/>
                  <a:gd name="T27" fmla="*/ 4 h 18"/>
                  <a:gd name="T28" fmla="*/ 1 w 18"/>
                  <a:gd name="T29" fmla="*/ 4 h 18"/>
                  <a:gd name="T30" fmla="*/ 0 w 18"/>
                  <a:gd name="T31" fmla="*/ 3 h 18"/>
                  <a:gd name="T32" fmla="*/ 0 w 18"/>
                  <a:gd name="T33" fmla="*/ 2 h 18"/>
                  <a:gd name="T34" fmla="*/ 0 w 18"/>
                  <a:gd name="T35" fmla="*/ 2 h 18"/>
                  <a:gd name="T36" fmla="*/ 2 w 18"/>
                  <a:gd name="T37" fmla="*/ 0 h 18"/>
                  <a:gd name="T38" fmla="*/ 4 w 18"/>
                  <a:gd name="T39" fmla="*/ 0 h 18"/>
                  <a:gd name="T40" fmla="*/ 6 w 18"/>
                  <a:gd name="T41" fmla="*/ 1 h 18"/>
                  <a:gd name="T42" fmla="*/ 7 w 18"/>
                  <a:gd name="T43" fmla="*/ 1 h 18"/>
                  <a:gd name="T44" fmla="*/ 9 w 18"/>
                  <a:gd name="T45" fmla="*/ 2 h 18"/>
                  <a:gd name="T46" fmla="*/ 9 w 18"/>
                  <a:gd name="T47" fmla="*/ 2 h 18"/>
                  <a:gd name="T48" fmla="*/ 11 w 18"/>
                  <a:gd name="T49" fmla="*/ 4 h 18"/>
                  <a:gd name="T50" fmla="*/ 12 w 18"/>
                  <a:gd name="T51" fmla="*/ 4 h 18"/>
                  <a:gd name="T52" fmla="*/ 13 w 18"/>
                  <a:gd name="T53" fmla="*/ 6 h 18"/>
                  <a:gd name="T54" fmla="*/ 14 w 18"/>
                  <a:gd name="T55" fmla="*/ 6 h 18"/>
                  <a:gd name="T56" fmla="*/ 15 w 18"/>
                  <a:gd name="T57" fmla="*/ 8 h 18"/>
                  <a:gd name="T58" fmla="*/ 15 w 18"/>
                  <a:gd name="T59" fmla="*/ 9 h 18"/>
                  <a:gd name="T60" fmla="*/ 16 w 18"/>
                  <a:gd name="T61" fmla="*/ 10 h 18"/>
                  <a:gd name="T62" fmla="*/ 17 w 18"/>
                  <a:gd name="T63" fmla="*/ 12 h 18"/>
                  <a:gd name="T64" fmla="*/ 18 w 18"/>
                  <a:gd name="T65" fmla="*/ 14 h 18"/>
                  <a:gd name="T66" fmla="*/ 18 w 18"/>
                  <a:gd name="T67" fmla="*/ 15 h 18"/>
                  <a:gd name="T68" fmla="*/ 18 w 18"/>
                  <a:gd name="T69" fmla="*/ 17 h 18"/>
                  <a:gd name="T70" fmla="*/ 18 w 18"/>
                  <a:gd name="T71" fmla="*/ 18 h 18"/>
                  <a:gd name="T72" fmla="*/ 15 w 18"/>
                  <a:gd name="T7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8">
                    <a:moveTo>
                      <a:pt x="15" y="18"/>
                    </a:moveTo>
                    <a:cubicBezTo>
                      <a:pt x="14" y="18"/>
                      <a:pt x="14" y="18"/>
                      <a:pt x="13" y="18"/>
                    </a:cubicBezTo>
                    <a:cubicBezTo>
                      <a:pt x="13" y="17"/>
                      <a:pt x="13" y="16"/>
                      <a:pt x="13" y="15"/>
                    </a:cubicBezTo>
                    <a:cubicBezTo>
                      <a:pt x="13" y="15"/>
                      <a:pt x="13" y="15"/>
                      <a:pt x="13" y="14"/>
                    </a:cubicBezTo>
                    <a:cubicBezTo>
                      <a:pt x="13" y="14"/>
                      <a:pt x="13" y="13"/>
                      <a:pt x="12" y="12"/>
                    </a:cubicBezTo>
                    <a:cubicBezTo>
                      <a:pt x="12" y="12"/>
                      <a:pt x="12" y="11"/>
                      <a:pt x="12" y="11"/>
                    </a:cubicBezTo>
                    <a:cubicBezTo>
                      <a:pt x="12" y="11"/>
                      <a:pt x="11" y="10"/>
                      <a:pt x="11" y="10"/>
                    </a:cubicBezTo>
                    <a:cubicBezTo>
                      <a:pt x="11" y="9"/>
                      <a:pt x="10" y="9"/>
                      <a:pt x="10" y="9"/>
                    </a:cubicBezTo>
                    <a:cubicBezTo>
                      <a:pt x="10" y="8"/>
                      <a:pt x="9" y="8"/>
                      <a:pt x="8" y="7"/>
                    </a:cubicBezTo>
                    <a:cubicBezTo>
                      <a:pt x="8" y="7"/>
                      <a:pt x="8" y="7"/>
                      <a:pt x="8" y="7"/>
                    </a:cubicBezTo>
                    <a:cubicBezTo>
                      <a:pt x="7" y="6"/>
                      <a:pt x="7" y="6"/>
                      <a:pt x="6" y="6"/>
                    </a:cubicBezTo>
                    <a:cubicBezTo>
                      <a:pt x="6" y="6"/>
                      <a:pt x="5" y="5"/>
                      <a:pt x="5" y="5"/>
                    </a:cubicBezTo>
                    <a:cubicBezTo>
                      <a:pt x="4" y="5"/>
                      <a:pt x="4" y="5"/>
                      <a:pt x="3" y="5"/>
                    </a:cubicBezTo>
                    <a:cubicBezTo>
                      <a:pt x="2" y="5"/>
                      <a:pt x="2" y="4"/>
                      <a:pt x="2" y="4"/>
                    </a:cubicBezTo>
                    <a:cubicBezTo>
                      <a:pt x="2" y="4"/>
                      <a:pt x="1" y="4"/>
                      <a:pt x="1" y="4"/>
                    </a:cubicBezTo>
                    <a:cubicBezTo>
                      <a:pt x="0" y="4"/>
                      <a:pt x="0" y="4"/>
                      <a:pt x="0" y="3"/>
                    </a:cubicBezTo>
                    <a:cubicBezTo>
                      <a:pt x="0" y="3"/>
                      <a:pt x="0" y="3"/>
                      <a:pt x="0" y="2"/>
                    </a:cubicBezTo>
                    <a:cubicBezTo>
                      <a:pt x="0" y="2"/>
                      <a:pt x="0" y="2"/>
                      <a:pt x="0" y="2"/>
                    </a:cubicBezTo>
                    <a:cubicBezTo>
                      <a:pt x="0" y="0"/>
                      <a:pt x="0" y="0"/>
                      <a:pt x="2" y="0"/>
                    </a:cubicBezTo>
                    <a:cubicBezTo>
                      <a:pt x="3" y="0"/>
                      <a:pt x="3" y="0"/>
                      <a:pt x="4" y="0"/>
                    </a:cubicBezTo>
                    <a:cubicBezTo>
                      <a:pt x="4" y="0"/>
                      <a:pt x="5" y="1"/>
                      <a:pt x="6" y="1"/>
                    </a:cubicBezTo>
                    <a:cubicBezTo>
                      <a:pt x="6" y="1"/>
                      <a:pt x="6" y="1"/>
                      <a:pt x="7" y="1"/>
                    </a:cubicBezTo>
                    <a:cubicBezTo>
                      <a:pt x="7" y="1"/>
                      <a:pt x="8" y="2"/>
                      <a:pt x="9" y="2"/>
                    </a:cubicBezTo>
                    <a:cubicBezTo>
                      <a:pt x="9" y="2"/>
                      <a:pt x="9" y="2"/>
                      <a:pt x="9" y="2"/>
                    </a:cubicBezTo>
                    <a:cubicBezTo>
                      <a:pt x="10" y="3"/>
                      <a:pt x="11" y="3"/>
                      <a:pt x="11" y="4"/>
                    </a:cubicBezTo>
                    <a:cubicBezTo>
                      <a:pt x="11" y="4"/>
                      <a:pt x="11" y="4"/>
                      <a:pt x="12" y="4"/>
                    </a:cubicBezTo>
                    <a:cubicBezTo>
                      <a:pt x="12" y="5"/>
                      <a:pt x="13" y="5"/>
                      <a:pt x="13" y="6"/>
                    </a:cubicBezTo>
                    <a:cubicBezTo>
                      <a:pt x="13" y="6"/>
                      <a:pt x="14" y="6"/>
                      <a:pt x="14" y="6"/>
                    </a:cubicBezTo>
                    <a:cubicBezTo>
                      <a:pt x="14" y="7"/>
                      <a:pt x="15" y="7"/>
                      <a:pt x="15" y="8"/>
                    </a:cubicBezTo>
                    <a:cubicBezTo>
                      <a:pt x="15" y="8"/>
                      <a:pt x="15" y="8"/>
                      <a:pt x="15" y="9"/>
                    </a:cubicBezTo>
                    <a:cubicBezTo>
                      <a:pt x="16" y="9"/>
                      <a:pt x="16" y="10"/>
                      <a:pt x="16" y="10"/>
                    </a:cubicBezTo>
                    <a:cubicBezTo>
                      <a:pt x="17" y="11"/>
                      <a:pt x="17" y="11"/>
                      <a:pt x="17" y="12"/>
                    </a:cubicBezTo>
                    <a:cubicBezTo>
                      <a:pt x="17" y="12"/>
                      <a:pt x="17" y="13"/>
                      <a:pt x="18" y="14"/>
                    </a:cubicBezTo>
                    <a:cubicBezTo>
                      <a:pt x="18" y="14"/>
                      <a:pt x="18" y="14"/>
                      <a:pt x="18" y="15"/>
                    </a:cubicBezTo>
                    <a:cubicBezTo>
                      <a:pt x="18" y="16"/>
                      <a:pt x="18" y="17"/>
                      <a:pt x="18" y="17"/>
                    </a:cubicBezTo>
                    <a:cubicBezTo>
                      <a:pt x="18" y="18"/>
                      <a:pt x="18" y="18"/>
                      <a:pt x="18" y="18"/>
                    </a:cubicBezTo>
                    <a:cubicBezTo>
                      <a:pt x="17" y="18"/>
                      <a:pt x="16" y="18"/>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2ABDB"/>
                  </a:solidFill>
                  <a:effectLst/>
                  <a:uLnTx/>
                  <a:uFillTx/>
                  <a:latin typeface="Ubuntu Light" panose="020B0304030602030204" pitchFamily="34" charset="0"/>
                  <a:ea typeface="+mn-ea"/>
                  <a:cs typeface="+mn-cs"/>
                </a:endParaRPr>
              </a:p>
            </p:txBody>
          </p:sp>
        </p:grpSp>
      </p:grpSp>
      <p:sp>
        <p:nvSpPr>
          <p:cNvPr id="149" name="Rounded Rectangle 84">
            <a:extLst>
              <a:ext uri="{FF2B5EF4-FFF2-40B4-BE49-F238E27FC236}">
                <a16:creationId xmlns:a16="http://schemas.microsoft.com/office/drawing/2014/main" id="{DC46ABF9-8043-C710-F4C0-A7DE48D005F6}"/>
              </a:ext>
            </a:extLst>
          </p:cNvPr>
          <p:cNvSpPr/>
          <p:nvPr/>
        </p:nvSpPr>
        <p:spPr bwMode="auto">
          <a:xfrm>
            <a:off x="5278870" y="5302275"/>
            <a:ext cx="746028"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Banking</a:t>
            </a:r>
          </a:p>
        </p:txBody>
      </p:sp>
      <p:sp>
        <p:nvSpPr>
          <p:cNvPr id="150" name="Rounded Rectangle 80">
            <a:extLst>
              <a:ext uri="{FF2B5EF4-FFF2-40B4-BE49-F238E27FC236}">
                <a16:creationId xmlns:a16="http://schemas.microsoft.com/office/drawing/2014/main" id="{C1265734-04A9-ADBE-819F-963773BAAFB1}"/>
              </a:ext>
            </a:extLst>
          </p:cNvPr>
          <p:cNvSpPr/>
          <p:nvPr/>
        </p:nvSpPr>
        <p:spPr bwMode="auto">
          <a:xfrm>
            <a:off x="4368337" y="5233025"/>
            <a:ext cx="657657" cy="2769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Aerospace &amp; Defense</a:t>
            </a:r>
          </a:p>
        </p:txBody>
      </p:sp>
      <p:grpSp>
        <p:nvGrpSpPr>
          <p:cNvPr id="151" name="Groupe 608">
            <a:extLst>
              <a:ext uri="{FF2B5EF4-FFF2-40B4-BE49-F238E27FC236}">
                <a16:creationId xmlns:a16="http://schemas.microsoft.com/office/drawing/2014/main" id="{4AC9BC3D-AEF7-3973-7E44-69017B1884B1}"/>
              </a:ext>
            </a:extLst>
          </p:cNvPr>
          <p:cNvGrpSpPr/>
          <p:nvPr/>
        </p:nvGrpSpPr>
        <p:grpSpPr>
          <a:xfrm>
            <a:off x="4542608" y="4893248"/>
            <a:ext cx="309127" cy="300199"/>
            <a:chOff x="4246563" y="5681663"/>
            <a:chExt cx="439737" cy="427038"/>
          </a:xfrm>
          <a:noFill/>
        </p:grpSpPr>
        <p:sp>
          <p:nvSpPr>
            <p:cNvPr id="152" name="Freeform 370">
              <a:extLst>
                <a:ext uri="{FF2B5EF4-FFF2-40B4-BE49-F238E27FC236}">
                  <a16:creationId xmlns:a16="http://schemas.microsoft.com/office/drawing/2014/main" id="{418CC5ED-A530-B725-CC72-820126FB0E14}"/>
                </a:ext>
              </a:extLst>
            </p:cNvPr>
            <p:cNvSpPr>
              <a:spLocks/>
            </p:cNvSpPr>
            <p:nvPr/>
          </p:nvSpPr>
          <p:spPr bwMode="auto">
            <a:xfrm>
              <a:off x="4540250" y="5846763"/>
              <a:ext cx="98425" cy="261938"/>
            </a:xfrm>
            <a:custGeom>
              <a:avLst/>
              <a:gdLst>
                <a:gd name="T0" fmla="*/ 28 w 29"/>
                <a:gd name="T1" fmla="*/ 50 h 77"/>
                <a:gd name="T2" fmla="*/ 24 w 29"/>
                <a:gd name="T3" fmla="*/ 1 h 77"/>
                <a:gd name="T4" fmla="*/ 23 w 29"/>
                <a:gd name="T5" fmla="*/ 0 h 77"/>
                <a:gd name="T6" fmla="*/ 22 w 29"/>
                <a:gd name="T7" fmla="*/ 0 h 77"/>
                <a:gd name="T8" fmla="*/ 0 w 29"/>
                <a:gd name="T9" fmla="*/ 24 h 77"/>
                <a:gd name="T10" fmla="*/ 0 w 29"/>
                <a:gd name="T11" fmla="*/ 25 h 77"/>
                <a:gd name="T12" fmla="*/ 10 w 29"/>
                <a:gd name="T13" fmla="*/ 65 h 77"/>
                <a:gd name="T14" fmla="*/ 11 w 29"/>
                <a:gd name="T15" fmla="*/ 71 h 77"/>
                <a:gd name="T16" fmla="*/ 12 w 29"/>
                <a:gd name="T17" fmla="*/ 77 h 77"/>
                <a:gd name="T18" fmla="*/ 14 w 29"/>
                <a:gd name="T19" fmla="*/ 75 h 77"/>
                <a:gd name="T20" fmla="*/ 24 w 29"/>
                <a:gd name="T21" fmla="*/ 64 h 77"/>
                <a:gd name="T22" fmla="*/ 28 w 29"/>
                <a:gd name="T2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7">
                  <a:moveTo>
                    <a:pt x="28" y="50"/>
                  </a:moveTo>
                  <a:cubicBezTo>
                    <a:pt x="24" y="1"/>
                    <a:pt x="24" y="1"/>
                    <a:pt x="24" y="1"/>
                  </a:cubicBezTo>
                  <a:cubicBezTo>
                    <a:pt x="24" y="0"/>
                    <a:pt x="23" y="0"/>
                    <a:pt x="23" y="0"/>
                  </a:cubicBezTo>
                  <a:cubicBezTo>
                    <a:pt x="23" y="0"/>
                    <a:pt x="23" y="0"/>
                    <a:pt x="22" y="0"/>
                  </a:cubicBezTo>
                  <a:cubicBezTo>
                    <a:pt x="0" y="24"/>
                    <a:pt x="0" y="24"/>
                    <a:pt x="0" y="24"/>
                  </a:cubicBezTo>
                  <a:cubicBezTo>
                    <a:pt x="0" y="24"/>
                    <a:pt x="0" y="24"/>
                    <a:pt x="0" y="25"/>
                  </a:cubicBezTo>
                  <a:cubicBezTo>
                    <a:pt x="10" y="65"/>
                    <a:pt x="10" y="65"/>
                    <a:pt x="10" y="65"/>
                  </a:cubicBezTo>
                  <a:cubicBezTo>
                    <a:pt x="10" y="65"/>
                    <a:pt x="11" y="68"/>
                    <a:pt x="11" y="71"/>
                  </a:cubicBezTo>
                  <a:cubicBezTo>
                    <a:pt x="12" y="74"/>
                    <a:pt x="12" y="77"/>
                    <a:pt x="12" y="77"/>
                  </a:cubicBezTo>
                  <a:cubicBezTo>
                    <a:pt x="12" y="77"/>
                    <a:pt x="13" y="76"/>
                    <a:pt x="14" y="75"/>
                  </a:cubicBezTo>
                  <a:cubicBezTo>
                    <a:pt x="24" y="64"/>
                    <a:pt x="24" y="64"/>
                    <a:pt x="24" y="64"/>
                  </a:cubicBezTo>
                  <a:cubicBezTo>
                    <a:pt x="25" y="63"/>
                    <a:pt x="29" y="60"/>
                    <a:pt x="28" y="50"/>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53" name="Freeform 371">
              <a:extLst>
                <a:ext uri="{FF2B5EF4-FFF2-40B4-BE49-F238E27FC236}">
                  <a16:creationId xmlns:a16="http://schemas.microsoft.com/office/drawing/2014/main" id="{94188FC0-ABD2-4DC0-AB70-2DF1C1A702CF}"/>
                </a:ext>
              </a:extLst>
            </p:cNvPr>
            <p:cNvSpPr>
              <a:spLocks/>
            </p:cNvSpPr>
            <p:nvPr/>
          </p:nvSpPr>
          <p:spPr bwMode="auto">
            <a:xfrm>
              <a:off x="4286250" y="5681663"/>
              <a:ext cx="400050" cy="414338"/>
            </a:xfrm>
            <a:custGeom>
              <a:avLst/>
              <a:gdLst>
                <a:gd name="T0" fmla="*/ 115 w 118"/>
                <a:gd name="T1" fmla="*/ 3 h 121"/>
                <a:gd name="T2" fmla="*/ 105 w 118"/>
                <a:gd name="T3" fmla="*/ 0 h 121"/>
                <a:gd name="T4" fmla="*/ 91 w 118"/>
                <a:gd name="T5" fmla="*/ 4 h 121"/>
                <a:gd name="T6" fmla="*/ 25 w 118"/>
                <a:gd name="T7" fmla="*/ 75 h 121"/>
                <a:gd name="T8" fmla="*/ 5 w 118"/>
                <a:gd name="T9" fmla="*/ 74 h 121"/>
                <a:gd name="T10" fmla="*/ 5 w 118"/>
                <a:gd name="T11" fmla="*/ 74 h 121"/>
                <a:gd name="T12" fmla="*/ 0 w 118"/>
                <a:gd name="T13" fmla="*/ 83 h 121"/>
                <a:gd name="T14" fmla="*/ 0 w 118"/>
                <a:gd name="T15" fmla="*/ 83 h 121"/>
                <a:gd name="T16" fmla="*/ 0 w 118"/>
                <a:gd name="T17" fmla="*/ 84 h 121"/>
                <a:gd name="T18" fmla="*/ 26 w 118"/>
                <a:gd name="T19" fmla="*/ 95 h 121"/>
                <a:gd name="T20" fmla="*/ 34 w 118"/>
                <a:gd name="T21" fmla="*/ 121 h 121"/>
                <a:gd name="T22" fmla="*/ 34 w 118"/>
                <a:gd name="T23" fmla="*/ 121 h 121"/>
                <a:gd name="T24" fmla="*/ 34 w 118"/>
                <a:gd name="T25" fmla="*/ 121 h 121"/>
                <a:gd name="T26" fmla="*/ 35 w 118"/>
                <a:gd name="T27" fmla="*/ 121 h 121"/>
                <a:gd name="T28" fmla="*/ 46 w 118"/>
                <a:gd name="T29" fmla="*/ 116 h 121"/>
                <a:gd name="T30" fmla="*/ 46 w 118"/>
                <a:gd name="T31" fmla="*/ 116 h 121"/>
                <a:gd name="T32" fmla="*/ 45 w 118"/>
                <a:gd name="T33" fmla="*/ 96 h 121"/>
                <a:gd name="T34" fmla="*/ 114 w 118"/>
                <a:gd name="T35" fmla="*/ 27 h 121"/>
                <a:gd name="T36" fmla="*/ 118 w 118"/>
                <a:gd name="T37" fmla="*/ 15 h 121"/>
                <a:gd name="T38" fmla="*/ 115 w 118"/>
                <a:gd name="T39"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1">
                  <a:moveTo>
                    <a:pt x="115" y="3"/>
                  </a:moveTo>
                  <a:cubicBezTo>
                    <a:pt x="112" y="1"/>
                    <a:pt x="108" y="0"/>
                    <a:pt x="105" y="0"/>
                  </a:cubicBezTo>
                  <a:cubicBezTo>
                    <a:pt x="99" y="0"/>
                    <a:pt x="94" y="2"/>
                    <a:pt x="91" y="4"/>
                  </a:cubicBezTo>
                  <a:cubicBezTo>
                    <a:pt x="87" y="8"/>
                    <a:pt x="34" y="66"/>
                    <a:pt x="25" y="75"/>
                  </a:cubicBezTo>
                  <a:cubicBezTo>
                    <a:pt x="5" y="74"/>
                    <a:pt x="5" y="74"/>
                    <a:pt x="5" y="74"/>
                  </a:cubicBezTo>
                  <a:cubicBezTo>
                    <a:pt x="5" y="74"/>
                    <a:pt x="5" y="74"/>
                    <a:pt x="5" y="74"/>
                  </a:cubicBezTo>
                  <a:cubicBezTo>
                    <a:pt x="0" y="83"/>
                    <a:pt x="0" y="83"/>
                    <a:pt x="0" y="83"/>
                  </a:cubicBezTo>
                  <a:cubicBezTo>
                    <a:pt x="0" y="83"/>
                    <a:pt x="0" y="83"/>
                    <a:pt x="0" y="83"/>
                  </a:cubicBezTo>
                  <a:cubicBezTo>
                    <a:pt x="0" y="84"/>
                    <a:pt x="0" y="84"/>
                    <a:pt x="0" y="84"/>
                  </a:cubicBezTo>
                  <a:cubicBezTo>
                    <a:pt x="26" y="95"/>
                    <a:pt x="26" y="95"/>
                    <a:pt x="26" y="95"/>
                  </a:cubicBezTo>
                  <a:cubicBezTo>
                    <a:pt x="34" y="121"/>
                    <a:pt x="34" y="121"/>
                    <a:pt x="34" y="121"/>
                  </a:cubicBezTo>
                  <a:cubicBezTo>
                    <a:pt x="34" y="121"/>
                    <a:pt x="34" y="121"/>
                    <a:pt x="34" y="121"/>
                  </a:cubicBezTo>
                  <a:cubicBezTo>
                    <a:pt x="34" y="121"/>
                    <a:pt x="34" y="121"/>
                    <a:pt x="34" y="121"/>
                  </a:cubicBezTo>
                  <a:cubicBezTo>
                    <a:pt x="35" y="121"/>
                    <a:pt x="35" y="121"/>
                    <a:pt x="35" y="121"/>
                  </a:cubicBezTo>
                  <a:cubicBezTo>
                    <a:pt x="46" y="116"/>
                    <a:pt x="46" y="116"/>
                    <a:pt x="46" y="116"/>
                  </a:cubicBezTo>
                  <a:cubicBezTo>
                    <a:pt x="46" y="116"/>
                    <a:pt x="46" y="116"/>
                    <a:pt x="46" y="116"/>
                  </a:cubicBezTo>
                  <a:cubicBezTo>
                    <a:pt x="45" y="96"/>
                    <a:pt x="45" y="96"/>
                    <a:pt x="45" y="96"/>
                  </a:cubicBezTo>
                  <a:cubicBezTo>
                    <a:pt x="54" y="86"/>
                    <a:pt x="110" y="31"/>
                    <a:pt x="114" y="27"/>
                  </a:cubicBezTo>
                  <a:cubicBezTo>
                    <a:pt x="116" y="25"/>
                    <a:pt x="118" y="20"/>
                    <a:pt x="118" y="15"/>
                  </a:cubicBezTo>
                  <a:cubicBezTo>
                    <a:pt x="118" y="11"/>
                    <a:pt x="117" y="6"/>
                    <a:pt x="115" y="3"/>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54" name="Freeform 372">
              <a:extLst>
                <a:ext uri="{FF2B5EF4-FFF2-40B4-BE49-F238E27FC236}">
                  <a16:creationId xmlns:a16="http://schemas.microsoft.com/office/drawing/2014/main" id="{0EE5426F-873F-49BA-7725-BBC55EB1830E}"/>
                </a:ext>
              </a:extLst>
            </p:cNvPr>
            <p:cNvSpPr>
              <a:spLocks/>
            </p:cNvSpPr>
            <p:nvPr/>
          </p:nvSpPr>
          <p:spPr bwMode="auto">
            <a:xfrm>
              <a:off x="4246563" y="5743575"/>
              <a:ext cx="269875" cy="103188"/>
            </a:xfrm>
            <a:custGeom>
              <a:avLst/>
              <a:gdLst>
                <a:gd name="T0" fmla="*/ 28 w 80"/>
                <a:gd name="T1" fmla="*/ 1 h 30"/>
                <a:gd name="T2" fmla="*/ 80 w 80"/>
                <a:gd name="T3" fmla="*/ 5 h 30"/>
                <a:gd name="T4" fmla="*/ 80 w 80"/>
                <a:gd name="T5" fmla="*/ 6 h 30"/>
                <a:gd name="T6" fmla="*/ 80 w 80"/>
                <a:gd name="T7" fmla="*/ 6 h 30"/>
                <a:gd name="T8" fmla="*/ 56 w 80"/>
                <a:gd name="T9" fmla="*/ 29 h 30"/>
                <a:gd name="T10" fmla="*/ 55 w 80"/>
                <a:gd name="T11" fmla="*/ 30 h 30"/>
                <a:gd name="T12" fmla="*/ 13 w 80"/>
                <a:gd name="T13" fmla="*/ 20 h 30"/>
                <a:gd name="T14" fmla="*/ 7 w 80"/>
                <a:gd name="T15" fmla="*/ 18 h 30"/>
                <a:gd name="T16" fmla="*/ 0 w 80"/>
                <a:gd name="T17" fmla="*/ 18 h 30"/>
                <a:gd name="T18" fmla="*/ 2 w 80"/>
                <a:gd name="T19" fmla="*/ 16 h 30"/>
                <a:gd name="T20" fmla="*/ 14 w 80"/>
                <a:gd name="T21" fmla="*/ 4 h 30"/>
                <a:gd name="T22" fmla="*/ 28 w 80"/>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0">
                  <a:moveTo>
                    <a:pt x="28" y="1"/>
                  </a:moveTo>
                  <a:cubicBezTo>
                    <a:pt x="80" y="5"/>
                    <a:pt x="80" y="5"/>
                    <a:pt x="80" y="5"/>
                  </a:cubicBezTo>
                  <a:cubicBezTo>
                    <a:pt x="80" y="5"/>
                    <a:pt x="80" y="5"/>
                    <a:pt x="80" y="6"/>
                  </a:cubicBezTo>
                  <a:cubicBezTo>
                    <a:pt x="80" y="6"/>
                    <a:pt x="80" y="6"/>
                    <a:pt x="80" y="6"/>
                  </a:cubicBezTo>
                  <a:cubicBezTo>
                    <a:pt x="56" y="29"/>
                    <a:pt x="56" y="29"/>
                    <a:pt x="56" y="29"/>
                  </a:cubicBezTo>
                  <a:cubicBezTo>
                    <a:pt x="56" y="30"/>
                    <a:pt x="55" y="30"/>
                    <a:pt x="55" y="30"/>
                  </a:cubicBezTo>
                  <a:cubicBezTo>
                    <a:pt x="13" y="20"/>
                    <a:pt x="13" y="20"/>
                    <a:pt x="13" y="20"/>
                  </a:cubicBezTo>
                  <a:cubicBezTo>
                    <a:pt x="13" y="20"/>
                    <a:pt x="9" y="19"/>
                    <a:pt x="7" y="18"/>
                  </a:cubicBezTo>
                  <a:cubicBezTo>
                    <a:pt x="3" y="18"/>
                    <a:pt x="0" y="18"/>
                    <a:pt x="0" y="18"/>
                  </a:cubicBezTo>
                  <a:cubicBezTo>
                    <a:pt x="0" y="17"/>
                    <a:pt x="1" y="16"/>
                    <a:pt x="2" y="16"/>
                  </a:cubicBezTo>
                  <a:cubicBezTo>
                    <a:pt x="14" y="4"/>
                    <a:pt x="14" y="4"/>
                    <a:pt x="14" y="4"/>
                  </a:cubicBezTo>
                  <a:cubicBezTo>
                    <a:pt x="14" y="4"/>
                    <a:pt x="18" y="0"/>
                    <a:pt x="28" y="1"/>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grpSp>
        <p:nvGrpSpPr>
          <p:cNvPr id="155" name="Groupe 297">
            <a:extLst>
              <a:ext uri="{FF2B5EF4-FFF2-40B4-BE49-F238E27FC236}">
                <a16:creationId xmlns:a16="http://schemas.microsoft.com/office/drawing/2014/main" id="{1DA4114A-6BD7-D8ED-779D-3E7ABEF5A145}"/>
              </a:ext>
            </a:extLst>
          </p:cNvPr>
          <p:cNvGrpSpPr/>
          <p:nvPr/>
        </p:nvGrpSpPr>
        <p:grpSpPr>
          <a:xfrm>
            <a:off x="6563334" y="4903366"/>
            <a:ext cx="314361" cy="337064"/>
            <a:chOff x="6843712" y="3457575"/>
            <a:chExt cx="571500" cy="612775"/>
          </a:xfrm>
          <a:noFill/>
        </p:grpSpPr>
        <p:sp>
          <p:nvSpPr>
            <p:cNvPr id="156" name="Freeform 288">
              <a:extLst>
                <a:ext uri="{FF2B5EF4-FFF2-40B4-BE49-F238E27FC236}">
                  <a16:creationId xmlns:a16="http://schemas.microsoft.com/office/drawing/2014/main" id="{5B308221-0F72-F5A8-9C86-98DB72B622A3}"/>
                </a:ext>
              </a:extLst>
            </p:cNvPr>
            <p:cNvSpPr>
              <a:spLocks/>
            </p:cNvSpPr>
            <p:nvPr/>
          </p:nvSpPr>
          <p:spPr bwMode="auto">
            <a:xfrm>
              <a:off x="6896100" y="3957637"/>
              <a:ext cx="390525" cy="112713"/>
            </a:xfrm>
            <a:custGeom>
              <a:avLst/>
              <a:gdLst>
                <a:gd name="T0" fmla="*/ 7 w 104"/>
                <a:gd name="T1" fmla="*/ 0 h 30"/>
                <a:gd name="T2" fmla="*/ 97 w 104"/>
                <a:gd name="T3" fmla="*/ 0 h 30"/>
                <a:gd name="T4" fmla="*/ 104 w 104"/>
                <a:gd name="T5" fmla="*/ 7 h 30"/>
                <a:gd name="T6" fmla="*/ 81 w 104"/>
                <a:gd name="T7" fmla="*/ 30 h 30"/>
                <a:gd name="T8" fmla="*/ 0 w 104"/>
                <a:gd name="T9" fmla="*/ 30 h 30"/>
                <a:gd name="T10" fmla="*/ 1 w 104"/>
                <a:gd name="T11" fmla="*/ 26 h 30"/>
                <a:gd name="T12" fmla="*/ 0 w 104"/>
                <a:gd name="T13" fmla="*/ 18 h 30"/>
                <a:gd name="T14" fmla="*/ 0 w 104"/>
                <a:gd name="T15" fmla="*/ 11 h 30"/>
                <a:gd name="T16" fmla="*/ 0 w 104"/>
                <a:gd name="T17" fmla="*/ 7 h 30"/>
                <a:gd name="T18" fmla="*/ 7 w 104"/>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0">
                  <a:moveTo>
                    <a:pt x="7" y="0"/>
                  </a:moveTo>
                  <a:cubicBezTo>
                    <a:pt x="97" y="0"/>
                    <a:pt x="97" y="0"/>
                    <a:pt x="97" y="0"/>
                  </a:cubicBezTo>
                  <a:cubicBezTo>
                    <a:pt x="101" y="0"/>
                    <a:pt x="104" y="3"/>
                    <a:pt x="104" y="7"/>
                  </a:cubicBezTo>
                  <a:cubicBezTo>
                    <a:pt x="104" y="20"/>
                    <a:pt x="94" y="30"/>
                    <a:pt x="81" y="30"/>
                  </a:cubicBezTo>
                  <a:cubicBezTo>
                    <a:pt x="0" y="30"/>
                    <a:pt x="0" y="30"/>
                    <a:pt x="0" y="30"/>
                  </a:cubicBezTo>
                  <a:cubicBezTo>
                    <a:pt x="0" y="29"/>
                    <a:pt x="1" y="27"/>
                    <a:pt x="1" y="26"/>
                  </a:cubicBezTo>
                  <a:cubicBezTo>
                    <a:pt x="1" y="23"/>
                    <a:pt x="0" y="21"/>
                    <a:pt x="0" y="18"/>
                  </a:cubicBezTo>
                  <a:cubicBezTo>
                    <a:pt x="0" y="16"/>
                    <a:pt x="0" y="14"/>
                    <a:pt x="0" y="11"/>
                  </a:cubicBezTo>
                  <a:cubicBezTo>
                    <a:pt x="0" y="7"/>
                    <a:pt x="0" y="7"/>
                    <a:pt x="0" y="7"/>
                  </a:cubicBezTo>
                  <a:cubicBezTo>
                    <a:pt x="0" y="3"/>
                    <a:pt x="4" y="0"/>
                    <a:pt x="7" y="0"/>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57" name="Freeform 289">
              <a:extLst>
                <a:ext uri="{FF2B5EF4-FFF2-40B4-BE49-F238E27FC236}">
                  <a16:creationId xmlns:a16="http://schemas.microsoft.com/office/drawing/2014/main" id="{86EB8267-53B1-866D-84A0-DDB59B3B0D86}"/>
                </a:ext>
              </a:extLst>
            </p:cNvPr>
            <p:cNvSpPr>
              <a:spLocks/>
            </p:cNvSpPr>
            <p:nvPr/>
          </p:nvSpPr>
          <p:spPr bwMode="auto">
            <a:xfrm>
              <a:off x="7058025" y="3457575"/>
              <a:ext cx="338137" cy="252413"/>
            </a:xfrm>
            <a:custGeom>
              <a:avLst/>
              <a:gdLst>
                <a:gd name="T0" fmla="*/ 33 w 90"/>
                <a:gd name="T1" fmla="*/ 14 h 67"/>
                <a:gd name="T2" fmla="*/ 46 w 90"/>
                <a:gd name="T3" fmla="*/ 14 h 67"/>
                <a:gd name="T4" fmla="*/ 61 w 90"/>
                <a:gd name="T5" fmla="*/ 0 h 67"/>
                <a:gd name="T6" fmla="*/ 90 w 90"/>
                <a:gd name="T7" fmla="*/ 13 h 67"/>
                <a:gd name="T8" fmla="*/ 89 w 90"/>
                <a:gd name="T9" fmla="*/ 16 h 67"/>
                <a:gd name="T10" fmla="*/ 82 w 90"/>
                <a:gd name="T11" fmla="*/ 16 h 67"/>
                <a:gd name="T12" fmla="*/ 63 w 90"/>
                <a:gd name="T13" fmla="*/ 12 h 67"/>
                <a:gd name="T14" fmla="*/ 54 w 90"/>
                <a:gd name="T15" fmla="*/ 21 h 67"/>
                <a:gd name="T16" fmla="*/ 54 w 90"/>
                <a:gd name="T17" fmla="*/ 46 h 67"/>
                <a:gd name="T18" fmla="*/ 63 w 90"/>
                <a:gd name="T19" fmla="*/ 55 h 67"/>
                <a:gd name="T20" fmla="*/ 82 w 90"/>
                <a:gd name="T21" fmla="*/ 51 h 67"/>
                <a:gd name="T22" fmla="*/ 89 w 90"/>
                <a:gd name="T23" fmla="*/ 51 h 67"/>
                <a:gd name="T24" fmla="*/ 90 w 90"/>
                <a:gd name="T25" fmla="*/ 54 h 67"/>
                <a:gd name="T26" fmla="*/ 61 w 90"/>
                <a:gd name="T27" fmla="*/ 67 h 67"/>
                <a:gd name="T28" fmla="*/ 46 w 90"/>
                <a:gd name="T29" fmla="*/ 53 h 67"/>
                <a:gd name="T30" fmla="*/ 33 w 90"/>
                <a:gd name="T31" fmla="*/ 53 h 67"/>
                <a:gd name="T32" fmla="*/ 30 w 90"/>
                <a:gd name="T33" fmla="*/ 50 h 67"/>
                <a:gd name="T34" fmla="*/ 29 w 90"/>
                <a:gd name="T35" fmla="*/ 47 h 67"/>
                <a:gd name="T36" fmla="*/ 0 w 90"/>
                <a:gd name="T37" fmla="*/ 47 h 67"/>
                <a:gd name="T38" fmla="*/ 3 w 90"/>
                <a:gd name="T39" fmla="*/ 33 h 67"/>
                <a:gd name="T40" fmla="*/ 0 w 90"/>
                <a:gd name="T41" fmla="*/ 20 h 67"/>
                <a:gd name="T42" fmla="*/ 29 w 90"/>
                <a:gd name="T43" fmla="*/ 20 h 67"/>
                <a:gd name="T44" fmla="*/ 30 w 90"/>
                <a:gd name="T45" fmla="*/ 17 h 67"/>
                <a:gd name="T46" fmla="*/ 33 w 90"/>
                <a:gd name="T47"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67">
                  <a:moveTo>
                    <a:pt x="33" y="14"/>
                  </a:moveTo>
                  <a:cubicBezTo>
                    <a:pt x="46" y="14"/>
                    <a:pt x="46" y="14"/>
                    <a:pt x="46" y="14"/>
                  </a:cubicBezTo>
                  <a:cubicBezTo>
                    <a:pt x="61" y="0"/>
                    <a:pt x="61" y="0"/>
                    <a:pt x="61" y="0"/>
                  </a:cubicBezTo>
                  <a:cubicBezTo>
                    <a:pt x="90" y="13"/>
                    <a:pt x="90" y="13"/>
                    <a:pt x="90" y="13"/>
                  </a:cubicBezTo>
                  <a:cubicBezTo>
                    <a:pt x="89" y="16"/>
                    <a:pt x="89" y="16"/>
                    <a:pt x="89" y="16"/>
                  </a:cubicBezTo>
                  <a:cubicBezTo>
                    <a:pt x="82" y="16"/>
                    <a:pt x="82" y="16"/>
                    <a:pt x="82" y="16"/>
                  </a:cubicBezTo>
                  <a:cubicBezTo>
                    <a:pt x="63" y="12"/>
                    <a:pt x="63" y="12"/>
                    <a:pt x="63" y="12"/>
                  </a:cubicBezTo>
                  <a:cubicBezTo>
                    <a:pt x="54" y="21"/>
                    <a:pt x="54" y="21"/>
                    <a:pt x="54" y="21"/>
                  </a:cubicBezTo>
                  <a:cubicBezTo>
                    <a:pt x="54" y="46"/>
                    <a:pt x="54" y="46"/>
                    <a:pt x="54" y="46"/>
                  </a:cubicBezTo>
                  <a:cubicBezTo>
                    <a:pt x="63" y="55"/>
                    <a:pt x="63" y="55"/>
                    <a:pt x="63" y="55"/>
                  </a:cubicBezTo>
                  <a:cubicBezTo>
                    <a:pt x="82" y="51"/>
                    <a:pt x="82" y="51"/>
                    <a:pt x="82" y="51"/>
                  </a:cubicBezTo>
                  <a:cubicBezTo>
                    <a:pt x="89" y="51"/>
                    <a:pt x="89" y="51"/>
                    <a:pt x="89" y="51"/>
                  </a:cubicBezTo>
                  <a:cubicBezTo>
                    <a:pt x="90" y="54"/>
                    <a:pt x="90" y="54"/>
                    <a:pt x="90" y="54"/>
                  </a:cubicBezTo>
                  <a:cubicBezTo>
                    <a:pt x="61" y="67"/>
                    <a:pt x="61" y="67"/>
                    <a:pt x="61" y="67"/>
                  </a:cubicBezTo>
                  <a:cubicBezTo>
                    <a:pt x="46" y="53"/>
                    <a:pt x="46" y="53"/>
                    <a:pt x="46" y="53"/>
                  </a:cubicBezTo>
                  <a:cubicBezTo>
                    <a:pt x="33" y="53"/>
                    <a:pt x="33" y="53"/>
                    <a:pt x="33" y="53"/>
                  </a:cubicBezTo>
                  <a:cubicBezTo>
                    <a:pt x="31" y="53"/>
                    <a:pt x="30" y="51"/>
                    <a:pt x="30" y="50"/>
                  </a:cubicBezTo>
                  <a:cubicBezTo>
                    <a:pt x="29" y="47"/>
                    <a:pt x="29" y="47"/>
                    <a:pt x="29" y="47"/>
                  </a:cubicBezTo>
                  <a:cubicBezTo>
                    <a:pt x="0" y="47"/>
                    <a:pt x="0" y="47"/>
                    <a:pt x="0" y="47"/>
                  </a:cubicBezTo>
                  <a:cubicBezTo>
                    <a:pt x="2" y="43"/>
                    <a:pt x="3" y="38"/>
                    <a:pt x="3" y="33"/>
                  </a:cubicBezTo>
                  <a:cubicBezTo>
                    <a:pt x="3" y="28"/>
                    <a:pt x="2" y="24"/>
                    <a:pt x="0" y="20"/>
                  </a:cubicBezTo>
                  <a:cubicBezTo>
                    <a:pt x="29" y="20"/>
                    <a:pt x="29" y="20"/>
                    <a:pt x="29" y="20"/>
                  </a:cubicBezTo>
                  <a:cubicBezTo>
                    <a:pt x="30" y="17"/>
                    <a:pt x="30" y="17"/>
                    <a:pt x="30" y="17"/>
                  </a:cubicBezTo>
                  <a:cubicBezTo>
                    <a:pt x="30" y="15"/>
                    <a:pt x="31" y="14"/>
                    <a:pt x="33" y="1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58" name="Freeform 290">
              <a:extLst>
                <a:ext uri="{FF2B5EF4-FFF2-40B4-BE49-F238E27FC236}">
                  <a16:creationId xmlns:a16="http://schemas.microsoft.com/office/drawing/2014/main" id="{63E6E10B-4E39-3E9E-BCAE-ECE133DB7CB7}"/>
                </a:ext>
              </a:extLst>
            </p:cNvPr>
            <p:cNvSpPr>
              <a:spLocks/>
            </p:cNvSpPr>
            <p:nvPr/>
          </p:nvSpPr>
          <p:spPr bwMode="auto">
            <a:xfrm>
              <a:off x="7321550" y="3536950"/>
              <a:ext cx="93662" cy="93663"/>
            </a:xfrm>
            <a:custGeom>
              <a:avLst/>
              <a:gdLst>
                <a:gd name="T0" fmla="*/ 0 w 59"/>
                <a:gd name="T1" fmla="*/ 0 h 59"/>
                <a:gd name="T2" fmla="*/ 0 w 59"/>
                <a:gd name="T3" fmla="*/ 59 h 59"/>
                <a:gd name="T4" fmla="*/ 59 w 59"/>
                <a:gd name="T5" fmla="*/ 59 h 59"/>
                <a:gd name="T6" fmla="*/ 59 w 59"/>
                <a:gd name="T7" fmla="*/ 0 h 59"/>
                <a:gd name="T8" fmla="*/ 0 w 59"/>
                <a:gd name="T9" fmla="*/ 0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lnTo>
                    <a:pt x="0" y="59"/>
                  </a:lnTo>
                  <a:lnTo>
                    <a:pt x="59" y="59"/>
                  </a:lnTo>
                  <a:lnTo>
                    <a:pt x="59" y="0"/>
                  </a:lnTo>
                  <a:lnTo>
                    <a:pt x="0" y="0"/>
                  </a:lnTo>
                  <a:lnTo>
                    <a:pt x="0" y="0"/>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59" name="Oval 291">
              <a:extLst>
                <a:ext uri="{FF2B5EF4-FFF2-40B4-BE49-F238E27FC236}">
                  <a16:creationId xmlns:a16="http://schemas.microsoft.com/office/drawing/2014/main" id="{E61533DA-EEF7-3278-4B61-5A65B439DF08}"/>
                </a:ext>
              </a:extLst>
            </p:cNvPr>
            <p:cNvSpPr>
              <a:spLocks noChangeArrowheads="1"/>
            </p:cNvSpPr>
            <p:nvPr/>
          </p:nvSpPr>
          <p:spPr bwMode="auto">
            <a:xfrm>
              <a:off x="6843712" y="3481387"/>
              <a:ext cx="211137" cy="206375"/>
            </a:xfrm>
            <a:prstGeom prst="ellipse">
              <a:avLst/>
            </a:pr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60" name="Freeform 292">
              <a:extLst>
                <a:ext uri="{FF2B5EF4-FFF2-40B4-BE49-F238E27FC236}">
                  <a16:creationId xmlns:a16="http://schemas.microsoft.com/office/drawing/2014/main" id="{750D1750-09F3-4C30-9980-0514B88A08F8}"/>
                </a:ext>
              </a:extLst>
            </p:cNvPr>
            <p:cNvSpPr>
              <a:spLocks/>
            </p:cNvSpPr>
            <p:nvPr/>
          </p:nvSpPr>
          <p:spPr bwMode="auto">
            <a:xfrm>
              <a:off x="6915150" y="3649662"/>
              <a:ext cx="269875" cy="288925"/>
            </a:xfrm>
            <a:custGeom>
              <a:avLst/>
              <a:gdLst>
                <a:gd name="T0" fmla="*/ 19 w 72"/>
                <a:gd name="T1" fmla="*/ 77 h 77"/>
                <a:gd name="T2" fmla="*/ 72 w 72"/>
                <a:gd name="T3" fmla="*/ 77 h 77"/>
                <a:gd name="T4" fmla="*/ 36 w 72"/>
                <a:gd name="T5" fmla="*/ 0 h 77"/>
                <a:gd name="T6" fmla="*/ 9 w 72"/>
                <a:gd name="T7" fmla="*/ 14 h 77"/>
                <a:gd name="T8" fmla="*/ 0 w 72"/>
                <a:gd name="T9" fmla="*/ 13 h 77"/>
                <a:gd name="T10" fmla="*/ 19 w 72"/>
                <a:gd name="T11" fmla="*/ 77 h 77"/>
              </a:gdLst>
              <a:ahLst/>
              <a:cxnLst>
                <a:cxn ang="0">
                  <a:pos x="T0" y="T1"/>
                </a:cxn>
                <a:cxn ang="0">
                  <a:pos x="T2" y="T3"/>
                </a:cxn>
                <a:cxn ang="0">
                  <a:pos x="T4" y="T5"/>
                </a:cxn>
                <a:cxn ang="0">
                  <a:pos x="T6" y="T7"/>
                </a:cxn>
                <a:cxn ang="0">
                  <a:pos x="T8" y="T9"/>
                </a:cxn>
                <a:cxn ang="0">
                  <a:pos x="T10" y="T11"/>
                </a:cxn>
              </a:cxnLst>
              <a:rect l="0" t="0" r="r" b="b"/>
              <a:pathLst>
                <a:path w="72" h="77">
                  <a:moveTo>
                    <a:pt x="19" y="77"/>
                  </a:moveTo>
                  <a:cubicBezTo>
                    <a:pt x="72" y="77"/>
                    <a:pt x="72" y="77"/>
                    <a:pt x="72" y="77"/>
                  </a:cubicBezTo>
                  <a:cubicBezTo>
                    <a:pt x="36" y="0"/>
                    <a:pt x="36" y="0"/>
                    <a:pt x="36" y="0"/>
                  </a:cubicBezTo>
                  <a:cubicBezTo>
                    <a:pt x="30" y="9"/>
                    <a:pt x="20" y="14"/>
                    <a:pt x="9" y="14"/>
                  </a:cubicBezTo>
                  <a:cubicBezTo>
                    <a:pt x="6" y="14"/>
                    <a:pt x="3" y="14"/>
                    <a:pt x="0" y="13"/>
                  </a:cubicBezTo>
                  <a:cubicBezTo>
                    <a:pt x="19" y="77"/>
                    <a:pt x="19" y="77"/>
                    <a:pt x="19" y="77"/>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61" name="Oval 293">
              <a:extLst>
                <a:ext uri="{FF2B5EF4-FFF2-40B4-BE49-F238E27FC236}">
                  <a16:creationId xmlns:a16="http://schemas.microsoft.com/office/drawing/2014/main" id="{84D17347-BDA9-6E03-142A-E9867C251ED9}"/>
                </a:ext>
              </a:extLst>
            </p:cNvPr>
            <p:cNvSpPr>
              <a:spLocks noChangeArrowheads="1"/>
            </p:cNvSpPr>
            <p:nvPr/>
          </p:nvSpPr>
          <p:spPr bwMode="auto">
            <a:xfrm>
              <a:off x="6896100" y="3533775"/>
              <a:ext cx="106362" cy="101600"/>
            </a:xfrm>
            <a:prstGeom prst="ellipse">
              <a:avLst/>
            </a:pr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62" name="Oval 294">
              <a:extLst>
                <a:ext uri="{FF2B5EF4-FFF2-40B4-BE49-F238E27FC236}">
                  <a16:creationId xmlns:a16="http://schemas.microsoft.com/office/drawing/2014/main" id="{85613B73-0214-5C2D-7726-930EC0B7961B}"/>
                </a:ext>
              </a:extLst>
            </p:cNvPr>
            <p:cNvSpPr>
              <a:spLocks noChangeArrowheads="1"/>
            </p:cNvSpPr>
            <p:nvPr/>
          </p:nvSpPr>
          <p:spPr bwMode="auto">
            <a:xfrm>
              <a:off x="6923087" y="3559175"/>
              <a:ext cx="52387" cy="49213"/>
            </a:xfrm>
            <a:prstGeom prst="ellipse">
              <a:avLst/>
            </a:pr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grpSp>
        <p:nvGrpSpPr>
          <p:cNvPr id="163" name="Groupe 686">
            <a:extLst>
              <a:ext uri="{FF2B5EF4-FFF2-40B4-BE49-F238E27FC236}">
                <a16:creationId xmlns:a16="http://schemas.microsoft.com/office/drawing/2014/main" id="{BE8F314F-675E-0175-5187-E2B5B2081011}"/>
              </a:ext>
            </a:extLst>
          </p:cNvPr>
          <p:cNvGrpSpPr/>
          <p:nvPr/>
        </p:nvGrpSpPr>
        <p:grpSpPr>
          <a:xfrm>
            <a:off x="4515490" y="5679101"/>
            <a:ext cx="236353" cy="258952"/>
            <a:chOff x="7121525" y="2576513"/>
            <a:chExt cx="398463" cy="436562"/>
          </a:xfrm>
          <a:noFill/>
        </p:grpSpPr>
        <p:sp>
          <p:nvSpPr>
            <p:cNvPr id="168" name="Freeform 178">
              <a:extLst>
                <a:ext uri="{FF2B5EF4-FFF2-40B4-BE49-F238E27FC236}">
                  <a16:creationId xmlns:a16="http://schemas.microsoft.com/office/drawing/2014/main" id="{BAD4D230-D880-A968-0588-0F550B2BBCB2}"/>
                </a:ext>
              </a:extLst>
            </p:cNvPr>
            <p:cNvSpPr>
              <a:spLocks/>
            </p:cNvSpPr>
            <p:nvPr/>
          </p:nvSpPr>
          <p:spPr bwMode="auto">
            <a:xfrm>
              <a:off x="7159625" y="2576513"/>
              <a:ext cx="319088" cy="436562"/>
            </a:xfrm>
            <a:custGeom>
              <a:avLst/>
              <a:gdLst>
                <a:gd name="T0" fmla="*/ 28 w 85"/>
                <a:gd name="T1" fmla="*/ 111 h 116"/>
                <a:gd name="T2" fmla="*/ 42 w 85"/>
                <a:gd name="T3" fmla="*/ 69 h 116"/>
                <a:gd name="T4" fmla="*/ 3 w 85"/>
                <a:gd name="T5" fmla="*/ 69 h 116"/>
                <a:gd name="T6" fmla="*/ 0 w 85"/>
                <a:gd name="T7" fmla="*/ 66 h 116"/>
                <a:gd name="T8" fmla="*/ 1 w 85"/>
                <a:gd name="T9" fmla="*/ 64 h 116"/>
                <a:gd name="T10" fmla="*/ 1 w 85"/>
                <a:gd name="T11" fmla="*/ 64 h 116"/>
                <a:gd name="T12" fmla="*/ 35 w 85"/>
                <a:gd name="T13" fmla="*/ 22 h 116"/>
                <a:gd name="T14" fmla="*/ 53 w 85"/>
                <a:gd name="T15" fmla="*/ 1 h 116"/>
                <a:gd name="T16" fmla="*/ 57 w 85"/>
                <a:gd name="T17" fmla="*/ 1 h 116"/>
                <a:gd name="T18" fmla="*/ 58 w 85"/>
                <a:gd name="T19" fmla="*/ 4 h 116"/>
                <a:gd name="T20" fmla="*/ 43 w 85"/>
                <a:gd name="T21" fmla="*/ 46 h 116"/>
                <a:gd name="T22" fmla="*/ 82 w 85"/>
                <a:gd name="T23" fmla="*/ 47 h 116"/>
                <a:gd name="T24" fmla="*/ 85 w 85"/>
                <a:gd name="T25" fmla="*/ 50 h 116"/>
                <a:gd name="T26" fmla="*/ 84 w 85"/>
                <a:gd name="T27" fmla="*/ 51 h 116"/>
                <a:gd name="T28" fmla="*/ 84 w 85"/>
                <a:gd name="T29" fmla="*/ 51 h 116"/>
                <a:gd name="T30" fmla="*/ 50 w 85"/>
                <a:gd name="T31" fmla="*/ 93 h 116"/>
                <a:gd name="T32" fmla="*/ 33 w 85"/>
                <a:gd name="T33" fmla="*/ 114 h 116"/>
                <a:gd name="T34" fmla="*/ 28 w 85"/>
                <a:gd name="T35" fmla="*/ 115 h 116"/>
                <a:gd name="T36" fmla="*/ 28 w 85"/>
                <a:gd name="T3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16">
                  <a:moveTo>
                    <a:pt x="28" y="111"/>
                  </a:moveTo>
                  <a:cubicBezTo>
                    <a:pt x="42" y="69"/>
                    <a:pt x="42" y="69"/>
                    <a:pt x="42" y="69"/>
                  </a:cubicBezTo>
                  <a:cubicBezTo>
                    <a:pt x="3" y="69"/>
                    <a:pt x="3" y="69"/>
                    <a:pt x="3" y="69"/>
                  </a:cubicBezTo>
                  <a:cubicBezTo>
                    <a:pt x="2" y="69"/>
                    <a:pt x="0" y="68"/>
                    <a:pt x="0" y="66"/>
                  </a:cubicBezTo>
                  <a:cubicBezTo>
                    <a:pt x="0" y="65"/>
                    <a:pt x="1" y="65"/>
                    <a:pt x="1" y="64"/>
                  </a:cubicBezTo>
                  <a:cubicBezTo>
                    <a:pt x="1" y="64"/>
                    <a:pt x="1" y="64"/>
                    <a:pt x="1" y="64"/>
                  </a:cubicBezTo>
                  <a:cubicBezTo>
                    <a:pt x="13" y="50"/>
                    <a:pt x="24" y="36"/>
                    <a:pt x="35" y="22"/>
                  </a:cubicBezTo>
                  <a:cubicBezTo>
                    <a:pt x="41" y="15"/>
                    <a:pt x="47" y="8"/>
                    <a:pt x="53" y="1"/>
                  </a:cubicBezTo>
                  <a:cubicBezTo>
                    <a:pt x="54" y="0"/>
                    <a:pt x="55" y="0"/>
                    <a:pt x="57" y="1"/>
                  </a:cubicBezTo>
                  <a:cubicBezTo>
                    <a:pt x="58" y="1"/>
                    <a:pt x="58" y="3"/>
                    <a:pt x="58" y="4"/>
                  </a:cubicBezTo>
                  <a:cubicBezTo>
                    <a:pt x="43" y="46"/>
                    <a:pt x="43" y="46"/>
                    <a:pt x="43" y="46"/>
                  </a:cubicBezTo>
                  <a:cubicBezTo>
                    <a:pt x="82" y="47"/>
                    <a:pt x="82" y="47"/>
                    <a:pt x="82" y="47"/>
                  </a:cubicBezTo>
                  <a:cubicBezTo>
                    <a:pt x="83" y="47"/>
                    <a:pt x="85" y="48"/>
                    <a:pt x="85" y="50"/>
                  </a:cubicBezTo>
                  <a:cubicBezTo>
                    <a:pt x="85" y="50"/>
                    <a:pt x="84" y="51"/>
                    <a:pt x="84" y="51"/>
                  </a:cubicBezTo>
                  <a:cubicBezTo>
                    <a:pt x="84" y="51"/>
                    <a:pt x="84" y="51"/>
                    <a:pt x="84" y="51"/>
                  </a:cubicBezTo>
                  <a:cubicBezTo>
                    <a:pt x="73" y="65"/>
                    <a:pt x="62" y="79"/>
                    <a:pt x="50" y="93"/>
                  </a:cubicBezTo>
                  <a:cubicBezTo>
                    <a:pt x="44" y="100"/>
                    <a:pt x="39" y="107"/>
                    <a:pt x="33" y="114"/>
                  </a:cubicBezTo>
                  <a:cubicBezTo>
                    <a:pt x="32" y="116"/>
                    <a:pt x="30" y="116"/>
                    <a:pt x="28" y="115"/>
                  </a:cubicBezTo>
                  <a:cubicBezTo>
                    <a:pt x="27" y="114"/>
                    <a:pt x="27" y="113"/>
                    <a:pt x="28" y="111"/>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69" name="Freeform 179">
              <a:extLst>
                <a:ext uri="{FF2B5EF4-FFF2-40B4-BE49-F238E27FC236}">
                  <a16:creationId xmlns:a16="http://schemas.microsoft.com/office/drawing/2014/main" id="{00800749-D86C-5C72-9D9F-E2610BD88C9B}"/>
                </a:ext>
              </a:extLst>
            </p:cNvPr>
            <p:cNvSpPr>
              <a:spLocks/>
            </p:cNvSpPr>
            <p:nvPr/>
          </p:nvSpPr>
          <p:spPr bwMode="auto">
            <a:xfrm>
              <a:off x="7121525" y="2595563"/>
              <a:ext cx="169863" cy="376237"/>
            </a:xfrm>
            <a:custGeom>
              <a:avLst/>
              <a:gdLst>
                <a:gd name="T0" fmla="*/ 31 w 45"/>
                <a:gd name="T1" fmla="*/ 93 h 100"/>
                <a:gd name="T2" fmla="*/ 32 w 45"/>
                <a:gd name="T3" fmla="*/ 97 h 100"/>
                <a:gd name="T4" fmla="*/ 28 w 45"/>
                <a:gd name="T5" fmla="*/ 99 h 100"/>
                <a:gd name="T6" fmla="*/ 7 w 45"/>
                <a:gd name="T7" fmla="*/ 79 h 100"/>
                <a:gd name="T8" fmla="*/ 0 w 45"/>
                <a:gd name="T9" fmla="*/ 52 h 100"/>
                <a:gd name="T10" fmla="*/ 11 w 45"/>
                <a:gd name="T11" fmla="*/ 19 h 100"/>
                <a:gd name="T12" fmla="*/ 41 w 45"/>
                <a:gd name="T13" fmla="*/ 1 h 100"/>
                <a:gd name="T14" fmla="*/ 44 w 45"/>
                <a:gd name="T15" fmla="*/ 3 h 100"/>
                <a:gd name="T16" fmla="*/ 42 w 45"/>
                <a:gd name="T17" fmla="*/ 6 h 100"/>
                <a:gd name="T18" fmla="*/ 16 w 45"/>
                <a:gd name="T19" fmla="*/ 23 h 100"/>
                <a:gd name="T20" fmla="*/ 6 w 45"/>
                <a:gd name="T21" fmla="*/ 52 h 100"/>
                <a:gd name="T22" fmla="*/ 12 w 45"/>
                <a:gd name="T23" fmla="*/ 76 h 100"/>
                <a:gd name="T24" fmla="*/ 31 w 45"/>
                <a:gd name="T25"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00">
                  <a:moveTo>
                    <a:pt x="31" y="93"/>
                  </a:moveTo>
                  <a:cubicBezTo>
                    <a:pt x="32" y="94"/>
                    <a:pt x="33" y="96"/>
                    <a:pt x="32" y="97"/>
                  </a:cubicBezTo>
                  <a:cubicBezTo>
                    <a:pt x="31" y="99"/>
                    <a:pt x="29" y="100"/>
                    <a:pt x="28" y="99"/>
                  </a:cubicBezTo>
                  <a:cubicBezTo>
                    <a:pt x="19" y="94"/>
                    <a:pt x="12" y="87"/>
                    <a:pt x="7" y="79"/>
                  </a:cubicBezTo>
                  <a:cubicBezTo>
                    <a:pt x="3" y="71"/>
                    <a:pt x="0" y="62"/>
                    <a:pt x="0" y="52"/>
                  </a:cubicBezTo>
                  <a:cubicBezTo>
                    <a:pt x="0" y="40"/>
                    <a:pt x="4" y="28"/>
                    <a:pt x="11" y="19"/>
                  </a:cubicBezTo>
                  <a:cubicBezTo>
                    <a:pt x="19" y="10"/>
                    <a:pt x="29" y="3"/>
                    <a:pt x="41" y="1"/>
                  </a:cubicBezTo>
                  <a:cubicBezTo>
                    <a:pt x="42" y="0"/>
                    <a:pt x="44" y="1"/>
                    <a:pt x="44" y="3"/>
                  </a:cubicBezTo>
                  <a:cubicBezTo>
                    <a:pt x="45" y="4"/>
                    <a:pt x="44" y="6"/>
                    <a:pt x="42" y="6"/>
                  </a:cubicBezTo>
                  <a:cubicBezTo>
                    <a:pt x="31" y="9"/>
                    <a:pt x="22" y="15"/>
                    <a:pt x="16" y="23"/>
                  </a:cubicBezTo>
                  <a:cubicBezTo>
                    <a:pt x="10" y="31"/>
                    <a:pt x="6" y="41"/>
                    <a:pt x="6" y="52"/>
                  </a:cubicBezTo>
                  <a:cubicBezTo>
                    <a:pt x="6" y="61"/>
                    <a:pt x="8" y="69"/>
                    <a:pt x="12" y="76"/>
                  </a:cubicBezTo>
                  <a:cubicBezTo>
                    <a:pt x="17" y="83"/>
                    <a:pt x="23" y="89"/>
                    <a:pt x="31" y="93"/>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70" name="Freeform 180">
              <a:extLst>
                <a:ext uri="{FF2B5EF4-FFF2-40B4-BE49-F238E27FC236}">
                  <a16:creationId xmlns:a16="http://schemas.microsoft.com/office/drawing/2014/main" id="{B4957F6B-4DCA-77D7-2E98-27495B887855}"/>
                </a:ext>
              </a:extLst>
            </p:cNvPr>
            <p:cNvSpPr>
              <a:spLocks/>
            </p:cNvSpPr>
            <p:nvPr/>
          </p:nvSpPr>
          <p:spPr bwMode="auto">
            <a:xfrm>
              <a:off x="7351713" y="2614613"/>
              <a:ext cx="168275" cy="373062"/>
            </a:xfrm>
            <a:custGeom>
              <a:avLst/>
              <a:gdLst>
                <a:gd name="T0" fmla="*/ 15 w 45"/>
                <a:gd name="T1" fmla="*/ 6 h 99"/>
                <a:gd name="T2" fmla="*/ 14 w 45"/>
                <a:gd name="T3" fmla="*/ 2 h 99"/>
                <a:gd name="T4" fmla="*/ 18 w 45"/>
                <a:gd name="T5" fmla="*/ 1 h 99"/>
                <a:gd name="T6" fmla="*/ 38 w 45"/>
                <a:gd name="T7" fmla="*/ 20 h 99"/>
                <a:gd name="T8" fmla="*/ 45 w 45"/>
                <a:gd name="T9" fmla="*/ 47 h 99"/>
                <a:gd name="T10" fmla="*/ 33 w 45"/>
                <a:gd name="T11" fmla="*/ 80 h 99"/>
                <a:gd name="T12" fmla="*/ 4 w 45"/>
                <a:gd name="T13" fmla="*/ 99 h 99"/>
                <a:gd name="T14" fmla="*/ 0 w 45"/>
                <a:gd name="T15" fmla="*/ 97 h 99"/>
                <a:gd name="T16" fmla="*/ 2 w 45"/>
                <a:gd name="T17" fmla="*/ 93 h 99"/>
                <a:gd name="T18" fmla="*/ 29 w 45"/>
                <a:gd name="T19" fmla="*/ 77 h 99"/>
                <a:gd name="T20" fmla="*/ 39 w 45"/>
                <a:gd name="T21" fmla="*/ 47 h 99"/>
                <a:gd name="T22" fmla="*/ 33 w 45"/>
                <a:gd name="T23" fmla="*/ 23 h 99"/>
                <a:gd name="T24" fmla="*/ 15 w 45"/>
                <a:gd name="T25"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9">
                  <a:moveTo>
                    <a:pt x="15" y="6"/>
                  </a:moveTo>
                  <a:cubicBezTo>
                    <a:pt x="13" y="5"/>
                    <a:pt x="13" y="4"/>
                    <a:pt x="14" y="2"/>
                  </a:cubicBezTo>
                  <a:cubicBezTo>
                    <a:pt x="14" y="1"/>
                    <a:pt x="16" y="0"/>
                    <a:pt x="18" y="1"/>
                  </a:cubicBezTo>
                  <a:cubicBezTo>
                    <a:pt x="26" y="6"/>
                    <a:pt x="33" y="12"/>
                    <a:pt x="38" y="20"/>
                  </a:cubicBezTo>
                  <a:cubicBezTo>
                    <a:pt x="42" y="28"/>
                    <a:pt x="45" y="38"/>
                    <a:pt x="45" y="47"/>
                  </a:cubicBezTo>
                  <a:cubicBezTo>
                    <a:pt x="45" y="60"/>
                    <a:pt x="41" y="71"/>
                    <a:pt x="33" y="80"/>
                  </a:cubicBezTo>
                  <a:cubicBezTo>
                    <a:pt x="26" y="89"/>
                    <a:pt x="16" y="96"/>
                    <a:pt x="4" y="99"/>
                  </a:cubicBezTo>
                  <a:cubicBezTo>
                    <a:pt x="2" y="99"/>
                    <a:pt x="0" y="98"/>
                    <a:pt x="0" y="97"/>
                  </a:cubicBezTo>
                  <a:cubicBezTo>
                    <a:pt x="0" y="95"/>
                    <a:pt x="1" y="93"/>
                    <a:pt x="2" y="93"/>
                  </a:cubicBezTo>
                  <a:cubicBezTo>
                    <a:pt x="13" y="91"/>
                    <a:pt x="22" y="85"/>
                    <a:pt x="29" y="77"/>
                  </a:cubicBezTo>
                  <a:cubicBezTo>
                    <a:pt x="35" y="68"/>
                    <a:pt x="39" y="58"/>
                    <a:pt x="39" y="47"/>
                  </a:cubicBezTo>
                  <a:cubicBezTo>
                    <a:pt x="39" y="39"/>
                    <a:pt x="37" y="30"/>
                    <a:pt x="33" y="23"/>
                  </a:cubicBezTo>
                  <a:cubicBezTo>
                    <a:pt x="28" y="16"/>
                    <a:pt x="22" y="10"/>
                    <a:pt x="15" y="6"/>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grpSp>
        <p:nvGrpSpPr>
          <p:cNvPr id="171" name="Group 938">
            <a:extLst>
              <a:ext uri="{FF2B5EF4-FFF2-40B4-BE49-F238E27FC236}">
                <a16:creationId xmlns:a16="http://schemas.microsoft.com/office/drawing/2014/main" id="{7EF02CC0-6E44-CC8D-BA78-E0AD09C2A92F}"/>
              </a:ext>
            </a:extLst>
          </p:cNvPr>
          <p:cNvGrpSpPr/>
          <p:nvPr/>
        </p:nvGrpSpPr>
        <p:grpSpPr>
          <a:xfrm>
            <a:off x="7792360" y="4916606"/>
            <a:ext cx="266084" cy="303279"/>
            <a:chOff x="3599471" y="4283450"/>
            <a:chExt cx="359356" cy="409589"/>
          </a:xfrm>
          <a:noFill/>
        </p:grpSpPr>
        <p:sp>
          <p:nvSpPr>
            <p:cNvPr id="172" name="Freeform 212">
              <a:extLst>
                <a:ext uri="{FF2B5EF4-FFF2-40B4-BE49-F238E27FC236}">
                  <a16:creationId xmlns:a16="http://schemas.microsoft.com/office/drawing/2014/main" id="{019A768F-EF8D-D754-2575-5A800350D901}"/>
                </a:ext>
              </a:extLst>
            </p:cNvPr>
            <p:cNvSpPr>
              <a:spLocks noChangeAspect="1"/>
            </p:cNvSpPr>
            <p:nvPr/>
          </p:nvSpPr>
          <p:spPr bwMode="auto">
            <a:xfrm>
              <a:off x="3702512" y="4283450"/>
              <a:ext cx="158426" cy="409589"/>
            </a:xfrm>
            <a:custGeom>
              <a:avLst/>
              <a:gdLst>
                <a:gd name="T0" fmla="*/ 34 w 52"/>
                <a:gd name="T1" fmla="*/ 134 h 134"/>
                <a:gd name="T2" fmla="*/ 30 w 52"/>
                <a:gd name="T3" fmla="*/ 133 h 134"/>
                <a:gd name="T4" fmla="*/ 30 w 52"/>
                <a:gd name="T5" fmla="*/ 126 h 134"/>
                <a:gd name="T6" fmla="*/ 33 w 52"/>
                <a:gd name="T7" fmla="*/ 98 h 134"/>
                <a:gd name="T8" fmla="*/ 17 w 52"/>
                <a:gd name="T9" fmla="*/ 64 h 134"/>
                <a:gd name="T10" fmla="*/ 3 w 52"/>
                <a:gd name="T11" fmla="*/ 30 h 134"/>
                <a:gd name="T12" fmla="*/ 11 w 52"/>
                <a:gd name="T13" fmla="*/ 2 h 134"/>
                <a:gd name="T14" fmla="*/ 18 w 52"/>
                <a:gd name="T15" fmla="*/ 2 h 134"/>
                <a:gd name="T16" fmla="*/ 18 w 52"/>
                <a:gd name="T17" fmla="*/ 9 h 134"/>
                <a:gd name="T18" fmla="*/ 13 w 52"/>
                <a:gd name="T19" fmla="*/ 27 h 134"/>
                <a:gd name="T20" fmla="*/ 13 w 52"/>
                <a:gd name="T21" fmla="*/ 28 h 134"/>
                <a:gd name="T22" fmla="*/ 26 w 52"/>
                <a:gd name="T23" fmla="*/ 60 h 134"/>
                <a:gd name="T24" fmla="*/ 42 w 52"/>
                <a:gd name="T25" fmla="*/ 94 h 134"/>
                <a:gd name="T26" fmla="*/ 37 w 52"/>
                <a:gd name="T27" fmla="*/ 133 h 134"/>
                <a:gd name="T28" fmla="*/ 34 w 52"/>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4">
                  <a:moveTo>
                    <a:pt x="34" y="134"/>
                  </a:moveTo>
                  <a:cubicBezTo>
                    <a:pt x="32" y="134"/>
                    <a:pt x="31" y="134"/>
                    <a:pt x="30" y="133"/>
                  </a:cubicBezTo>
                  <a:cubicBezTo>
                    <a:pt x="28" y="131"/>
                    <a:pt x="28" y="127"/>
                    <a:pt x="30" y="126"/>
                  </a:cubicBezTo>
                  <a:cubicBezTo>
                    <a:pt x="31" y="125"/>
                    <a:pt x="40" y="116"/>
                    <a:pt x="33" y="98"/>
                  </a:cubicBezTo>
                  <a:cubicBezTo>
                    <a:pt x="28" y="84"/>
                    <a:pt x="22" y="74"/>
                    <a:pt x="17" y="64"/>
                  </a:cubicBezTo>
                  <a:cubicBezTo>
                    <a:pt x="11" y="52"/>
                    <a:pt x="5" y="41"/>
                    <a:pt x="3" y="30"/>
                  </a:cubicBezTo>
                  <a:cubicBezTo>
                    <a:pt x="0" y="15"/>
                    <a:pt x="10" y="3"/>
                    <a:pt x="11" y="2"/>
                  </a:cubicBezTo>
                  <a:cubicBezTo>
                    <a:pt x="12" y="0"/>
                    <a:pt x="16" y="0"/>
                    <a:pt x="18" y="2"/>
                  </a:cubicBezTo>
                  <a:cubicBezTo>
                    <a:pt x="20" y="3"/>
                    <a:pt x="20" y="7"/>
                    <a:pt x="18" y="9"/>
                  </a:cubicBezTo>
                  <a:cubicBezTo>
                    <a:pt x="18" y="9"/>
                    <a:pt x="11" y="18"/>
                    <a:pt x="13" y="27"/>
                  </a:cubicBezTo>
                  <a:cubicBezTo>
                    <a:pt x="13" y="28"/>
                    <a:pt x="13" y="28"/>
                    <a:pt x="13" y="28"/>
                  </a:cubicBezTo>
                  <a:cubicBezTo>
                    <a:pt x="15" y="38"/>
                    <a:pt x="19" y="48"/>
                    <a:pt x="26" y="60"/>
                  </a:cubicBezTo>
                  <a:cubicBezTo>
                    <a:pt x="31" y="69"/>
                    <a:pt x="37" y="80"/>
                    <a:pt x="42" y="94"/>
                  </a:cubicBezTo>
                  <a:cubicBezTo>
                    <a:pt x="52" y="120"/>
                    <a:pt x="38" y="133"/>
                    <a:pt x="37" y="133"/>
                  </a:cubicBezTo>
                  <a:cubicBezTo>
                    <a:pt x="36" y="134"/>
                    <a:pt x="35" y="134"/>
                    <a:pt x="34" y="13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grpSp>
          <p:nvGrpSpPr>
            <p:cNvPr id="173" name="Group 940">
              <a:extLst>
                <a:ext uri="{FF2B5EF4-FFF2-40B4-BE49-F238E27FC236}">
                  <a16:creationId xmlns:a16="http://schemas.microsoft.com/office/drawing/2014/main" id="{C4F1770A-2075-8329-652F-D0EEBF94E2DD}"/>
                </a:ext>
              </a:extLst>
            </p:cNvPr>
            <p:cNvGrpSpPr/>
            <p:nvPr/>
          </p:nvGrpSpPr>
          <p:grpSpPr>
            <a:xfrm>
              <a:off x="3599471" y="4305347"/>
              <a:ext cx="359356" cy="369660"/>
              <a:chOff x="3599471" y="4305347"/>
              <a:chExt cx="359356" cy="369660"/>
            </a:xfrm>
            <a:grpFill/>
          </p:grpSpPr>
          <p:sp>
            <p:nvSpPr>
              <p:cNvPr id="174" name="Freeform 213">
                <a:extLst>
                  <a:ext uri="{FF2B5EF4-FFF2-40B4-BE49-F238E27FC236}">
                    <a16:creationId xmlns:a16="http://schemas.microsoft.com/office/drawing/2014/main" id="{5AE3D270-9123-7B6F-7055-692E2826A84A}"/>
                  </a:ext>
                </a:extLst>
              </p:cNvPr>
              <p:cNvSpPr>
                <a:spLocks noChangeAspect="1"/>
              </p:cNvSpPr>
              <p:nvPr/>
            </p:nvSpPr>
            <p:spPr bwMode="auto">
              <a:xfrm>
                <a:off x="3769489" y="4311787"/>
                <a:ext cx="109482" cy="45080"/>
              </a:xfrm>
              <a:custGeom>
                <a:avLst/>
                <a:gdLst>
                  <a:gd name="T0" fmla="*/ 31 w 36"/>
                  <a:gd name="T1" fmla="*/ 15 h 15"/>
                  <a:gd name="T2" fmla="*/ 30 w 36"/>
                  <a:gd name="T3" fmla="*/ 15 h 15"/>
                  <a:gd name="T4" fmla="*/ 5 w 36"/>
                  <a:gd name="T5" fmla="*/ 11 h 15"/>
                  <a:gd name="T6" fmla="*/ 1 w 36"/>
                  <a:gd name="T7" fmla="*/ 5 h 15"/>
                  <a:gd name="T8" fmla="*/ 7 w 36"/>
                  <a:gd name="T9" fmla="*/ 1 h 15"/>
                  <a:gd name="T10" fmla="*/ 32 w 36"/>
                  <a:gd name="T11" fmla="*/ 6 h 15"/>
                  <a:gd name="T12" fmla="*/ 36 w 36"/>
                  <a:gd name="T13" fmla="*/ 12 h 15"/>
                  <a:gd name="T14" fmla="*/ 31 w 3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
                    <a:moveTo>
                      <a:pt x="31" y="15"/>
                    </a:moveTo>
                    <a:cubicBezTo>
                      <a:pt x="30" y="15"/>
                      <a:pt x="30" y="15"/>
                      <a:pt x="30" y="15"/>
                    </a:cubicBezTo>
                    <a:cubicBezTo>
                      <a:pt x="5" y="11"/>
                      <a:pt x="5" y="11"/>
                      <a:pt x="5" y="11"/>
                    </a:cubicBezTo>
                    <a:cubicBezTo>
                      <a:pt x="2" y="10"/>
                      <a:pt x="0" y="7"/>
                      <a:pt x="1" y="5"/>
                    </a:cubicBezTo>
                    <a:cubicBezTo>
                      <a:pt x="1" y="2"/>
                      <a:pt x="4" y="0"/>
                      <a:pt x="7" y="1"/>
                    </a:cubicBezTo>
                    <a:cubicBezTo>
                      <a:pt x="32" y="6"/>
                      <a:pt x="32" y="6"/>
                      <a:pt x="32" y="6"/>
                    </a:cubicBezTo>
                    <a:cubicBezTo>
                      <a:pt x="34" y="6"/>
                      <a:pt x="36" y="9"/>
                      <a:pt x="36" y="12"/>
                    </a:cubicBezTo>
                    <a:cubicBezTo>
                      <a:pt x="35" y="14"/>
                      <a:pt x="33" y="15"/>
                      <a:pt x="31" y="15"/>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75" name="Freeform 214">
                <a:extLst>
                  <a:ext uri="{FF2B5EF4-FFF2-40B4-BE49-F238E27FC236}">
                    <a16:creationId xmlns:a16="http://schemas.microsoft.com/office/drawing/2014/main" id="{7A2C5678-9239-E04B-D28C-08B3C9437E2A}"/>
                  </a:ext>
                </a:extLst>
              </p:cNvPr>
              <p:cNvSpPr>
                <a:spLocks noChangeAspect="1"/>
              </p:cNvSpPr>
              <p:nvPr/>
            </p:nvSpPr>
            <p:spPr bwMode="auto">
              <a:xfrm>
                <a:off x="3754033" y="4350427"/>
                <a:ext cx="131377" cy="57960"/>
              </a:xfrm>
              <a:custGeom>
                <a:avLst/>
                <a:gdLst>
                  <a:gd name="T0" fmla="*/ 38 w 43"/>
                  <a:gd name="T1" fmla="*/ 19 h 19"/>
                  <a:gd name="T2" fmla="*/ 36 w 43"/>
                  <a:gd name="T3" fmla="*/ 19 h 19"/>
                  <a:gd name="T4" fmla="*/ 5 w 43"/>
                  <a:gd name="T5" fmla="*/ 10 h 19"/>
                  <a:gd name="T6" fmla="*/ 1 w 43"/>
                  <a:gd name="T7" fmla="*/ 4 h 19"/>
                  <a:gd name="T8" fmla="*/ 7 w 43"/>
                  <a:gd name="T9" fmla="*/ 1 h 19"/>
                  <a:gd name="T10" fmla="*/ 39 w 43"/>
                  <a:gd name="T11" fmla="*/ 9 h 19"/>
                  <a:gd name="T12" fmla="*/ 42 w 43"/>
                  <a:gd name="T13" fmla="*/ 16 h 19"/>
                  <a:gd name="T14" fmla="*/ 38 w 4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9">
                    <a:moveTo>
                      <a:pt x="38" y="19"/>
                    </a:moveTo>
                    <a:cubicBezTo>
                      <a:pt x="37" y="19"/>
                      <a:pt x="37" y="19"/>
                      <a:pt x="36" y="19"/>
                    </a:cubicBezTo>
                    <a:cubicBezTo>
                      <a:pt x="5" y="10"/>
                      <a:pt x="5" y="10"/>
                      <a:pt x="5" y="10"/>
                    </a:cubicBezTo>
                    <a:cubicBezTo>
                      <a:pt x="2" y="10"/>
                      <a:pt x="0" y="7"/>
                      <a:pt x="1" y="4"/>
                    </a:cubicBezTo>
                    <a:cubicBezTo>
                      <a:pt x="2" y="1"/>
                      <a:pt x="5" y="0"/>
                      <a:pt x="7" y="1"/>
                    </a:cubicBezTo>
                    <a:cubicBezTo>
                      <a:pt x="39" y="9"/>
                      <a:pt x="39" y="9"/>
                      <a:pt x="39" y="9"/>
                    </a:cubicBezTo>
                    <a:cubicBezTo>
                      <a:pt x="42" y="10"/>
                      <a:pt x="43" y="13"/>
                      <a:pt x="42" y="16"/>
                    </a:cubicBezTo>
                    <a:cubicBezTo>
                      <a:pt x="42" y="18"/>
                      <a:pt x="40" y="19"/>
                      <a:pt x="38" y="19"/>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76" name="Freeform 215">
                <a:extLst>
                  <a:ext uri="{FF2B5EF4-FFF2-40B4-BE49-F238E27FC236}">
                    <a16:creationId xmlns:a16="http://schemas.microsoft.com/office/drawing/2014/main" id="{E83E0EF0-AF37-DCBA-6FD6-BFEB583A4FB3}"/>
                  </a:ext>
                </a:extLst>
              </p:cNvPr>
              <p:cNvSpPr>
                <a:spLocks noChangeAspect="1"/>
              </p:cNvSpPr>
              <p:nvPr/>
            </p:nvSpPr>
            <p:spPr bwMode="auto">
              <a:xfrm>
                <a:off x="3769489" y="4390356"/>
                <a:ext cx="79857" cy="55384"/>
              </a:xfrm>
              <a:custGeom>
                <a:avLst/>
                <a:gdLst>
                  <a:gd name="T0" fmla="*/ 21 w 26"/>
                  <a:gd name="T1" fmla="*/ 18 h 18"/>
                  <a:gd name="T2" fmla="*/ 19 w 26"/>
                  <a:gd name="T3" fmla="*/ 17 h 18"/>
                  <a:gd name="T4" fmla="*/ 3 w 26"/>
                  <a:gd name="T5" fmla="*/ 11 h 18"/>
                  <a:gd name="T6" fmla="*/ 1 w 26"/>
                  <a:gd name="T7" fmla="*/ 4 h 18"/>
                  <a:gd name="T8" fmla="*/ 8 w 26"/>
                  <a:gd name="T9" fmla="*/ 1 h 18"/>
                  <a:gd name="T10" fmla="*/ 23 w 26"/>
                  <a:gd name="T11" fmla="*/ 8 h 18"/>
                  <a:gd name="T12" fmla="*/ 25 w 26"/>
                  <a:gd name="T13" fmla="*/ 15 h 18"/>
                  <a:gd name="T14" fmla="*/ 21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1" y="18"/>
                    </a:moveTo>
                    <a:cubicBezTo>
                      <a:pt x="20" y="18"/>
                      <a:pt x="19" y="18"/>
                      <a:pt x="19" y="17"/>
                    </a:cubicBezTo>
                    <a:cubicBezTo>
                      <a:pt x="3" y="11"/>
                      <a:pt x="3" y="11"/>
                      <a:pt x="3" y="11"/>
                    </a:cubicBezTo>
                    <a:cubicBezTo>
                      <a:pt x="1" y="9"/>
                      <a:pt x="0" y="6"/>
                      <a:pt x="1" y="4"/>
                    </a:cubicBezTo>
                    <a:cubicBezTo>
                      <a:pt x="2" y="1"/>
                      <a:pt x="5" y="0"/>
                      <a:pt x="8" y="1"/>
                    </a:cubicBezTo>
                    <a:cubicBezTo>
                      <a:pt x="23" y="8"/>
                      <a:pt x="23" y="8"/>
                      <a:pt x="23" y="8"/>
                    </a:cubicBezTo>
                    <a:cubicBezTo>
                      <a:pt x="25" y="9"/>
                      <a:pt x="26" y="12"/>
                      <a:pt x="25" y="15"/>
                    </a:cubicBezTo>
                    <a:cubicBezTo>
                      <a:pt x="24" y="17"/>
                      <a:pt x="22" y="18"/>
                      <a:pt x="21" y="18"/>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77" name="Freeform 216">
                <a:extLst>
                  <a:ext uri="{FF2B5EF4-FFF2-40B4-BE49-F238E27FC236}">
                    <a16:creationId xmlns:a16="http://schemas.microsoft.com/office/drawing/2014/main" id="{E0037867-CDEF-A249-C23C-1DD8E6C77439}"/>
                  </a:ext>
                </a:extLst>
              </p:cNvPr>
              <p:cNvSpPr>
                <a:spLocks noChangeAspect="1"/>
              </p:cNvSpPr>
              <p:nvPr/>
            </p:nvSpPr>
            <p:spPr bwMode="auto">
              <a:xfrm>
                <a:off x="3693496" y="4537190"/>
                <a:ext cx="85009" cy="48945"/>
              </a:xfrm>
              <a:custGeom>
                <a:avLst/>
                <a:gdLst>
                  <a:gd name="T0" fmla="*/ 22 w 28"/>
                  <a:gd name="T1" fmla="*/ 16 h 16"/>
                  <a:gd name="T2" fmla="*/ 21 w 28"/>
                  <a:gd name="T3" fmla="*/ 15 h 16"/>
                  <a:gd name="T4" fmla="*/ 4 w 28"/>
                  <a:gd name="T5" fmla="*/ 10 h 16"/>
                  <a:gd name="T6" fmla="*/ 1 w 28"/>
                  <a:gd name="T7" fmla="*/ 4 h 16"/>
                  <a:gd name="T8" fmla="*/ 7 w 28"/>
                  <a:gd name="T9" fmla="*/ 1 h 16"/>
                  <a:gd name="T10" fmla="*/ 24 w 28"/>
                  <a:gd name="T11" fmla="*/ 6 h 16"/>
                  <a:gd name="T12" fmla="*/ 27 w 28"/>
                  <a:gd name="T13" fmla="*/ 12 h 16"/>
                  <a:gd name="T14" fmla="*/ 22 w 2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2" y="16"/>
                    </a:moveTo>
                    <a:cubicBezTo>
                      <a:pt x="22" y="16"/>
                      <a:pt x="22" y="16"/>
                      <a:pt x="21" y="15"/>
                    </a:cubicBezTo>
                    <a:cubicBezTo>
                      <a:pt x="4" y="10"/>
                      <a:pt x="4" y="10"/>
                      <a:pt x="4" y="10"/>
                    </a:cubicBezTo>
                    <a:cubicBezTo>
                      <a:pt x="1" y="9"/>
                      <a:pt x="0" y="7"/>
                      <a:pt x="1" y="4"/>
                    </a:cubicBezTo>
                    <a:cubicBezTo>
                      <a:pt x="2" y="1"/>
                      <a:pt x="4" y="0"/>
                      <a:pt x="7" y="1"/>
                    </a:cubicBezTo>
                    <a:cubicBezTo>
                      <a:pt x="24" y="6"/>
                      <a:pt x="24" y="6"/>
                      <a:pt x="24" y="6"/>
                    </a:cubicBezTo>
                    <a:cubicBezTo>
                      <a:pt x="27" y="7"/>
                      <a:pt x="28" y="9"/>
                      <a:pt x="27" y="12"/>
                    </a:cubicBezTo>
                    <a:cubicBezTo>
                      <a:pt x="27" y="14"/>
                      <a:pt x="25" y="16"/>
                      <a:pt x="22" y="16"/>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78" name="Freeform 217">
                <a:extLst>
                  <a:ext uri="{FF2B5EF4-FFF2-40B4-BE49-F238E27FC236}">
                    <a16:creationId xmlns:a16="http://schemas.microsoft.com/office/drawing/2014/main" id="{D1645EFC-33F1-678D-F019-314230C8780A}"/>
                  </a:ext>
                </a:extLst>
              </p:cNvPr>
              <p:cNvSpPr>
                <a:spLocks noChangeAspect="1"/>
              </p:cNvSpPr>
              <p:nvPr/>
            </p:nvSpPr>
            <p:spPr bwMode="auto">
              <a:xfrm>
                <a:off x="3653567" y="4573254"/>
                <a:ext cx="140394" cy="55384"/>
              </a:xfrm>
              <a:custGeom>
                <a:avLst/>
                <a:gdLst>
                  <a:gd name="T0" fmla="*/ 40 w 46"/>
                  <a:gd name="T1" fmla="*/ 18 h 18"/>
                  <a:gd name="T2" fmla="*/ 39 w 46"/>
                  <a:gd name="T3" fmla="*/ 18 h 18"/>
                  <a:gd name="T4" fmla="*/ 4 w 46"/>
                  <a:gd name="T5" fmla="*/ 10 h 18"/>
                  <a:gd name="T6" fmla="*/ 1 w 46"/>
                  <a:gd name="T7" fmla="*/ 4 h 18"/>
                  <a:gd name="T8" fmla="*/ 7 w 46"/>
                  <a:gd name="T9" fmla="*/ 0 h 18"/>
                  <a:gd name="T10" fmla="*/ 41 w 46"/>
                  <a:gd name="T11" fmla="*/ 8 h 18"/>
                  <a:gd name="T12" fmla="*/ 45 w 46"/>
                  <a:gd name="T13" fmla="*/ 14 h 18"/>
                  <a:gd name="T14" fmla="*/ 40 w 4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0" y="18"/>
                    </a:moveTo>
                    <a:cubicBezTo>
                      <a:pt x="40" y="18"/>
                      <a:pt x="40" y="18"/>
                      <a:pt x="39" y="18"/>
                    </a:cubicBezTo>
                    <a:cubicBezTo>
                      <a:pt x="4" y="10"/>
                      <a:pt x="4" y="10"/>
                      <a:pt x="4" y="10"/>
                    </a:cubicBezTo>
                    <a:cubicBezTo>
                      <a:pt x="2" y="10"/>
                      <a:pt x="0" y="7"/>
                      <a:pt x="1" y="4"/>
                    </a:cubicBezTo>
                    <a:cubicBezTo>
                      <a:pt x="1" y="2"/>
                      <a:pt x="4" y="0"/>
                      <a:pt x="7" y="0"/>
                    </a:cubicBezTo>
                    <a:cubicBezTo>
                      <a:pt x="41" y="8"/>
                      <a:pt x="41" y="8"/>
                      <a:pt x="41" y="8"/>
                    </a:cubicBezTo>
                    <a:cubicBezTo>
                      <a:pt x="44" y="9"/>
                      <a:pt x="46" y="11"/>
                      <a:pt x="45" y="14"/>
                    </a:cubicBezTo>
                    <a:cubicBezTo>
                      <a:pt x="45" y="17"/>
                      <a:pt x="43" y="18"/>
                      <a:pt x="40" y="18"/>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79" name="Freeform 218">
                <a:extLst>
                  <a:ext uri="{FF2B5EF4-FFF2-40B4-BE49-F238E27FC236}">
                    <a16:creationId xmlns:a16="http://schemas.microsoft.com/office/drawing/2014/main" id="{D80A281D-3CD0-43E9-B17D-8E6DF9A83629}"/>
                  </a:ext>
                </a:extLst>
              </p:cNvPr>
              <p:cNvSpPr>
                <a:spLocks noChangeAspect="1"/>
              </p:cNvSpPr>
              <p:nvPr/>
            </p:nvSpPr>
            <p:spPr bwMode="auto">
              <a:xfrm>
                <a:off x="3662584" y="4619623"/>
                <a:ext cx="113345" cy="48945"/>
              </a:xfrm>
              <a:custGeom>
                <a:avLst/>
                <a:gdLst>
                  <a:gd name="T0" fmla="*/ 32 w 37"/>
                  <a:gd name="T1" fmla="*/ 16 h 16"/>
                  <a:gd name="T2" fmla="*/ 30 w 37"/>
                  <a:gd name="T3" fmla="*/ 16 h 16"/>
                  <a:gd name="T4" fmla="*/ 4 w 37"/>
                  <a:gd name="T5" fmla="*/ 10 h 16"/>
                  <a:gd name="T6" fmla="*/ 1 w 37"/>
                  <a:gd name="T7" fmla="*/ 4 h 16"/>
                  <a:gd name="T8" fmla="*/ 7 w 37"/>
                  <a:gd name="T9" fmla="*/ 1 h 16"/>
                  <a:gd name="T10" fmla="*/ 33 w 37"/>
                  <a:gd name="T11" fmla="*/ 7 h 16"/>
                  <a:gd name="T12" fmla="*/ 36 w 37"/>
                  <a:gd name="T13" fmla="*/ 13 h 16"/>
                  <a:gd name="T14" fmla="*/ 32 w 3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6">
                    <a:moveTo>
                      <a:pt x="32" y="16"/>
                    </a:moveTo>
                    <a:cubicBezTo>
                      <a:pt x="31" y="16"/>
                      <a:pt x="31" y="16"/>
                      <a:pt x="30" y="16"/>
                    </a:cubicBezTo>
                    <a:cubicBezTo>
                      <a:pt x="4" y="10"/>
                      <a:pt x="4" y="10"/>
                      <a:pt x="4" y="10"/>
                    </a:cubicBezTo>
                    <a:cubicBezTo>
                      <a:pt x="2" y="10"/>
                      <a:pt x="0" y="7"/>
                      <a:pt x="1" y="4"/>
                    </a:cubicBezTo>
                    <a:cubicBezTo>
                      <a:pt x="1" y="2"/>
                      <a:pt x="4" y="0"/>
                      <a:pt x="7" y="1"/>
                    </a:cubicBezTo>
                    <a:cubicBezTo>
                      <a:pt x="33" y="7"/>
                      <a:pt x="33" y="7"/>
                      <a:pt x="33" y="7"/>
                    </a:cubicBezTo>
                    <a:cubicBezTo>
                      <a:pt x="35" y="7"/>
                      <a:pt x="37" y="10"/>
                      <a:pt x="36" y="13"/>
                    </a:cubicBezTo>
                    <a:cubicBezTo>
                      <a:pt x="36" y="15"/>
                      <a:pt x="34" y="16"/>
                      <a:pt x="32" y="16"/>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80" name="Freeform 219">
                <a:extLst>
                  <a:ext uri="{FF2B5EF4-FFF2-40B4-BE49-F238E27FC236}">
                    <a16:creationId xmlns:a16="http://schemas.microsoft.com/office/drawing/2014/main" id="{C35A7255-2ADF-15A8-5AF3-71EE122AC91B}"/>
                  </a:ext>
                </a:extLst>
              </p:cNvPr>
              <p:cNvSpPr>
                <a:spLocks noChangeAspect="1"/>
              </p:cNvSpPr>
              <p:nvPr/>
            </p:nvSpPr>
            <p:spPr bwMode="auto">
              <a:xfrm>
                <a:off x="3599471" y="4485669"/>
                <a:ext cx="151986" cy="189338"/>
              </a:xfrm>
              <a:custGeom>
                <a:avLst/>
                <a:gdLst>
                  <a:gd name="T0" fmla="*/ 13 w 50"/>
                  <a:gd name="T1" fmla="*/ 62 h 62"/>
                  <a:gd name="T2" fmla="*/ 8 w 50"/>
                  <a:gd name="T3" fmla="*/ 58 h 62"/>
                  <a:gd name="T4" fmla="*/ 10 w 50"/>
                  <a:gd name="T5" fmla="*/ 19 h 62"/>
                  <a:gd name="T6" fmla="*/ 44 w 50"/>
                  <a:gd name="T7" fmla="*/ 1 h 62"/>
                  <a:gd name="T8" fmla="*/ 50 w 50"/>
                  <a:gd name="T9" fmla="*/ 5 h 62"/>
                  <a:gd name="T10" fmla="*/ 46 w 50"/>
                  <a:gd name="T11" fmla="*/ 10 h 62"/>
                  <a:gd name="T12" fmla="*/ 46 w 50"/>
                  <a:gd name="T13" fmla="*/ 10 h 62"/>
                  <a:gd name="T14" fmla="*/ 18 w 50"/>
                  <a:gd name="T15" fmla="*/ 25 h 62"/>
                  <a:gd name="T16" fmla="*/ 17 w 50"/>
                  <a:gd name="T17" fmla="*/ 55 h 62"/>
                  <a:gd name="T18" fmla="*/ 14 w 50"/>
                  <a:gd name="T19" fmla="*/ 61 h 62"/>
                  <a:gd name="T20" fmla="*/ 13 w 50"/>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2">
                    <a:moveTo>
                      <a:pt x="13" y="62"/>
                    </a:moveTo>
                    <a:cubicBezTo>
                      <a:pt x="11" y="62"/>
                      <a:pt x="9" y="60"/>
                      <a:pt x="8" y="58"/>
                    </a:cubicBezTo>
                    <a:cubicBezTo>
                      <a:pt x="8" y="57"/>
                      <a:pt x="0" y="34"/>
                      <a:pt x="10" y="19"/>
                    </a:cubicBezTo>
                    <a:cubicBezTo>
                      <a:pt x="20" y="5"/>
                      <a:pt x="43" y="1"/>
                      <a:pt x="44" y="1"/>
                    </a:cubicBezTo>
                    <a:cubicBezTo>
                      <a:pt x="47" y="0"/>
                      <a:pt x="50" y="2"/>
                      <a:pt x="50" y="5"/>
                    </a:cubicBezTo>
                    <a:cubicBezTo>
                      <a:pt x="50" y="7"/>
                      <a:pt x="49" y="10"/>
                      <a:pt x="46" y="10"/>
                    </a:cubicBezTo>
                    <a:cubicBezTo>
                      <a:pt x="46" y="10"/>
                      <a:pt x="46" y="10"/>
                      <a:pt x="46" y="10"/>
                    </a:cubicBezTo>
                    <a:cubicBezTo>
                      <a:pt x="46" y="10"/>
                      <a:pt x="26" y="14"/>
                      <a:pt x="18" y="25"/>
                    </a:cubicBezTo>
                    <a:cubicBezTo>
                      <a:pt x="12" y="34"/>
                      <a:pt x="16" y="49"/>
                      <a:pt x="17" y="55"/>
                    </a:cubicBezTo>
                    <a:cubicBezTo>
                      <a:pt x="18" y="57"/>
                      <a:pt x="17" y="60"/>
                      <a:pt x="14" y="61"/>
                    </a:cubicBezTo>
                    <a:cubicBezTo>
                      <a:pt x="14" y="61"/>
                      <a:pt x="14" y="62"/>
                      <a:pt x="13" y="6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sp>
            <p:nvSpPr>
              <p:cNvPr id="181" name="Freeform 220">
                <a:extLst>
                  <a:ext uri="{FF2B5EF4-FFF2-40B4-BE49-F238E27FC236}">
                    <a16:creationId xmlns:a16="http://schemas.microsoft.com/office/drawing/2014/main" id="{BC78A56F-7C8D-D78E-80CD-584C88E97765}"/>
                  </a:ext>
                </a:extLst>
              </p:cNvPr>
              <p:cNvSpPr>
                <a:spLocks noChangeAspect="1"/>
              </p:cNvSpPr>
              <p:nvPr/>
            </p:nvSpPr>
            <p:spPr bwMode="auto">
              <a:xfrm>
                <a:off x="3800401" y="4305347"/>
                <a:ext cx="158426" cy="189338"/>
              </a:xfrm>
              <a:custGeom>
                <a:avLst/>
                <a:gdLst>
                  <a:gd name="T0" fmla="*/ 5 w 52"/>
                  <a:gd name="T1" fmla="*/ 62 h 62"/>
                  <a:gd name="T2" fmla="*/ 0 w 52"/>
                  <a:gd name="T3" fmla="*/ 57 h 62"/>
                  <a:gd name="T4" fmla="*/ 4 w 52"/>
                  <a:gd name="T5" fmla="*/ 52 h 62"/>
                  <a:gd name="T6" fmla="*/ 32 w 52"/>
                  <a:gd name="T7" fmla="*/ 37 h 62"/>
                  <a:gd name="T8" fmla="*/ 32 w 52"/>
                  <a:gd name="T9" fmla="*/ 8 h 62"/>
                  <a:gd name="T10" fmla="*/ 35 w 52"/>
                  <a:gd name="T11" fmla="*/ 1 h 62"/>
                  <a:gd name="T12" fmla="*/ 41 w 52"/>
                  <a:gd name="T13" fmla="*/ 3 h 62"/>
                  <a:gd name="T14" fmla="*/ 40 w 52"/>
                  <a:gd name="T15" fmla="*/ 42 h 62"/>
                  <a:gd name="T16" fmla="*/ 5 w 52"/>
                  <a:gd name="T17" fmla="*/ 62 h 62"/>
                  <a:gd name="T18" fmla="*/ 5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5" y="62"/>
                    </a:moveTo>
                    <a:cubicBezTo>
                      <a:pt x="2" y="62"/>
                      <a:pt x="0" y="60"/>
                      <a:pt x="0" y="57"/>
                    </a:cubicBezTo>
                    <a:cubicBezTo>
                      <a:pt x="0" y="54"/>
                      <a:pt x="2" y="52"/>
                      <a:pt x="4" y="52"/>
                    </a:cubicBezTo>
                    <a:cubicBezTo>
                      <a:pt x="5" y="52"/>
                      <a:pt x="22" y="51"/>
                      <a:pt x="32" y="37"/>
                    </a:cubicBezTo>
                    <a:cubicBezTo>
                      <a:pt x="41" y="23"/>
                      <a:pt x="32" y="8"/>
                      <a:pt x="32" y="8"/>
                    </a:cubicBezTo>
                    <a:cubicBezTo>
                      <a:pt x="31" y="6"/>
                      <a:pt x="32" y="3"/>
                      <a:pt x="35" y="1"/>
                    </a:cubicBezTo>
                    <a:cubicBezTo>
                      <a:pt x="37" y="0"/>
                      <a:pt x="40" y="1"/>
                      <a:pt x="41" y="3"/>
                    </a:cubicBezTo>
                    <a:cubicBezTo>
                      <a:pt x="42" y="4"/>
                      <a:pt x="52" y="24"/>
                      <a:pt x="40" y="42"/>
                    </a:cubicBezTo>
                    <a:cubicBezTo>
                      <a:pt x="28" y="61"/>
                      <a:pt x="6" y="62"/>
                      <a:pt x="5" y="62"/>
                    </a:cubicBezTo>
                    <a:cubicBezTo>
                      <a:pt x="5" y="62"/>
                      <a:pt x="5" y="62"/>
                      <a:pt x="5" y="62"/>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Ubuntu Light"/>
                  <a:ea typeface="+mn-ea"/>
                  <a:cs typeface="+mn-cs"/>
                </a:endParaRPr>
              </a:p>
            </p:txBody>
          </p:sp>
        </p:grpSp>
      </p:grpSp>
      <p:grpSp>
        <p:nvGrpSpPr>
          <p:cNvPr id="182" name="Groupe 588">
            <a:extLst>
              <a:ext uri="{FF2B5EF4-FFF2-40B4-BE49-F238E27FC236}">
                <a16:creationId xmlns:a16="http://schemas.microsoft.com/office/drawing/2014/main" id="{EEA9CA67-7F6F-178F-C86C-1B13AF156388}"/>
              </a:ext>
            </a:extLst>
          </p:cNvPr>
          <p:cNvGrpSpPr/>
          <p:nvPr/>
        </p:nvGrpSpPr>
        <p:grpSpPr>
          <a:xfrm>
            <a:off x="7809551" y="5626712"/>
            <a:ext cx="252699" cy="306236"/>
            <a:chOff x="1817688" y="3859213"/>
            <a:chExt cx="374650" cy="454026"/>
          </a:xfrm>
          <a:noFill/>
        </p:grpSpPr>
        <p:sp>
          <p:nvSpPr>
            <p:cNvPr id="183" name="Freeform 194">
              <a:extLst>
                <a:ext uri="{FF2B5EF4-FFF2-40B4-BE49-F238E27FC236}">
                  <a16:creationId xmlns:a16="http://schemas.microsoft.com/office/drawing/2014/main" id="{D0528343-0C1F-E254-9691-E7B7CEA40C88}"/>
                </a:ext>
              </a:extLst>
            </p:cNvPr>
            <p:cNvSpPr>
              <a:spLocks/>
            </p:cNvSpPr>
            <p:nvPr/>
          </p:nvSpPr>
          <p:spPr bwMode="auto">
            <a:xfrm>
              <a:off x="1990726" y="3859213"/>
              <a:ext cx="149225" cy="209550"/>
            </a:xfrm>
            <a:custGeom>
              <a:avLst/>
              <a:gdLst>
                <a:gd name="T0" fmla="*/ 11 w 40"/>
                <a:gd name="T1" fmla="*/ 8 h 56"/>
                <a:gd name="T2" fmla="*/ 0 w 40"/>
                <a:gd name="T3" fmla="*/ 48 h 56"/>
                <a:gd name="T4" fmla="*/ 1 w 40"/>
                <a:gd name="T5" fmla="*/ 49 h 56"/>
                <a:gd name="T6" fmla="*/ 29 w 40"/>
                <a:gd name="T7" fmla="*/ 56 h 56"/>
                <a:gd name="T8" fmla="*/ 29 w 40"/>
                <a:gd name="T9" fmla="*/ 56 h 56"/>
                <a:gd name="T10" fmla="*/ 40 w 40"/>
                <a:gd name="T11" fmla="*/ 14 h 56"/>
                <a:gd name="T12" fmla="*/ 11 w 40"/>
                <a:gd name="T13" fmla="*/ 8 h 56"/>
              </a:gdLst>
              <a:ahLst/>
              <a:cxnLst>
                <a:cxn ang="0">
                  <a:pos x="T0" y="T1"/>
                </a:cxn>
                <a:cxn ang="0">
                  <a:pos x="T2" y="T3"/>
                </a:cxn>
                <a:cxn ang="0">
                  <a:pos x="T4" y="T5"/>
                </a:cxn>
                <a:cxn ang="0">
                  <a:pos x="T6" y="T7"/>
                </a:cxn>
                <a:cxn ang="0">
                  <a:pos x="T8" y="T9"/>
                </a:cxn>
                <a:cxn ang="0">
                  <a:pos x="T10" y="T11"/>
                </a:cxn>
                <a:cxn ang="0">
                  <a:pos x="T12" y="T13"/>
                </a:cxn>
              </a:cxnLst>
              <a:rect l="0" t="0" r="r" b="b"/>
              <a:pathLst>
                <a:path w="40" h="56">
                  <a:moveTo>
                    <a:pt x="11" y="8"/>
                  </a:moveTo>
                  <a:cubicBezTo>
                    <a:pt x="0" y="48"/>
                    <a:pt x="0" y="48"/>
                    <a:pt x="0" y="48"/>
                  </a:cubicBezTo>
                  <a:cubicBezTo>
                    <a:pt x="0" y="48"/>
                    <a:pt x="0" y="49"/>
                    <a:pt x="1" y="49"/>
                  </a:cubicBezTo>
                  <a:cubicBezTo>
                    <a:pt x="29" y="56"/>
                    <a:pt x="29" y="56"/>
                    <a:pt x="29" y="56"/>
                  </a:cubicBezTo>
                  <a:cubicBezTo>
                    <a:pt x="29" y="56"/>
                    <a:pt x="29" y="56"/>
                    <a:pt x="29" y="56"/>
                  </a:cubicBezTo>
                  <a:cubicBezTo>
                    <a:pt x="40" y="14"/>
                    <a:pt x="40" y="14"/>
                    <a:pt x="40" y="14"/>
                  </a:cubicBezTo>
                  <a:cubicBezTo>
                    <a:pt x="39" y="16"/>
                    <a:pt x="13" y="0"/>
                    <a:pt x="11" y="8"/>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4" name="Freeform 195">
              <a:extLst>
                <a:ext uri="{FF2B5EF4-FFF2-40B4-BE49-F238E27FC236}">
                  <a16:creationId xmlns:a16="http://schemas.microsoft.com/office/drawing/2014/main" id="{F6E437A2-6488-B421-D64D-2002696ADD28}"/>
                </a:ext>
              </a:extLst>
            </p:cNvPr>
            <p:cNvSpPr>
              <a:spLocks/>
            </p:cNvSpPr>
            <p:nvPr/>
          </p:nvSpPr>
          <p:spPr bwMode="auto">
            <a:xfrm>
              <a:off x="1897063" y="3892551"/>
              <a:ext cx="149225" cy="187325"/>
            </a:xfrm>
            <a:custGeom>
              <a:avLst/>
              <a:gdLst>
                <a:gd name="T0" fmla="*/ 2 w 40"/>
                <a:gd name="T1" fmla="*/ 9 h 50"/>
                <a:gd name="T2" fmla="*/ 11 w 40"/>
                <a:gd name="T3" fmla="*/ 49 h 50"/>
                <a:gd name="T4" fmla="*/ 12 w 40"/>
                <a:gd name="T5" fmla="*/ 50 h 50"/>
                <a:gd name="T6" fmla="*/ 40 w 40"/>
                <a:gd name="T7" fmla="*/ 43 h 50"/>
                <a:gd name="T8" fmla="*/ 40 w 40"/>
                <a:gd name="T9" fmla="*/ 43 h 50"/>
                <a:gd name="T10" fmla="*/ 31 w 40"/>
                <a:gd name="T11" fmla="*/ 1 h 50"/>
                <a:gd name="T12" fmla="*/ 2 w 40"/>
                <a:gd name="T13" fmla="*/ 9 h 50"/>
              </a:gdLst>
              <a:ahLst/>
              <a:cxnLst>
                <a:cxn ang="0">
                  <a:pos x="T0" y="T1"/>
                </a:cxn>
                <a:cxn ang="0">
                  <a:pos x="T2" y="T3"/>
                </a:cxn>
                <a:cxn ang="0">
                  <a:pos x="T4" y="T5"/>
                </a:cxn>
                <a:cxn ang="0">
                  <a:pos x="T6" y="T7"/>
                </a:cxn>
                <a:cxn ang="0">
                  <a:pos x="T8" y="T9"/>
                </a:cxn>
                <a:cxn ang="0">
                  <a:pos x="T10" y="T11"/>
                </a:cxn>
                <a:cxn ang="0">
                  <a:pos x="T12" y="T13"/>
                </a:cxn>
              </a:cxnLst>
              <a:rect l="0" t="0" r="r" b="b"/>
              <a:pathLst>
                <a:path w="40" h="50">
                  <a:moveTo>
                    <a:pt x="2" y="9"/>
                  </a:moveTo>
                  <a:cubicBezTo>
                    <a:pt x="11" y="49"/>
                    <a:pt x="11" y="49"/>
                    <a:pt x="11" y="49"/>
                  </a:cubicBezTo>
                  <a:cubicBezTo>
                    <a:pt x="11" y="49"/>
                    <a:pt x="11" y="50"/>
                    <a:pt x="12" y="50"/>
                  </a:cubicBezTo>
                  <a:cubicBezTo>
                    <a:pt x="40" y="43"/>
                    <a:pt x="40" y="43"/>
                    <a:pt x="40" y="43"/>
                  </a:cubicBezTo>
                  <a:cubicBezTo>
                    <a:pt x="40" y="43"/>
                    <a:pt x="40" y="43"/>
                    <a:pt x="40" y="43"/>
                  </a:cubicBezTo>
                  <a:cubicBezTo>
                    <a:pt x="31" y="1"/>
                    <a:pt x="31" y="1"/>
                    <a:pt x="31" y="1"/>
                  </a:cubicBezTo>
                  <a:cubicBezTo>
                    <a:pt x="31" y="3"/>
                    <a:pt x="0" y="0"/>
                    <a:pt x="2" y="9"/>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5" name="Freeform 196">
              <a:extLst>
                <a:ext uri="{FF2B5EF4-FFF2-40B4-BE49-F238E27FC236}">
                  <a16:creationId xmlns:a16="http://schemas.microsoft.com/office/drawing/2014/main" id="{F763DE42-852D-CCA8-1D58-20613B088BC8}"/>
                </a:ext>
              </a:extLst>
            </p:cNvPr>
            <p:cNvSpPr>
              <a:spLocks noEditPoints="1"/>
            </p:cNvSpPr>
            <p:nvPr/>
          </p:nvSpPr>
          <p:spPr bwMode="auto">
            <a:xfrm>
              <a:off x="1892301" y="4238626"/>
              <a:ext cx="76200" cy="74613"/>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4 h 20"/>
                <a:gd name="T12" fmla="*/ 6 w 20"/>
                <a:gd name="T13" fmla="*/ 10 h 20"/>
                <a:gd name="T14" fmla="*/ 10 w 20"/>
                <a:gd name="T15" fmla="*/ 5 h 20"/>
                <a:gd name="T16" fmla="*/ 15 w 20"/>
                <a:gd name="T17" fmla="*/ 10 h 20"/>
                <a:gd name="T18" fmla="*/ 10 w 20"/>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4"/>
                  </a:moveTo>
                  <a:cubicBezTo>
                    <a:pt x="8" y="14"/>
                    <a:pt x="6" y="12"/>
                    <a:pt x="6" y="10"/>
                  </a:cubicBezTo>
                  <a:cubicBezTo>
                    <a:pt x="6" y="7"/>
                    <a:pt x="8" y="5"/>
                    <a:pt x="10" y="5"/>
                  </a:cubicBezTo>
                  <a:cubicBezTo>
                    <a:pt x="13" y="5"/>
                    <a:pt x="15" y="7"/>
                    <a:pt x="15" y="10"/>
                  </a:cubicBezTo>
                  <a:cubicBezTo>
                    <a:pt x="15" y="12"/>
                    <a:pt x="13" y="14"/>
                    <a:pt x="10" y="1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6" name="Freeform 197">
              <a:extLst>
                <a:ext uri="{FF2B5EF4-FFF2-40B4-BE49-F238E27FC236}">
                  <a16:creationId xmlns:a16="http://schemas.microsoft.com/office/drawing/2014/main" id="{5D2664DA-8AB8-F118-B0E2-D51DCE5BC51F}"/>
                </a:ext>
              </a:extLst>
            </p:cNvPr>
            <p:cNvSpPr>
              <a:spLocks noEditPoints="1"/>
            </p:cNvSpPr>
            <p:nvPr/>
          </p:nvSpPr>
          <p:spPr bwMode="auto">
            <a:xfrm>
              <a:off x="2065338" y="4238626"/>
              <a:ext cx="74613" cy="74613"/>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4 h 20"/>
                <a:gd name="T12" fmla="*/ 6 w 20"/>
                <a:gd name="T13" fmla="*/ 10 h 20"/>
                <a:gd name="T14" fmla="*/ 10 w 20"/>
                <a:gd name="T15" fmla="*/ 5 h 20"/>
                <a:gd name="T16" fmla="*/ 15 w 20"/>
                <a:gd name="T17" fmla="*/ 10 h 20"/>
                <a:gd name="T18" fmla="*/ 10 w 20"/>
                <a:gd name="T19"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4"/>
                  </a:moveTo>
                  <a:cubicBezTo>
                    <a:pt x="8" y="14"/>
                    <a:pt x="6" y="12"/>
                    <a:pt x="6" y="10"/>
                  </a:cubicBezTo>
                  <a:cubicBezTo>
                    <a:pt x="6" y="7"/>
                    <a:pt x="8" y="5"/>
                    <a:pt x="10" y="5"/>
                  </a:cubicBezTo>
                  <a:cubicBezTo>
                    <a:pt x="13" y="5"/>
                    <a:pt x="15" y="7"/>
                    <a:pt x="15" y="10"/>
                  </a:cubicBezTo>
                  <a:cubicBezTo>
                    <a:pt x="15" y="12"/>
                    <a:pt x="13" y="14"/>
                    <a:pt x="10" y="14"/>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7" name="Freeform 198">
              <a:extLst>
                <a:ext uri="{FF2B5EF4-FFF2-40B4-BE49-F238E27FC236}">
                  <a16:creationId xmlns:a16="http://schemas.microsoft.com/office/drawing/2014/main" id="{754EA744-4A76-B41B-F9E8-7BFF61310B94}"/>
                </a:ext>
              </a:extLst>
            </p:cNvPr>
            <p:cNvSpPr>
              <a:spLocks/>
            </p:cNvSpPr>
            <p:nvPr/>
          </p:nvSpPr>
          <p:spPr bwMode="auto">
            <a:xfrm>
              <a:off x="1817688" y="3937001"/>
              <a:ext cx="374650" cy="282575"/>
            </a:xfrm>
            <a:custGeom>
              <a:avLst/>
              <a:gdLst>
                <a:gd name="T0" fmla="*/ 100 w 100"/>
                <a:gd name="T1" fmla="*/ 10 h 75"/>
                <a:gd name="T2" fmla="*/ 21 w 100"/>
                <a:gd name="T3" fmla="*/ 10 h 75"/>
                <a:gd name="T4" fmla="*/ 17 w 100"/>
                <a:gd name="T5" fmla="*/ 0 h 75"/>
                <a:gd name="T6" fmla="*/ 4 w 100"/>
                <a:gd name="T7" fmla="*/ 0 h 75"/>
                <a:gd name="T8" fmla="*/ 0 w 100"/>
                <a:gd name="T9" fmla="*/ 4 h 75"/>
                <a:gd name="T10" fmla="*/ 0 w 100"/>
                <a:gd name="T11" fmla="*/ 10 h 75"/>
                <a:gd name="T12" fmla="*/ 7 w 100"/>
                <a:gd name="T13" fmla="*/ 10 h 75"/>
                <a:gd name="T14" fmla="*/ 12 w 100"/>
                <a:gd name="T15" fmla="*/ 13 h 75"/>
                <a:gd name="T16" fmla="*/ 27 w 100"/>
                <a:gd name="T17" fmla="*/ 45 h 75"/>
                <a:gd name="T18" fmla="*/ 27 w 100"/>
                <a:gd name="T19" fmla="*/ 51 h 75"/>
                <a:gd name="T20" fmla="*/ 21 w 100"/>
                <a:gd name="T21" fmla="*/ 60 h 75"/>
                <a:gd name="T22" fmla="*/ 20 w 100"/>
                <a:gd name="T23" fmla="*/ 65 h 75"/>
                <a:gd name="T24" fmla="*/ 30 w 100"/>
                <a:gd name="T25" fmla="*/ 75 h 75"/>
                <a:gd name="T26" fmla="*/ 88 w 100"/>
                <a:gd name="T27" fmla="*/ 75 h 75"/>
                <a:gd name="T28" fmla="*/ 90 w 100"/>
                <a:gd name="T29" fmla="*/ 73 h 75"/>
                <a:gd name="T30" fmla="*/ 90 w 100"/>
                <a:gd name="T31" fmla="*/ 67 h 75"/>
                <a:gd name="T32" fmla="*/ 88 w 100"/>
                <a:gd name="T33" fmla="*/ 65 h 75"/>
                <a:gd name="T34" fmla="*/ 32 w 100"/>
                <a:gd name="T35" fmla="*/ 65 h 75"/>
                <a:gd name="T36" fmla="*/ 31 w 100"/>
                <a:gd name="T37" fmla="*/ 64 h 75"/>
                <a:gd name="T38" fmla="*/ 31 w 100"/>
                <a:gd name="T39" fmla="*/ 63 h 75"/>
                <a:gd name="T40" fmla="*/ 34 w 100"/>
                <a:gd name="T41" fmla="*/ 57 h 75"/>
                <a:gd name="T42" fmla="*/ 38 w 100"/>
                <a:gd name="T43" fmla="*/ 55 h 75"/>
                <a:gd name="T44" fmla="*/ 73 w 100"/>
                <a:gd name="T45" fmla="*/ 55 h 75"/>
                <a:gd name="T46" fmla="*/ 79 w 100"/>
                <a:gd name="T47" fmla="*/ 55 h 75"/>
                <a:gd name="T48" fmla="*/ 100 w 100"/>
                <a:gd name="T49" fmla="*/ 1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 h="75">
                  <a:moveTo>
                    <a:pt x="100" y="10"/>
                  </a:moveTo>
                  <a:cubicBezTo>
                    <a:pt x="98" y="10"/>
                    <a:pt x="21" y="10"/>
                    <a:pt x="21" y="10"/>
                  </a:cubicBezTo>
                  <a:cubicBezTo>
                    <a:pt x="17" y="0"/>
                    <a:pt x="17" y="0"/>
                    <a:pt x="17" y="0"/>
                  </a:cubicBezTo>
                  <a:cubicBezTo>
                    <a:pt x="4" y="0"/>
                    <a:pt x="4" y="0"/>
                    <a:pt x="4" y="0"/>
                  </a:cubicBezTo>
                  <a:cubicBezTo>
                    <a:pt x="2" y="0"/>
                    <a:pt x="0" y="2"/>
                    <a:pt x="0" y="4"/>
                  </a:cubicBezTo>
                  <a:cubicBezTo>
                    <a:pt x="0" y="10"/>
                    <a:pt x="0" y="10"/>
                    <a:pt x="0" y="10"/>
                  </a:cubicBezTo>
                  <a:cubicBezTo>
                    <a:pt x="7" y="10"/>
                    <a:pt x="7" y="10"/>
                    <a:pt x="7" y="10"/>
                  </a:cubicBezTo>
                  <a:cubicBezTo>
                    <a:pt x="9" y="10"/>
                    <a:pt x="11" y="11"/>
                    <a:pt x="12" y="13"/>
                  </a:cubicBezTo>
                  <a:cubicBezTo>
                    <a:pt x="27" y="45"/>
                    <a:pt x="27" y="45"/>
                    <a:pt x="27" y="45"/>
                  </a:cubicBezTo>
                  <a:cubicBezTo>
                    <a:pt x="28" y="47"/>
                    <a:pt x="28" y="49"/>
                    <a:pt x="27" y="51"/>
                  </a:cubicBezTo>
                  <a:cubicBezTo>
                    <a:pt x="21" y="60"/>
                    <a:pt x="21" y="60"/>
                    <a:pt x="21" y="60"/>
                  </a:cubicBezTo>
                  <a:cubicBezTo>
                    <a:pt x="21" y="61"/>
                    <a:pt x="20" y="63"/>
                    <a:pt x="20" y="65"/>
                  </a:cubicBezTo>
                  <a:cubicBezTo>
                    <a:pt x="20" y="70"/>
                    <a:pt x="25" y="75"/>
                    <a:pt x="30" y="75"/>
                  </a:cubicBezTo>
                  <a:cubicBezTo>
                    <a:pt x="88" y="75"/>
                    <a:pt x="88" y="75"/>
                    <a:pt x="88" y="75"/>
                  </a:cubicBezTo>
                  <a:cubicBezTo>
                    <a:pt x="89" y="75"/>
                    <a:pt x="90" y="74"/>
                    <a:pt x="90" y="73"/>
                  </a:cubicBezTo>
                  <a:cubicBezTo>
                    <a:pt x="90" y="67"/>
                    <a:pt x="90" y="67"/>
                    <a:pt x="90" y="67"/>
                  </a:cubicBezTo>
                  <a:cubicBezTo>
                    <a:pt x="90" y="66"/>
                    <a:pt x="89" y="65"/>
                    <a:pt x="88" y="65"/>
                  </a:cubicBezTo>
                  <a:cubicBezTo>
                    <a:pt x="32" y="65"/>
                    <a:pt x="32" y="65"/>
                    <a:pt x="32" y="65"/>
                  </a:cubicBezTo>
                  <a:cubicBezTo>
                    <a:pt x="32" y="65"/>
                    <a:pt x="31" y="64"/>
                    <a:pt x="31" y="64"/>
                  </a:cubicBezTo>
                  <a:cubicBezTo>
                    <a:pt x="31" y="63"/>
                    <a:pt x="31" y="63"/>
                    <a:pt x="31" y="63"/>
                  </a:cubicBezTo>
                  <a:cubicBezTo>
                    <a:pt x="34" y="57"/>
                    <a:pt x="34" y="57"/>
                    <a:pt x="34" y="57"/>
                  </a:cubicBezTo>
                  <a:cubicBezTo>
                    <a:pt x="35" y="56"/>
                    <a:pt x="37" y="55"/>
                    <a:pt x="38" y="55"/>
                  </a:cubicBezTo>
                  <a:cubicBezTo>
                    <a:pt x="73" y="55"/>
                    <a:pt x="73" y="55"/>
                    <a:pt x="73" y="55"/>
                  </a:cubicBezTo>
                  <a:cubicBezTo>
                    <a:pt x="73" y="55"/>
                    <a:pt x="77" y="55"/>
                    <a:pt x="79" y="55"/>
                  </a:cubicBezTo>
                  <a:cubicBezTo>
                    <a:pt x="98" y="56"/>
                    <a:pt x="99" y="12"/>
                    <a:pt x="100" y="10"/>
                  </a:cubicBez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8" name="Line 199">
              <a:extLst>
                <a:ext uri="{FF2B5EF4-FFF2-40B4-BE49-F238E27FC236}">
                  <a16:creationId xmlns:a16="http://schemas.microsoft.com/office/drawing/2014/main" id="{265C1913-1149-69D5-F00A-6E401487CA7D}"/>
                </a:ext>
              </a:extLst>
            </p:cNvPr>
            <p:cNvSpPr>
              <a:spLocks noChangeShapeType="1"/>
            </p:cNvSpPr>
            <p:nvPr/>
          </p:nvSpPr>
          <p:spPr bwMode="auto">
            <a:xfrm>
              <a:off x="2117726" y="4238626"/>
              <a:ext cx="0" cy="0"/>
            </a:xfrm>
            <a:prstGeom prst="line">
              <a:avLst/>
            </a:pr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189" name="Line 200">
              <a:extLst>
                <a:ext uri="{FF2B5EF4-FFF2-40B4-BE49-F238E27FC236}">
                  <a16:creationId xmlns:a16="http://schemas.microsoft.com/office/drawing/2014/main" id="{C9B8B81E-B09E-B1C7-ABD7-7052DD16CC30}"/>
                </a:ext>
              </a:extLst>
            </p:cNvPr>
            <p:cNvSpPr>
              <a:spLocks noChangeShapeType="1"/>
            </p:cNvSpPr>
            <p:nvPr/>
          </p:nvSpPr>
          <p:spPr bwMode="auto">
            <a:xfrm>
              <a:off x="2117726" y="4238626"/>
              <a:ext cx="0" cy="0"/>
            </a:xfrm>
            <a:prstGeom prst="line">
              <a:avLst/>
            </a:pr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grpSp>
      <p:cxnSp>
        <p:nvCxnSpPr>
          <p:cNvPr id="190" name="Straight Connector 436">
            <a:extLst>
              <a:ext uri="{FF2B5EF4-FFF2-40B4-BE49-F238E27FC236}">
                <a16:creationId xmlns:a16="http://schemas.microsoft.com/office/drawing/2014/main" id="{0F9BA434-AE92-1541-780B-ADD4701B25FE}"/>
              </a:ext>
            </a:extLst>
          </p:cNvPr>
          <p:cNvCxnSpPr>
            <a:cxnSpLocks/>
          </p:cNvCxnSpPr>
          <p:nvPr/>
        </p:nvCxnSpPr>
        <p:spPr>
          <a:xfrm>
            <a:off x="2833816" y="5559621"/>
            <a:ext cx="5759274"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1" name="Graphic 190">
            <a:extLst>
              <a:ext uri="{FF2B5EF4-FFF2-40B4-BE49-F238E27FC236}">
                <a16:creationId xmlns:a16="http://schemas.microsoft.com/office/drawing/2014/main" id="{8182BDEC-CD28-E111-F913-11CBFB9F3A6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87508" y="5675987"/>
            <a:ext cx="294414" cy="329606"/>
          </a:xfrm>
          <a:prstGeom prst="rect">
            <a:avLst/>
          </a:prstGeom>
        </p:spPr>
      </p:pic>
      <p:sp>
        <p:nvSpPr>
          <p:cNvPr id="192" name="Rounded Rectangle 84">
            <a:extLst>
              <a:ext uri="{FF2B5EF4-FFF2-40B4-BE49-F238E27FC236}">
                <a16:creationId xmlns:a16="http://schemas.microsoft.com/office/drawing/2014/main" id="{BC3F899F-4EB4-2997-B3EF-E35C4D0B8736}"/>
              </a:ext>
            </a:extLst>
          </p:cNvPr>
          <p:cNvSpPr/>
          <p:nvPr/>
        </p:nvSpPr>
        <p:spPr bwMode="auto">
          <a:xfrm>
            <a:off x="5281132" y="6073128"/>
            <a:ext cx="746028" cy="138499"/>
          </a:xfrm>
          <a:prstGeom prst="rect">
            <a:avLst/>
          </a:prstGeom>
          <a:noFill/>
          <a:ln w="9525" cap="flat" cmpd="sng" algn="ctr">
            <a:noFill/>
            <a:prstDash val="solid"/>
            <a:round/>
            <a:headEnd type="none" w="med" len="med"/>
            <a:tailEnd type="none" w="med" len="med"/>
          </a:ln>
          <a:effectLst/>
        </p:spPr>
        <p:txBody>
          <a:bodyPr wrap="square" lIns="0" tIns="0" rIns="0" bIns="0" anchor="t" anchorCtr="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Ubuntu Light" panose="020B0304030602030204" pitchFamily="34" charset="0"/>
                <a:ea typeface="+mn-ea"/>
                <a:cs typeface="Arial" charset="0"/>
              </a:rPr>
              <a:t>Insurance</a:t>
            </a:r>
          </a:p>
        </p:txBody>
      </p:sp>
      <p:pic>
        <p:nvPicPr>
          <p:cNvPr id="193" name="Picture 192">
            <a:extLst>
              <a:ext uri="{FF2B5EF4-FFF2-40B4-BE49-F238E27FC236}">
                <a16:creationId xmlns:a16="http://schemas.microsoft.com/office/drawing/2014/main" id="{56EF978F-CA25-2C8A-12AD-B6648A13C19B}"/>
              </a:ext>
            </a:extLst>
          </p:cNvPr>
          <p:cNvPicPr>
            <a:picLocks noChangeAspect="1"/>
          </p:cNvPicPr>
          <p:nvPr/>
        </p:nvPicPr>
        <p:blipFill>
          <a:blip r:embed="rId7"/>
          <a:stretch>
            <a:fillRect/>
          </a:stretch>
        </p:blipFill>
        <p:spPr>
          <a:xfrm>
            <a:off x="5502927" y="4907480"/>
            <a:ext cx="315795" cy="315795"/>
          </a:xfrm>
          <a:prstGeom prst="rect">
            <a:avLst/>
          </a:prstGeom>
        </p:spPr>
      </p:pic>
      <p:pic>
        <p:nvPicPr>
          <p:cNvPr id="194" name="Picture 193">
            <a:extLst>
              <a:ext uri="{FF2B5EF4-FFF2-40B4-BE49-F238E27FC236}">
                <a16:creationId xmlns:a16="http://schemas.microsoft.com/office/drawing/2014/main" id="{27363BBE-24E6-22BA-39EE-D4F24F854437}"/>
              </a:ext>
            </a:extLst>
          </p:cNvPr>
          <p:cNvPicPr>
            <a:picLocks noChangeAspect="1"/>
          </p:cNvPicPr>
          <p:nvPr/>
        </p:nvPicPr>
        <p:blipFill>
          <a:blip r:embed="rId8"/>
          <a:stretch>
            <a:fillRect/>
          </a:stretch>
        </p:blipFill>
        <p:spPr>
          <a:xfrm>
            <a:off x="5544264" y="5694888"/>
            <a:ext cx="252016" cy="292883"/>
          </a:xfrm>
          <a:prstGeom prst="rect">
            <a:avLst/>
          </a:prstGeom>
        </p:spPr>
      </p:pic>
      <p:pic>
        <p:nvPicPr>
          <p:cNvPr id="195" name="Picture 194">
            <a:extLst>
              <a:ext uri="{FF2B5EF4-FFF2-40B4-BE49-F238E27FC236}">
                <a16:creationId xmlns:a16="http://schemas.microsoft.com/office/drawing/2014/main" id="{575D8C76-330E-A51A-0040-A24CAEA8DF94}"/>
              </a:ext>
            </a:extLst>
          </p:cNvPr>
          <p:cNvPicPr>
            <a:picLocks noChangeAspect="1"/>
          </p:cNvPicPr>
          <p:nvPr/>
        </p:nvPicPr>
        <p:blipFill>
          <a:blip r:embed="rId9"/>
          <a:stretch>
            <a:fillRect/>
          </a:stretch>
        </p:blipFill>
        <p:spPr>
          <a:xfrm>
            <a:off x="6509197" y="5658839"/>
            <a:ext cx="368498" cy="286610"/>
          </a:xfrm>
          <a:prstGeom prst="rect">
            <a:avLst/>
          </a:prstGeom>
        </p:spPr>
      </p:pic>
    </p:spTree>
    <p:extLst>
      <p:ext uri="{BB962C8B-B14F-4D97-AF65-F5344CB8AC3E}">
        <p14:creationId xmlns:p14="http://schemas.microsoft.com/office/powerpoint/2010/main" val="188690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37F-2DEA-C34C-7E23-673D4E308F08}"/>
              </a:ext>
            </a:extLst>
          </p:cNvPr>
          <p:cNvSpPr>
            <a:spLocks noGrp="1"/>
          </p:cNvSpPr>
          <p:nvPr>
            <p:ph type="title"/>
          </p:nvPr>
        </p:nvSpPr>
        <p:spPr>
          <a:xfrm>
            <a:off x="189129" y="178288"/>
            <a:ext cx="7958176" cy="716711"/>
          </a:xfrm>
        </p:spPr>
        <p:txBody>
          <a:bodyPr/>
          <a:lstStyle/>
          <a:p>
            <a:r>
              <a:rPr lang="en-IN" dirty="0">
                <a:latin typeface="Calibri" panose="020F0502020204030204" pitchFamily="34" charset="0"/>
                <a:ea typeface="Calibri" panose="020F0502020204030204" pitchFamily="34" charset="0"/>
                <a:cs typeface="Calibri" panose="020F0502020204030204" pitchFamily="34" charset="0"/>
              </a:rPr>
              <a:t>Value additions from our IDMC Factory accelerators </a:t>
            </a:r>
            <a:br>
              <a:rPr lang="en-IN" dirty="0">
                <a:latin typeface="Calibri" panose="020F0502020204030204" pitchFamily="34" charset="0"/>
                <a:ea typeface="Calibri" panose="020F0502020204030204" pitchFamily="34" charset="0"/>
                <a:cs typeface="Calibri" panose="020F0502020204030204" pitchFamily="34" charset="0"/>
              </a:rPr>
            </a:br>
            <a:r>
              <a:rPr lang="en-IN" dirty="0">
                <a:latin typeface="Calibri" panose="020F0502020204030204" pitchFamily="34" charset="0"/>
                <a:ea typeface="Calibri" panose="020F0502020204030204" pitchFamily="34" charset="0"/>
                <a:cs typeface="Calibri" panose="020F0502020204030204" pitchFamily="34" charset="0"/>
              </a:rPr>
              <a:t>on DQ and DG </a:t>
            </a:r>
            <a:endParaRPr lang="en-US"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8BF1290D-6DE8-CA2F-043E-6CBC980E5670}"/>
              </a:ext>
            </a:extLst>
          </p:cNvPr>
          <p:cNvGraphicFramePr>
            <a:graphicFrameLocks noGrp="1"/>
          </p:cNvGraphicFramePr>
          <p:nvPr/>
        </p:nvGraphicFramePr>
        <p:xfrm>
          <a:off x="189129" y="1022624"/>
          <a:ext cx="11611916" cy="5257389"/>
        </p:xfrm>
        <a:graphic>
          <a:graphicData uri="http://schemas.openxmlformats.org/drawingml/2006/table">
            <a:tbl>
              <a:tblPr firstRow="1" bandRow="1">
                <a:tableStyleId>{37CE84F3-28C3-443E-9E96-99CF82512B78}</a:tableStyleId>
              </a:tblPr>
              <a:tblGrid>
                <a:gridCol w="608549">
                  <a:extLst>
                    <a:ext uri="{9D8B030D-6E8A-4147-A177-3AD203B41FA5}">
                      <a16:colId xmlns:a16="http://schemas.microsoft.com/office/drawing/2014/main" val="260649215"/>
                    </a:ext>
                  </a:extLst>
                </a:gridCol>
                <a:gridCol w="1611606">
                  <a:extLst>
                    <a:ext uri="{9D8B030D-6E8A-4147-A177-3AD203B41FA5}">
                      <a16:colId xmlns:a16="http://schemas.microsoft.com/office/drawing/2014/main" val="1042306590"/>
                    </a:ext>
                  </a:extLst>
                </a:gridCol>
                <a:gridCol w="995762">
                  <a:extLst>
                    <a:ext uri="{9D8B030D-6E8A-4147-A177-3AD203B41FA5}">
                      <a16:colId xmlns:a16="http://schemas.microsoft.com/office/drawing/2014/main" val="312642651"/>
                    </a:ext>
                  </a:extLst>
                </a:gridCol>
                <a:gridCol w="5684938">
                  <a:extLst>
                    <a:ext uri="{9D8B030D-6E8A-4147-A177-3AD203B41FA5}">
                      <a16:colId xmlns:a16="http://schemas.microsoft.com/office/drawing/2014/main" val="4022891030"/>
                    </a:ext>
                  </a:extLst>
                </a:gridCol>
                <a:gridCol w="1426874">
                  <a:extLst>
                    <a:ext uri="{9D8B030D-6E8A-4147-A177-3AD203B41FA5}">
                      <a16:colId xmlns:a16="http://schemas.microsoft.com/office/drawing/2014/main" val="1614804316"/>
                    </a:ext>
                  </a:extLst>
                </a:gridCol>
                <a:gridCol w="1284187">
                  <a:extLst>
                    <a:ext uri="{9D8B030D-6E8A-4147-A177-3AD203B41FA5}">
                      <a16:colId xmlns:a16="http://schemas.microsoft.com/office/drawing/2014/main" val="826733296"/>
                    </a:ext>
                  </a:extLst>
                </a:gridCol>
              </a:tblGrid>
              <a:tr h="473099">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 no</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Accelerator</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tc>
                  <a:txBody>
                    <a:bodyPr/>
                    <a:lstStyle/>
                    <a:p>
                      <a:pPr algn="ctr">
                        <a:lnSpc>
                          <a:spcPts val="1440"/>
                        </a:lnSpc>
                        <a:spcAft>
                          <a:spcPts val="600"/>
                        </a:spcAft>
                      </a:pPr>
                      <a:r>
                        <a:rPr lang="en-AU" sz="1200" b="1" dirty="0">
                          <a:solidFill>
                            <a:schemeClr val="bg1"/>
                          </a:solidFill>
                          <a:latin typeface="Calibri" panose="020F0502020204030204" pitchFamily="34" charset="0"/>
                          <a:ea typeface="Calibri" panose="020F0502020204030204" pitchFamily="34" charset="0"/>
                          <a:cs typeface="Calibri" panose="020F0502020204030204" pitchFamily="34" charset="0"/>
                        </a:rPr>
                        <a:t>Service</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Value to Client</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Phase of the Project</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rPr>
                        <a:t>Effort Reduction up to</a:t>
                      </a:r>
                      <a:endParaRPr lang="en-AU" sz="1200" b="1" i="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74295" marB="74295" anchor="ctr"/>
                </a:tc>
                <a:extLst>
                  <a:ext uri="{0D108BD9-81ED-4DB2-BD59-A6C34878D82A}">
                    <a16:rowId xmlns:a16="http://schemas.microsoft.com/office/drawing/2014/main" val="67471296"/>
                  </a:ext>
                </a:extLst>
              </a:tr>
              <a:tr h="4341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IDQ Code assessment</a:t>
                      </a:r>
                    </a:p>
                  </a:txBody>
                  <a:tcPr marL="74295" marR="74295" marT="37148" marB="371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DQ</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Metadata driven assessment of inventory which gives more insights on inventory.</a:t>
                      </a:r>
                      <a:endParaRPr lang="en-US"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Assessment</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~20%</a:t>
                      </a:r>
                    </a:p>
                  </a:txBody>
                  <a:tcPr marL="74295" marR="74295" marT="37148" marB="37148" anchor="ctr"/>
                </a:tc>
                <a:extLst>
                  <a:ext uri="{0D108BD9-81ED-4DB2-BD59-A6C34878D82A}">
                    <a16:rowId xmlns:a16="http://schemas.microsoft.com/office/drawing/2014/main" val="866862813"/>
                  </a:ext>
                </a:extLst>
              </a:tr>
              <a:tr h="3694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US"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2.</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Job Orchestrator                 </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DQ</a:t>
                      </a:r>
                      <a:endParaRPr kumimoji="0" lang="en-IN"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Automated script for bulk execution of multiple objects. </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Execution </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~30%</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extLst>
                  <a:ext uri="{0D108BD9-81ED-4DB2-BD59-A6C34878D82A}">
                    <a16:rowId xmlns:a16="http://schemas.microsoft.com/office/drawing/2014/main" val="4271133875"/>
                  </a:ext>
                </a:extLst>
              </a:tr>
              <a:tr h="5811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US"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3.</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444367" rtl="0" eaLnBrk="1" fontAlgn="auto" latinLnBrk="0" hangingPunct="1">
                        <a:lnSpc>
                          <a:spcPct val="100000"/>
                        </a:lnSpc>
                        <a:spcBef>
                          <a:spcPts val="200"/>
                        </a:spcBef>
                        <a:spcAft>
                          <a:spcPts val="200"/>
                        </a:spcAft>
                        <a:buClr>
                          <a:schemeClr val="tx1"/>
                        </a:buClr>
                        <a:buSzTx/>
                        <a:buFont typeface="Wingdings" panose="05000000000000000000" pitchFamily="2" charset="2"/>
                        <a:buNone/>
                        <a:tabLst/>
                        <a:defRPr/>
                      </a:pPr>
                      <a:r>
                        <a:rPr lang="pt-BR" sz="1200">
                          <a:solidFill>
                            <a:schemeClr val="bg1"/>
                          </a:solidFill>
                          <a:latin typeface="Calibri" panose="020F0502020204030204" pitchFamily="34" charset="0"/>
                          <a:ea typeface="Calibri" panose="020F0502020204030204" pitchFamily="34" charset="0"/>
                          <a:cs typeface="Calibri" panose="020F0502020204030204" pitchFamily="34" charset="0"/>
                        </a:rPr>
                        <a:t>IDQ 2 CDQ param file converter</a:t>
                      </a:r>
                      <a:endPar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DQ</a:t>
                      </a:r>
                      <a:endParaRPr kumimoji="0" lang="en-IN"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Assessment &amp; conversion of Parameter file &amp; convert IDQ parameter files to CDQ compatible </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Execution </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~20%</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extLst>
                  <a:ext uri="{0D108BD9-81ED-4DB2-BD59-A6C34878D82A}">
                    <a16:rowId xmlns:a16="http://schemas.microsoft.com/office/drawing/2014/main" val="2124386781"/>
                  </a:ext>
                </a:extLst>
              </a:tr>
              <a:tr h="5811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US"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4.</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IDQ2CDQ Code reconciliation</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DQ</a:t>
                      </a:r>
                      <a:endParaRPr kumimoji="0" lang="en-IN"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Toolkit to compare metadata across from IDQ and CDQ repositories for reconciling the migrated objects </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Execution</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~20%</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extLst>
                  <a:ext uri="{0D108BD9-81ED-4DB2-BD59-A6C34878D82A}">
                    <a16:rowId xmlns:a16="http://schemas.microsoft.com/office/drawing/2014/main" val="3046738412"/>
                  </a:ext>
                </a:extLst>
              </a:tr>
              <a:tr h="581192">
                <a:tc>
                  <a:txBody>
                    <a:body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5.</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Reusable Use Case mapping documents</a:t>
                      </a:r>
                      <a:endParaRPr kumimoji="0" lang="en-IN"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DG</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Detail Use Case mapping sheet</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Individual Use Case component mapping sheets</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Analysis</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440"/>
                        </a:lnSpc>
                        <a:spcAft>
                          <a:spcPts val="600"/>
                        </a:spcAft>
                      </a:pPr>
                      <a:r>
                        <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rPr>
                        <a:t>~ 6</a:t>
                      </a: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0%</a:t>
                      </a:r>
                      <a:endPar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extLst>
                  <a:ext uri="{0D108BD9-81ED-4DB2-BD59-A6C34878D82A}">
                    <a16:rowId xmlns:a16="http://schemas.microsoft.com/office/drawing/2014/main" val="1461712775"/>
                  </a:ext>
                </a:extLst>
              </a:tr>
              <a:tr h="1118398">
                <a:tc>
                  <a:txBody>
                    <a:body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6.</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indent="0" defTabSz="444367">
                        <a:spcBef>
                          <a:spcPts val="200"/>
                        </a:spcBef>
                        <a:spcAft>
                          <a:spcPts val="200"/>
                        </a:spcAft>
                        <a:buClr>
                          <a:schemeClr val="tx1"/>
                        </a:buClr>
                        <a:buFont typeface="Wingdings" panose="05000000000000000000" pitchFamily="2" charset="2"/>
                        <a:buNone/>
                        <a:defRPr/>
                      </a:pP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Automatic conversion of business templates </a:t>
                      </a:r>
                    </a:p>
                  </a:txBody>
                  <a:tcPr marL="74295" marR="74295" marT="37148" marB="37148" anchor="ctr"/>
                </a:tc>
                <a:tc>
                  <a:txBody>
                    <a:bodyPr/>
                    <a:lstStyle/>
                    <a:p>
                      <a:pPr marL="0" indent="0" algn="ctr" defTabSz="444367">
                        <a:spcBef>
                          <a:spcPts val="200"/>
                        </a:spcBef>
                        <a:spcAft>
                          <a:spcPts val="200"/>
                        </a:spcAft>
                        <a:buClr>
                          <a:schemeClr val="tx1"/>
                        </a:buClr>
                        <a:buFont typeface="Wingdings" panose="05000000000000000000" pitchFamily="2" charset="2"/>
                        <a:buNone/>
                        <a:defRPr/>
                      </a:pPr>
                      <a:r>
                        <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DG</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the required API for authentication</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the required search APIs for extraction of information from different Axon facets</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the required search APIs for extraction of relationship among facets</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IN"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Leveraging the identified APIs to pull the required information from Axon</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Build</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30%</a:t>
                      </a:r>
                    </a:p>
                  </a:txBody>
                  <a:tcPr marL="74295" marR="74295" marT="37148" marB="37148" anchor="ctr"/>
                </a:tc>
                <a:extLst>
                  <a:ext uri="{0D108BD9-81ED-4DB2-BD59-A6C34878D82A}">
                    <a16:rowId xmlns:a16="http://schemas.microsoft.com/office/drawing/2014/main" val="1525047200"/>
                  </a:ext>
                </a:extLst>
              </a:tr>
              <a:tr h="951562">
                <a:tc>
                  <a:txBody>
                    <a:body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7.</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US"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Automatic Resource connection &amp; custom lineage establishment in IDMC</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tc>
                  <a:txBody>
                    <a:body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DG</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the required search APIs for extraction of information from EDC</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Leveraging the identified APIs to pull the required details from EDC</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Automate the API Calls to pull the connection details for all EDC resource</a:t>
                      </a:r>
                    </a:p>
                    <a:p>
                      <a:pPr marL="171450" marR="0" lvl="0" indent="-171450" algn="l" defTabSz="914400" rtl="0" eaLnBrk="1" fontAlgn="auto" latinLnBrk="0" hangingPunct="1">
                        <a:lnSpc>
                          <a:spcPts val="1440"/>
                        </a:lnSpc>
                        <a:spcBef>
                          <a:spcPts val="0"/>
                        </a:spcBef>
                        <a:spcAft>
                          <a:spcPts val="600"/>
                        </a:spcAft>
                        <a:buClrTx/>
                        <a:buSzTx/>
                        <a:buFont typeface="Arial" panose="020B0604020202020204" pitchFamily="34" charset="0"/>
                        <a:buChar char="•"/>
                        <a:tabLst/>
                        <a:defRPr/>
                      </a:pPr>
                      <a:r>
                        <a:rPr lang="en-US" sz="1200" kern="1200" dirty="0">
                          <a:solidFill>
                            <a:schemeClr val="bg1"/>
                          </a:solidFill>
                          <a:latin typeface="Calibri" panose="020F0502020204030204" pitchFamily="34" charset="0"/>
                          <a:ea typeface="Calibri" panose="020F0502020204030204" pitchFamily="34" charset="0"/>
                          <a:cs typeface="Calibri" panose="020F0502020204030204" pitchFamily="34" charset="0"/>
                        </a:rPr>
                        <a:t>API calls to pull the lineage mapping details</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ts val="1440"/>
                        </a:lnSpc>
                        <a:spcBef>
                          <a:spcPts val="0"/>
                        </a:spcBef>
                        <a:spcAft>
                          <a:spcPts val="600"/>
                        </a:spcAft>
                        <a:buClrTx/>
                        <a:buSzTx/>
                        <a:buFontTx/>
                        <a:buNone/>
                        <a:tabLst/>
                        <a:defRPr/>
                      </a:pPr>
                      <a:r>
                        <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rPr>
                        <a:t>Design and Build</a:t>
                      </a:r>
                    </a:p>
                  </a:txBody>
                  <a:tcPr marL="74295" marR="74295" marT="37148" marB="37148"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ts val="1440"/>
                        </a:lnSpc>
                        <a:spcBef>
                          <a:spcPts val="0"/>
                        </a:spcBef>
                        <a:spcAft>
                          <a:spcPts val="600"/>
                        </a:spcAft>
                        <a:buClrTx/>
                        <a:buSzTx/>
                        <a:buFontTx/>
                        <a:buNone/>
                        <a:tabLst/>
                        <a:defRPr/>
                      </a:pPr>
                      <a:r>
                        <a:rPr lang="en-IN" sz="1200" dirty="0">
                          <a:solidFill>
                            <a:schemeClr val="bg1"/>
                          </a:solidFill>
                          <a:latin typeface="Calibri" panose="020F0502020204030204" pitchFamily="34" charset="0"/>
                          <a:ea typeface="Calibri" panose="020F0502020204030204" pitchFamily="34" charset="0"/>
                          <a:cs typeface="Calibri" panose="020F0502020204030204" pitchFamily="34" charset="0"/>
                        </a:rPr>
                        <a:t>~25%</a:t>
                      </a:r>
                      <a:endParaRPr lang="en-AU" sz="1200" b="0" i="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4295" marR="74295" marT="37148" marB="37148" anchor="ctr"/>
                </a:tc>
                <a:extLst>
                  <a:ext uri="{0D108BD9-81ED-4DB2-BD59-A6C34878D82A}">
                    <a16:rowId xmlns:a16="http://schemas.microsoft.com/office/drawing/2014/main" val="828066022"/>
                  </a:ext>
                </a:extLst>
              </a:tr>
            </a:tbl>
          </a:graphicData>
        </a:graphic>
      </p:graphicFrame>
      <p:sp>
        <p:nvSpPr>
          <p:cNvPr id="4" name="Rectangle 3">
            <a:extLst>
              <a:ext uri="{FF2B5EF4-FFF2-40B4-BE49-F238E27FC236}">
                <a16:creationId xmlns:a16="http://schemas.microsoft.com/office/drawing/2014/main" id="{BE8327D7-6596-2090-F907-B227232A45D3}"/>
              </a:ext>
            </a:extLst>
          </p:cNvPr>
          <p:cNvSpPr/>
          <p:nvPr/>
        </p:nvSpPr>
        <p:spPr>
          <a:xfrm>
            <a:off x="2688336" y="6280013"/>
            <a:ext cx="7223760" cy="212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i="1" dirty="0">
                <a:solidFill>
                  <a:schemeClr val="tx1"/>
                </a:solidFill>
                <a:latin typeface="Calibri" panose="020F0502020204030204" pitchFamily="34" charset="0"/>
                <a:ea typeface="Calibri" panose="020F0502020204030204" pitchFamily="34" charset="0"/>
                <a:cs typeface="Calibri" panose="020F0502020204030204" pitchFamily="34" charset="0"/>
              </a:rPr>
              <a:t>*The development of the accelerators are currently in progress</a:t>
            </a:r>
            <a:endParaRPr lang="en-US" sz="1200" i="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4980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0F786B5E-628D-5F08-CF18-8DB8220C7231}"/>
              </a:ext>
            </a:extLst>
          </p:cNvPr>
          <p:cNvSpPr/>
          <p:nvPr/>
        </p:nvSpPr>
        <p:spPr>
          <a:xfrm>
            <a:off x="9655700" y="3115013"/>
            <a:ext cx="2128313" cy="3338274"/>
          </a:xfrm>
          <a:prstGeom prst="roundRect">
            <a:avLst>
              <a:gd name="adj" fmla="val 603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216000" rIns="45720" bIns="91440" rtlCol="0" anchor="t"/>
          <a:lstStyle/>
          <a:p>
            <a:pPr marL="171450" lvl="1" indent="-171450">
              <a:spcBef>
                <a:spcPts val="600"/>
              </a:spcBef>
              <a:spcAft>
                <a:spcPts val="600"/>
              </a:spcAft>
              <a:buClr>
                <a:schemeClr val="accent1"/>
              </a:buClr>
              <a:buFont typeface="Wingdings" panose="05000000000000000000" pitchFamily="2" charset="2"/>
              <a:buChar char="§"/>
            </a:pPr>
            <a:endParaRPr lang="en-IN" sz="1000" dirty="0">
              <a:solidFill>
                <a:srgbClr val="000000"/>
              </a:solidFill>
            </a:endParaRPr>
          </a:p>
          <a:p>
            <a:pPr marL="171450" lvl="1" indent="-171450">
              <a:spcBef>
                <a:spcPts val="600"/>
              </a:spcBef>
              <a:spcAft>
                <a:spcPts val="600"/>
              </a:spcAft>
              <a:buClr>
                <a:schemeClr val="accent1"/>
              </a:buClr>
              <a:buFont typeface="Wingdings" panose="05000000000000000000" pitchFamily="2" charset="2"/>
              <a:buChar char="§"/>
            </a:pPr>
            <a:r>
              <a:rPr lang="en-IN" sz="1000" dirty="0">
                <a:solidFill>
                  <a:srgbClr val="000000"/>
                </a:solidFill>
              </a:rPr>
              <a:t>SIT /UAT environment needs to be populated with production data(or similar volume) to simulate the parallel runs and compare performance statistics.</a:t>
            </a:r>
          </a:p>
          <a:p>
            <a:pPr marL="171450" lvl="1" indent="-171450">
              <a:spcBef>
                <a:spcPts val="600"/>
              </a:spcBef>
              <a:spcAft>
                <a:spcPts val="600"/>
              </a:spcAft>
              <a:buClr>
                <a:schemeClr val="accent1"/>
              </a:buClr>
              <a:buFont typeface="Wingdings" panose="05000000000000000000" pitchFamily="2" charset="2"/>
              <a:buChar char="§"/>
            </a:pPr>
            <a:r>
              <a:rPr lang="en-IN" sz="1000" dirty="0">
                <a:solidFill>
                  <a:srgbClr val="000000"/>
                </a:solidFill>
              </a:rPr>
              <a:t>SMEs to be engaged along with usage of documentation to understand logic of existing mappings, features.</a:t>
            </a:r>
          </a:p>
          <a:p>
            <a:pPr marL="171450" lvl="1" indent="-171450">
              <a:spcBef>
                <a:spcPts val="600"/>
              </a:spcBef>
              <a:spcAft>
                <a:spcPts val="600"/>
              </a:spcAft>
              <a:buClr>
                <a:schemeClr val="accent1"/>
              </a:buClr>
              <a:buFont typeface="Wingdings" panose="05000000000000000000" pitchFamily="2" charset="2"/>
              <a:buChar char="§"/>
            </a:pPr>
            <a:r>
              <a:rPr lang="en-IN" sz="1000" dirty="0">
                <a:solidFill>
                  <a:srgbClr val="000000"/>
                </a:solidFill>
              </a:rPr>
              <a:t>Validation results to be reviewed with PepsiCo. SMEs/Stakeholders to verify they meet the expectations.</a:t>
            </a:r>
          </a:p>
        </p:txBody>
      </p:sp>
      <p:sp>
        <p:nvSpPr>
          <p:cNvPr id="77" name="Freeform: Shape 76">
            <a:extLst>
              <a:ext uri="{FF2B5EF4-FFF2-40B4-BE49-F238E27FC236}">
                <a16:creationId xmlns:a16="http://schemas.microsoft.com/office/drawing/2014/main" id="{7DABA5B7-94AF-2D5E-276A-81583ADB4A9A}"/>
              </a:ext>
            </a:extLst>
          </p:cNvPr>
          <p:cNvSpPr/>
          <p:nvPr/>
        </p:nvSpPr>
        <p:spPr>
          <a:xfrm>
            <a:off x="10254431" y="2347419"/>
            <a:ext cx="930850" cy="868378"/>
          </a:xfrm>
          <a:custGeom>
            <a:avLst/>
            <a:gdLst>
              <a:gd name="connsiteX0" fmla="*/ 55498 w 586924"/>
              <a:gd name="connsiteY0" fmla="*/ 443517 h 547535"/>
              <a:gd name="connsiteX1" fmla="*/ 121411 w 586924"/>
              <a:gd name="connsiteY1" fmla="*/ 54326 h 547535"/>
              <a:gd name="connsiteX2" fmla="*/ 532510 w 586924"/>
              <a:gd name="connsiteY2" fmla="*/ 112428 h 547535"/>
              <a:gd name="connsiteX3" fmla="*/ 457548 w 586924"/>
              <a:gd name="connsiteY3" fmla="*/ 485999 h 547535"/>
              <a:gd name="connsiteX4" fmla="*/ 55498 w 586924"/>
              <a:gd name="connsiteY4" fmla="*/ 443517 h 5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24" h="547535">
                <a:moveTo>
                  <a:pt x="55498" y="443517"/>
                </a:moveTo>
                <a:cubicBezTo>
                  <a:pt x="-39752" y="320454"/>
                  <a:pt x="-10320" y="146051"/>
                  <a:pt x="121411" y="54326"/>
                </a:cubicBezTo>
                <a:cubicBezTo>
                  <a:pt x="253142" y="-37400"/>
                  <a:pt x="437070" y="-10539"/>
                  <a:pt x="532510" y="112428"/>
                </a:cubicBezTo>
                <a:cubicBezTo>
                  <a:pt x="630141" y="235491"/>
                  <a:pt x="589660" y="394273"/>
                  <a:pt x="457548" y="485999"/>
                </a:cubicBezTo>
                <a:cubicBezTo>
                  <a:pt x="325437" y="577724"/>
                  <a:pt x="152748" y="568771"/>
                  <a:pt x="55498" y="443517"/>
                </a:cubicBezTo>
              </a:path>
            </a:pathLst>
          </a:custGeom>
          <a:solidFill>
            <a:srgbClr val="00BFB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1" name="Rectangle: Rounded Corners 10">
            <a:extLst>
              <a:ext uri="{FF2B5EF4-FFF2-40B4-BE49-F238E27FC236}">
                <a16:creationId xmlns:a16="http://schemas.microsoft.com/office/drawing/2014/main" id="{8CBBEFD6-A431-7226-4DA7-D0F3F67D234E}"/>
              </a:ext>
            </a:extLst>
          </p:cNvPr>
          <p:cNvSpPr/>
          <p:nvPr/>
        </p:nvSpPr>
        <p:spPr>
          <a:xfrm>
            <a:off x="7476065" y="3115013"/>
            <a:ext cx="2128313" cy="3338274"/>
          </a:xfrm>
          <a:prstGeom prst="roundRect">
            <a:avLst>
              <a:gd name="adj" fmla="val 603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216000" rIns="45720" bIns="91440" rtlCol="0" anchor="t"/>
          <a:lstStyle/>
          <a:p>
            <a:pPr marL="171450" lvl="1" indent="-171450">
              <a:spcBef>
                <a:spcPts val="600"/>
              </a:spcBef>
              <a:spcAft>
                <a:spcPts val="600"/>
              </a:spcAft>
              <a:buClr>
                <a:schemeClr val="accent1"/>
              </a:buClr>
              <a:buFont typeface="Wingdings" panose="05000000000000000000" pitchFamily="2" charset="2"/>
              <a:buChar char="§"/>
            </a:pPr>
            <a:endParaRPr lang="en-IN" sz="1000">
              <a:solidFill>
                <a:srgbClr val="000000"/>
              </a:solidFill>
            </a:endParaRPr>
          </a:p>
          <a:p>
            <a:pPr marL="171450" lvl="1" indent="-171450">
              <a:spcBef>
                <a:spcPts val="600"/>
              </a:spcBef>
              <a:spcAft>
                <a:spcPts val="600"/>
              </a:spcAft>
              <a:buClr>
                <a:schemeClr val="accent1"/>
              </a:buClr>
              <a:buFont typeface="Wingdings" panose="05000000000000000000" pitchFamily="2" charset="2"/>
              <a:buChar char="§"/>
            </a:pPr>
            <a:r>
              <a:rPr lang="en-IN" sz="1000">
                <a:solidFill>
                  <a:srgbClr val="000000"/>
                </a:solidFill>
              </a:rPr>
              <a:t>Conversion process to be initiated once all prerequisite have been fulfilled.</a:t>
            </a:r>
          </a:p>
          <a:p>
            <a:pPr marL="171450" lvl="1" indent="-171450">
              <a:spcBef>
                <a:spcPts val="600"/>
              </a:spcBef>
              <a:spcAft>
                <a:spcPts val="600"/>
              </a:spcAft>
              <a:buClr>
                <a:schemeClr val="accent1"/>
              </a:buClr>
              <a:buFont typeface="Wingdings" panose="05000000000000000000" pitchFamily="2" charset="2"/>
              <a:buChar char="§"/>
            </a:pPr>
            <a:r>
              <a:rPr lang="en-IN" sz="1000">
                <a:solidFill>
                  <a:srgbClr val="000000"/>
                </a:solidFill>
              </a:rPr>
              <a:t>Sufficient test data to be made available for unit testing for early discovery of issues prior to SIT / UAT.</a:t>
            </a:r>
          </a:p>
          <a:p>
            <a:pPr marL="171450" lvl="1" indent="-171450">
              <a:spcBef>
                <a:spcPts val="600"/>
              </a:spcBef>
              <a:spcAft>
                <a:spcPts val="600"/>
              </a:spcAft>
              <a:buClr>
                <a:schemeClr val="accent1"/>
              </a:buClr>
              <a:buFont typeface="Wingdings" panose="05000000000000000000" pitchFamily="2" charset="2"/>
              <a:buChar char="§"/>
            </a:pPr>
            <a:r>
              <a:rPr lang="en-IN" sz="1000">
                <a:solidFill>
                  <a:srgbClr val="000000"/>
                </a:solidFill>
              </a:rPr>
              <a:t>Handle issues with pushdown optimization not getting enabled due to unsupported Informatica functions/features by redesigning the process. Get alignment with Business on the possible outcome during build phase also.</a:t>
            </a:r>
          </a:p>
        </p:txBody>
      </p:sp>
      <p:sp>
        <p:nvSpPr>
          <p:cNvPr id="76" name="Freeform: Shape 75">
            <a:extLst>
              <a:ext uri="{FF2B5EF4-FFF2-40B4-BE49-F238E27FC236}">
                <a16:creationId xmlns:a16="http://schemas.microsoft.com/office/drawing/2014/main" id="{7E5932D5-5412-9FAB-FE06-4611806AB3D7}"/>
              </a:ext>
            </a:extLst>
          </p:cNvPr>
          <p:cNvSpPr/>
          <p:nvPr/>
        </p:nvSpPr>
        <p:spPr>
          <a:xfrm>
            <a:off x="8074796" y="2347419"/>
            <a:ext cx="930850" cy="868378"/>
          </a:xfrm>
          <a:custGeom>
            <a:avLst/>
            <a:gdLst>
              <a:gd name="connsiteX0" fmla="*/ 55498 w 586924"/>
              <a:gd name="connsiteY0" fmla="*/ 443517 h 547535"/>
              <a:gd name="connsiteX1" fmla="*/ 121411 w 586924"/>
              <a:gd name="connsiteY1" fmla="*/ 54326 h 547535"/>
              <a:gd name="connsiteX2" fmla="*/ 532510 w 586924"/>
              <a:gd name="connsiteY2" fmla="*/ 112428 h 547535"/>
              <a:gd name="connsiteX3" fmla="*/ 457548 w 586924"/>
              <a:gd name="connsiteY3" fmla="*/ 485999 h 547535"/>
              <a:gd name="connsiteX4" fmla="*/ 55498 w 586924"/>
              <a:gd name="connsiteY4" fmla="*/ 443517 h 5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24" h="547535">
                <a:moveTo>
                  <a:pt x="55498" y="443517"/>
                </a:moveTo>
                <a:cubicBezTo>
                  <a:pt x="-39752" y="320454"/>
                  <a:pt x="-10320" y="146051"/>
                  <a:pt x="121411" y="54326"/>
                </a:cubicBezTo>
                <a:cubicBezTo>
                  <a:pt x="253142" y="-37400"/>
                  <a:pt x="437070" y="-10539"/>
                  <a:pt x="532510" y="112428"/>
                </a:cubicBezTo>
                <a:cubicBezTo>
                  <a:pt x="630141" y="235491"/>
                  <a:pt x="589660" y="394273"/>
                  <a:pt x="457548" y="485999"/>
                </a:cubicBezTo>
                <a:cubicBezTo>
                  <a:pt x="325437" y="577724"/>
                  <a:pt x="152748" y="568771"/>
                  <a:pt x="55498" y="443517"/>
                </a:cubicBezTo>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0" name="Rectangle: Rounded Corners 9">
            <a:extLst>
              <a:ext uri="{FF2B5EF4-FFF2-40B4-BE49-F238E27FC236}">
                <a16:creationId xmlns:a16="http://schemas.microsoft.com/office/drawing/2014/main" id="{0DF72B4B-CC39-387F-B292-6B63BB1C93F8}"/>
              </a:ext>
            </a:extLst>
          </p:cNvPr>
          <p:cNvSpPr/>
          <p:nvPr/>
        </p:nvSpPr>
        <p:spPr>
          <a:xfrm>
            <a:off x="5296428" y="3115013"/>
            <a:ext cx="2128313" cy="3338274"/>
          </a:xfrm>
          <a:prstGeom prst="roundRect">
            <a:avLst>
              <a:gd name="adj" fmla="val 648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216000" rIns="45720" bIns="91440" rtlCol="0" anchor="t"/>
          <a:lstStyle/>
          <a:p>
            <a:pPr algn="ctr"/>
            <a:endParaRPr lang="en-US" sz="1000">
              <a:solidFill>
                <a:srgbClr val="000000"/>
              </a:solidFill>
            </a:endParaRPr>
          </a:p>
          <a:p>
            <a:pPr algn="ctr"/>
            <a:endParaRPr lang="en-US" sz="1000">
              <a:solidFill>
                <a:srgbClr val="000000"/>
              </a:solidFill>
            </a:endParaRPr>
          </a:p>
          <a:p>
            <a:pPr marL="171450" indent="-171450">
              <a:spcAft>
                <a:spcPts val="600"/>
              </a:spcAft>
              <a:buClr>
                <a:schemeClr val="accent1"/>
              </a:buClr>
              <a:buFont typeface="Wingdings" panose="05000000000000000000" pitchFamily="2" charset="2"/>
              <a:buChar char="§"/>
            </a:pPr>
            <a:r>
              <a:rPr lang="en-US" sz="1000">
                <a:solidFill>
                  <a:srgbClr val="000000"/>
                </a:solidFill>
              </a:rPr>
              <a:t>Some features could be not present in target env. Develop a clear understanding of interdependencies, features in the target cloud environment with stakeholders. Discuss and come to an agreed solution. </a:t>
            </a:r>
          </a:p>
          <a:p>
            <a:pPr marL="171450" indent="-171450">
              <a:spcAft>
                <a:spcPts val="600"/>
              </a:spcAft>
              <a:buClr>
                <a:schemeClr val="accent1"/>
              </a:buClr>
              <a:buFont typeface="Wingdings" panose="05000000000000000000" pitchFamily="2" charset="2"/>
              <a:buChar char="§"/>
            </a:pPr>
            <a:r>
              <a:rPr lang="en-US" sz="1000">
                <a:solidFill>
                  <a:srgbClr val="000000"/>
                </a:solidFill>
              </a:rPr>
              <a:t>Develop MVP and get alignment with Business before conversion.</a:t>
            </a:r>
          </a:p>
          <a:p>
            <a:pPr marL="171450" indent="-171450">
              <a:spcAft>
                <a:spcPts val="600"/>
              </a:spcAft>
              <a:buClr>
                <a:schemeClr val="accent1"/>
              </a:buClr>
              <a:buFont typeface="Wingdings" panose="05000000000000000000" pitchFamily="2" charset="2"/>
              <a:buChar char="§"/>
            </a:pPr>
            <a:r>
              <a:rPr lang="en-US" sz="1000">
                <a:solidFill>
                  <a:srgbClr val="000000"/>
                </a:solidFill>
              </a:rPr>
              <a:t>No changes to be made to target architecture without through analysis to verify converted objects will work on new architecture.</a:t>
            </a:r>
          </a:p>
        </p:txBody>
      </p:sp>
      <p:sp>
        <p:nvSpPr>
          <p:cNvPr id="75" name="Freeform: Shape 74">
            <a:extLst>
              <a:ext uri="{FF2B5EF4-FFF2-40B4-BE49-F238E27FC236}">
                <a16:creationId xmlns:a16="http://schemas.microsoft.com/office/drawing/2014/main" id="{CFC011FE-D313-328E-BAF2-758677AF90E6}"/>
              </a:ext>
            </a:extLst>
          </p:cNvPr>
          <p:cNvSpPr/>
          <p:nvPr/>
        </p:nvSpPr>
        <p:spPr>
          <a:xfrm>
            <a:off x="5934676" y="2347419"/>
            <a:ext cx="930850" cy="868378"/>
          </a:xfrm>
          <a:custGeom>
            <a:avLst/>
            <a:gdLst>
              <a:gd name="connsiteX0" fmla="*/ 55498 w 586924"/>
              <a:gd name="connsiteY0" fmla="*/ 443517 h 547535"/>
              <a:gd name="connsiteX1" fmla="*/ 121411 w 586924"/>
              <a:gd name="connsiteY1" fmla="*/ 54326 h 547535"/>
              <a:gd name="connsiteX2" fmla="*/ 532510 w 586924"/>
              <a:gd name="connsiteY2" fmla="*/ 112428 h 547535"/>
              <a:gd name="connsiteX3" fmla="*/ 457548 w 586924"/>
              <a:gd name="connsiteY3" fmla="*/ 485999 h 547535"/>
              <a:gd name="connsiteX4" fmla="*/ 55498 w 586924"/>
              <a:gd name="connsiteY4" fmla="*/ 443517 h 5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24" h="547535">
                <a:moveTo>
                  <a:pt x="55498" y="443517"/>
                </a:moveTo>
                <a:cubicBezTo>
                  <a:pt x="-39752" y="320454"/>
                  <a:pt x="-10320" y="146051"/>
                  <a:pt x="121411" y="54326"/>
                </a:cubicBezTo>
                <a:cubicBezTo>
                  <a:pt x="253142" y="-37400"/>
                  <a:pt x="437070" y="-10539"/>
                  <a:pt x="532510" y="112428"/>
                </a:cubicBezTo>
                <a:cubicBezTo>
                  <a:pt x="630141" y="235491"/>
                  <a:pt x="589660" y="394273"/>
                  <a:pt x="457548" y="485999"/>
                </a:cubicBezTo>
                <a:cubicBezTo>
                  <a:pt x="325437" y="577724"/>
                  <a:pt x="152748" y="568771"/>
                  <a:pt x="55498" y="443517"/>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6" name="Picture 5">
            <a:extLst>
              <a:ext uri="{FF2B5EF4-FFF2-40B4-BE49-F238E27FC236}">
                <a16:creationId xmlns:a16="http://schemas.microsoft.com/office/drawing/2014/main" id="{928895CF-65AC-F0D8-F975-5ECB4D29DC94}"/>
              </a:ext>
            </a:extLst>
          </p:cNvPr>
          <p:cNvPicPr>
            <a:picLocks noChangeAspect="1"/>
          </p:cNvPicPr>
          <p:nvPr/>
        </p:nvPicPr>
        <p:blipFill rotWithShape="1">
          <a:blip r:embed="rId2">
            <a:extLst>
              <a:ext uri="{28A0092B-C50C-407E-A947-70E740481C1C}">
                <a14:useLocalDpi xmlns:a14="http://schemas.microsoft.com/office/drawing/2010/main" val="0"/>
              </a:ext>
            </a:extLst>
          </a:blip>
          <a:srcRect l="28013" r="21914"/>
          <a:stretch/>
        </p:blipFill>
        <p:spPr>
          <a:xfrm>
            <a:off x="0" y="1723"/>
            <a:ext cx="5147035" cy="6856277"/>
          </a:xfrm>
          <a:prstGeom prst="rect">
            <a:avLst/>
          </a:prstGeom>
        </p:spPr>
      </p:pic>
      <p:sp>
        <p:nvSpPr>
          <p:cNvPr id="4" name="Title 3">
            <a:extLst>
              <a:ext uri="{FF2B5EF4-FFF2-40B4-BE49-F238E27FC236}">
                <a16:creationId xmlns:a16="http://schemas.microsoft.com/office/drawing/2014/main" id="{C5F18C36-A05B-86B3-5690-89CC15AD89B1}"/>
              </a:ext>
            </a:extLst>
          </p:cNvPr>
          <p:cNvSpPr>
            <a:spLocks noGrp="1"/>
          </p:cNvSpPr>
          <p:nvPr>
            <p:ph type="title"/>
          </p:nvPr>
        </p:nvSpPr>
        <p:spPr>
          <a:xfrm>
            <a:off x="5296428" y="1327150"/>
            <a:ext cx="6788735" cy="868378"/>
          </a:xfrm>
        </p:spPr>
        <p:txBody>
          <a:bodyPr/>
          <a:lstStyle/>
          <a:p>
            <a:r>
              <a:rPr lang="en-US"/>
              <a:t>Learnings &amp; Best Practices from Prior EDC-Axon/IDQ to IDMC Conversion Projects</a:t>
            </a:r>
          </a:p>
        </p:txBody>
      </p:sp>
      <p:grpSp>
        <p:nvGrpSpPr>
          <p:cNvPr id="16" name="Graphic 14">
            <a:extLst>
              <a:ext uri="{FF2B5EF4-FFF2-40B4-BE49-F238E27FC236}">
                <a16:creationId xmlns:a16="http://schemas.microsoft.com/office/drawing/2014/main" id="{AC6AD74C-E44B-A4EA-3E41-26CD5C120EE5}"/>
              </a:ext>
            </a:extLst>
          </p:cNvPr>
          <p:cNvGrpSpPr/>
          <p:nvPr/>
        </p:nvGrpSpPr>
        <p:grpSpPr>
          <a:xfrm>
            <a:off x="6091077" y="2612348"/>
            <a:ext cx="554070" cy="363697"/>
            <a:chOff x="18103506" y="2965466"/>
            <a:chExt cx="5486394" cy="3601324"/>
          </a:xfrm>
          <a:solidFill>
            <a:schemeClr val="bg1"/>
          </a:solidFill>
        </p:grpSpPr>
        <p:sp>
          <p:nvSpPr>
            <p:cNvPr id="17" name="Freeform: Shape 16">
              <a:extLst>
                <a:ext uri="{FF2B5EF4-FFF2-40B4-BE49-F238E27FC236}">
                  <a16:creationId xmlns:a16="http://schemas.microsoft.com/office/drawing/2014/main" id="{A808E0A6-5B4D-0873-6170-22E81544E2B0}"/>
                </a:ext>
              </a:extLst>
            </p:cNvPr>
            <p:cNvSpPr/>
            <p:nvPr/>
          </p:nvSpPr>
          <p:spPr>
            <a:xfrm>
              <a:off x="18103506" y="4632703"/>
              <a:ext cx="701219" cy="1535037"/>
            </a:xfrm>
            <a:custGeom>
              <a:avLst/>
              <a:gdLst>
                <a:gd name="connsiteX0" fmla="*/ 644361 w 701219"/>
                <a:gd name="connsiteY0" fmla="*/ 0 h 1535037"/>
                <a:gd name="connsiteX1" fmla="*/ 56859 w 701219"/>
                <a:gd name="connsiteY1" fmla="*/ 0 h 1535037"/>
                <a:gd name="connsiteX2" fmla="*/ 0 w 701219"/>
                <a:gd name="connsiteY2" fmla="*/ 56859 h 1535037"/>
                <a:gd name="connsiteX3" fmla="*/ 0 w 701219"/>
                <a:gd name="connsiteY3" fmla="*/ 1478179 h 1535037"/>
                <a:gd name="connsiteX4" fmla="*/ 56859 w 701219"/>
                <a:gd name="connsiteY4" fmla="*/ 1535038 h 1535037"/>
                <a:gd name="connsiteX5" fmla="*/ 644361 w 701219"/>
                <a:gd name="connsiteY5" fmla="*/ 1535038 h 1535037"/>
                <a:gd name="connsiteX6" fmla="*/ 701219 w 701219"/>
                <a:gd name="connsiteY6" fmla="*/ 1478179 h 1535037"/>
                <a:gd name="connsiteX7" fmla="*/ 701196 w 701219"/>
                <a:gd name="connsiteY7" fmla="*/ 56859 h 1535037"/>
                <a:gd name="connsiteX8" fmla="*/ 644361 w 701219"/>
                <a:gd name="connsiteY8" fmla="*/ 0 h 153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219" h="1535037">
                  <a:moveTo>
                    <a:pt x="644361" y="0"/>
                  </a:moveTo>
                  <a:lnTo>
                    <a:pt x="56859" y="0"/>
                  </a:lnTo>
                  <a:cubicBezTo>
                    <a:pt x="25449" y="0"/>
                    <a:pt x="0" y="25381"/>
                    <a:pt x="0" y="56859"/>
                  </a:cubicBezTo>
                  <a:lnTo>
                    <a:pt x="0" y="1478179"/>
                  </a:lnTo>
                  <a:cubicBezTo>
                    <a:pt x="0" y="1509657"/>
                    <a:pt x="25449" y="1535038"/>
                    <a:pt x="56859" y="1535038"/>
                  </a:cubicBezTo>
                  <a:lnTo>
                    <a:pt x="644361" y="1535038"/>
                  </a:lnTo>
                  <a:cubicBezTo>
                    <a:pt x="675770" y="1535038"/>
                    <a:pt x="701219" y="1509657"/>
                    <a:pt x="701219" y="1478179"/>
                  </a:cubicBezTo>
                  <a:lnTo>
                    <a:pt x="701196" y="56859"/>
                  </a:lnTo>
                  <a:cubicBezTo>
                    <a:pt x="701196" y="25381"/>
                    <a:pt x="675770" y="0"/>
                    <a:pt x="644361" y="0"/>
                  </a:cubicBezTo>
                  <a:close/>
                </a:path>
              </a:pathLst>
            </a:custGeom>
            <a:grpFill/>
            <a:ln w="571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2D5909-4AC5-0FCA-A3F5-0BC839C8B0D4}"/>
                </a:ext>
              </a:extLst>
            </p:cNvPr>
            <p:cNvSpPr/>
            <p:nvPr/>
          </p:nvSpPr>
          <p:spPr>
            <a:xfrm>
              <a:off x="18994246" y="4310457"/>
              <a:ext cx="701161" cy="1857226"/>
            </a:xfrm>
            <a:custGeom>
              <a:avLst/>
              <a:gdLst>
                <a:gd name="connsiteX0" fmla="*/ 644303 w 701161"/>
                <a:gd name="connsiteY0" fmla="*/ 34 h 1857226"/>
                <a:gd name="connsiteX1" fmla="*/ 56858 w 701161"/>
                <a:gd name="connsiteY1" fmla="*/ 34 h 1857226"/>
                <a:gd name="connsiteX2" fmla="*/ 0 w 701161"/>
                <a:gd name="connsiteY2" fmla="*/ 56893 h 1857226"/>
                <a:gd name="connsiteX3" fmla="*/ 0 w 701161"/>
                <a:gd name="connsiteY3" fmla="*/ 1800368 h 1857226"/>
                <a:gd name="connsiteX4" fmla="*/ 56858 w 701161"/>
                <a:gd name="connsiteY4" fmla="*/ 1857226 h 1857226"/>
                <a:gd name="connsiteX5" fmla="*/ 644303 w 701161"/>
                <a:gd name="connsiteY5" fmla="*/ 1857226 h 1857226"/>
                <a:gd name="connsiteX6" fmla="*/ 701162 w 701161"/>
                <a:gd name="connsiteY6" fmla="*/ 1800368 h 1857226"/>
                <a:gd name="connsiteX7" fmla="*/ 701162 w 701161"/>
                <a:gd name="connsiteY7" fmla="*/ 56836 h 1857226"/>
                <a:gd name="connsiteX8" fmla="*/ 644303 w 701161"/>
                <a:gd name="connsiteY8" fmla="*/ 0 h 185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161" h="1857226">
                  <a:moveTo>
                    <a:pt x="644303" y="34"/>
                  </a:moveTo>
                  <a:lnTo>
                    <a:pt x="56858" y="34"/>
                  </a:lnTo>
                  <a:cubicBezTo>
                    <a:pt x="25449" y="34"/>
                    <a:pt x="0" y="25483"/>
                    <a:pt x="0" y="56893"/>
                  </a:cubicBezTo>
                  <a:lnTo>
                    <a:pt x="0" y="1800368"/>
                  </a:lnTo>
                  <a:cubicBezTo>
                    <a:pt x="0" y="1831846"/>
                    <a:pt x="25449" y="1857226"/>
                    <a:pt x="56858" y="1857226"/>
                  </a:cubicBezTo>
                  <a:lnTo>
                    <a:pt x="644303" y="1857226"/>
                  </a:lnTo>
                  <a:cubicBezTo>
                    <a:pt x="675713" y="1857226"/>
                    <a:pt x="701162" y="1831846"/>
                    <a:pt x="701162" y="1800368"/>
                  </a:cubicBezTo>
                  <a:lnTo>
                    <a:pt x="701162" y="56836"/>
                  </a:lnTo>
                  <a:cubicBezTo>
                    <a:pt x="701162" y="25426"/>
                    <a:pt x="675713" y="0"/>
                    <a:pt x="644303" y="0"/>
                  </a:cubicBezTo>
                  <a:close/>
                </a:path>
              </a:pathLst>
            </a:custGeom>
            <a:grpFill/>
            <a:ln w="57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30AF5E-EA61-9D9F-3475-72C1A13D86B8}"/>
                </a:ext>
              </a:extLst>
            </p:cNvPr>
            <p:cNvSpPr/>
            <p:nvPr/>
          </p:nvSpPr>
          <p:spPr>
            <a:xfrm>
              <a:off x="22888790" y="2965466"/>
              <a:ext cx="701110" cy="3202217"/>
            </a:xfrm>
            <a:custGeom>
              <a:avLst/>
              <a:gdLst>
                <a:gd name="connsiteX0" fmla="*/ 644246 w 701110"/>
                <a:gd name="connsiteY0" fmla="*/ 0 h 3202217"/>
                <a:gd name="connsiteX1" fmla="*/ 56859 w 701110"/>
                <a:gd name="connsiteY1" fmla="*/ 0 h 3202217"/>
                <a:gd name="connsiteX2" fmla="*/ 0 w 701110"/>
                <a:gd name="connsiteY2" fmla="*/ 56859 h 3202217"/>
                <a:gd name="connsiteX3" fmla="*/ 0 w 701110"/>
                <a:gd name="connsiteY3" fmla="*/ 3145359 h 3202217"/>
                <a:gd name="connsiteX4" fmla="*/ 56859 w 701110"/>
                <a:gd name="connsiteY4" fmla="*/ 3202217 h 3202217"/>
                <a:gd name="connsiteX5" fmla="*/ 644246 w 701110"/>
                <a:gd name="connsiteY5" fmla="*/ 3202217 h 3202217"/>
                <a:gd name="connsiteX6" fmla="*/ 701111 w 701110"/>
                <a:gd name="connsiteY6" fmla="*/ 3145359 h 3202217"/>
                <a:gd name="connsiteX7" fmla="*/ 701111 w 701110"/>
                <a:gd name="connsiteY7" fmla="*/ 56916 h 3202217"/>
                <a:gd name="connsiteX8" fmla="*/ 644246 w 701110"/>
                <a:gd name="connsiteY8" fmla="*/ 11 h 320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110" h="3202217">
                  <a:moveTo>
                    <a:pt x="644246" y="0"/>
                  </a:moveTo>
                  <a:lnTo>
                    <a:pt x="56859" y="0"/>
                  </a:lnTo>
                  <a:cubicBezTo>
                    <a:pt x="25449" y="0"/>
                    <a:pt x="0" y="25449"/>
                    <a:pt x="0" y="56859"/>
                  </a:cubicBezTo>
                  <a:lnTo>
                    <a:pt x="0" y="3145359"/>
                  </a:lnTo>
                  <a:cubicBezTo>
                    <a:pt x="0" y="3176837"/>
                    <a:pt x="25518" y="3202217"/>
                    <a:pt x="56859" y="3202217"/>
                  </a:cubicBezTo>
                  <a:lnTo>
                    <a:pt x="644246" y="3202217"/>
                  </a:lnTo>
                  <a:cubicBezTo>
                    <a:pt x="675679" y="3202217"/>
                    <a:pt x="701111" y="3176837"/>
                    <a:pt x="701111" y="3145359"/>
                  </a:cubicBezTo>
                  <a:lnTo>
                    <a:pt x="701111" y="56916"/>
                  </a:lnTo>
                  <a:cubicBezTo>
                    <a:pt x="701111" y="25506"/>
                    <a:pt x="675679" y="11"/>
                    <a:pt x="644246" y="11"/>
                  </a:cubicBezTo>
                  <a:close/>
                </a:path>
              </a:pathLst>
            </a:custGeom>
            <a:grpFill/>
            <a:ln w="57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E41FF7-BA79-F206-82BC-6C2AA08DA29F}"/>
                </a:ext>
              </a:extLst>
            </p:cNvPr>
            <p:cNvSpPr/>
            <p:nvPr/>
          </p:nvSpPr>
          <p:spPr>
            <a:xfrm>
              <a:off x="22216128" y="5661403"/>
              <a:ext cx="6320" cy="2320"/>
            </a:xfrm>
            <a:custGeom>
              <a:avLst/>
              <a:gdLst>
                <a:gd name="connsiteX0" fmla="*/ 0 w 6320"/>
                <a:gd name="connsiteY0" fmla="*/ 0 h 2320"/>
                <a:gd name="connsiteX1" fmla="*/ 6321 w 6320"/>
                <a:gd name="connsiteY1" fmla="*/ 2320 h 2320"/>
                <a:gd name="connsiteX2" fmla="*/ 0 w 6320"/>
                <a:gd name="connsiteY2" fmla="*/ 0 h 2320"/>
              </a:gdLst>
              <a:ahLst/>
              <a:cxnLst>
                <a:cxn ang="0">
                  <a:pos x="connsiteX0" y="connsiteY0"/>
                </a:cxn>
                <a:cxn ang="0">
                  <a:pos x="connsiteX1" y="connsiteY1"/>
                </a:cxn>
                <a:cxn ang="0">
                  <a:pos x="connsiteX2" y="connsiteY2"/>
                </a:cxn>
              </a:cxnLst>
              <a:rect l="l" t="t" r="r" b="b"/>
              <a:pathLst>
                <a:path w="6320" h="2320">
                  <a:moveTo>
                    <a:pt x="0" y="0"/>
                  </a:moveTo>
                  <a:cubicBezTo>
                    <a:pt x="2052" y="829"/>
                    <a:pt x="4241" y="1452"/>
                    <a:pt x="6321" y="2320"/>
                  </a:cubicBezTo>
                  <a:cubicBezTo>
                    <a:pt x="4178" y="1429"/>
                    <a:pt x="2052" y="829"/>
                    <a:pt x="0" y="0"/>
                  </a:cubicBezTo>
                  <a:close/>
                </a:path>
              </a:pathLst>
            </a:custGeom>
            <a:grpFill/>
            <a:ln w="571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F5DF2B5-571A-E464-C6F6-1C98051095BE}"/>
                </a:ext>
              </a:extLst>
            </p:cNvPr>
            <p:cNvSpPr/>
            <p:nvPr/>
          </p:nvSpPr>
          <p:spPr>
            <a:xfrm>
              <a:off x="22174809" y="5649688"/>
              <a:ext cx="7052" cy="1582"/>
            </a:xfrm>
            <a:custGeom>
              <a:avLst/>
              <a:gdLst>
                <a:gd name="connsiteX0" fmla="*/ 0 w 7052"/>
                <a:gd name="connsiteY0" fmla="*/ 0 h 1582"/>
                <a:gd name="connsiteX1" fmla="*/ 7052 w 7052"/>
                <a:gd name="connsiteY1" fmla="*/ 1583 h 1582"/>
                <a:gd name="connsiteX2" fmla="*/ 0 w 7052"/>
                <a:gd name="connsiteY2" fmla="*/ 0 h 1582"/>
              </a:gdLst>
              <a:ahLst/>
              <a:cxnLst>
                <a:cxn ang="0">
                  <a:pos x="connsiteX0" y="connsiteY0"/>
                </a:cxn>
                <a:cxn ang="0">
                  <a:pos x="connsiteX1" y="connsiteY1"/>
                </a:cxn>
                <a:cxn ang="0">
                  <a:pos x="connsiteX2" y="connsiteY2"/>
                </a:cxn>
              </a:cxnLst>
              <a:rect l="l" t="t" r="r" b="b"/>
              <a:pathLst>
                <a:path w="7052" h="1582">
                  <a:moveTo>
                    <a:pt x="0" y="0"/>
                  </a:moveTo>
                  <a:cubicBezTo>
                    <a:pt x="2412" y="400"/>
                    <a:pt x="4663" y="1091"/>
                    <a:pt x="7052" y="1583"/>
                  </a:cubicBezTo>
                  <a:cubicBezTo>
                    <a:pt x="4663" y="1091"/>
                    <a:pt x="2389" y="400"/>
                    <a:pt x="0" y="0"/>
                  </a:cubicBezTo>
                  <a:close/>
                </a:path>
              </a:pathLst>
            </a:custGeom>
            <a:grpFill/>
            <a:ln w="571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0DFA12-D3EC-7D16-98AC-9B9C23FB6BF6}"/>
                </a:ext>
              </a:extLst>
            </p:cNvPr>
            <p:cNvSpPr/>
            <p:nvPr/>
          </p:nvSpPr>
          <p:spPr>
            <a:xfrm>
              <a:off x="22257848" y="5682263"/>
              <a:ext cx="7543" cy="5200"/>
            </a:xfrm>
            <a:custGeom>
              <a:avLst/>
              <a:gdLst>
                <a:gd name="connsiteX0" fmla="*/ 0 w 7543"/>
                <a:gd name="connsiteY0" fmla="*/ 0 h 5200"/>
                <a:gd name="connsiteX1" fmla="*/ 7544 w 7543"/>
                <a:gd name="connsiteY1" fmla="*/ 5200 h 5200"/>
                <a:gd name="connsiteX2" fmla="*/ 0 w 7543"/>
                <a:gd name="connsiteY2" fmla="*/ 0 h 5200"/>
              </a:gdLst>
              <a:ahLst/>
              <a:cxnLst>
                <a:cxn ang="0">
                  <a:pos x="connsiteX0" y="connsiteY0"/>
                </a:cxn>
                <a:cxn ang="0">
                  <a:pos x="connsiteX1" y="connsiteY1"/>
                </a:cxn>
                <a:cxn ang="0">
                  <a:pos x="connsiteX2" y="connsiteY2"/>
                </a:cxn>
              </a:cxnLst>
              <a:rect l="l" t="t" r="r" b="b"/>
              <a:pathLst>
                <a:path w="7543" h="5200">
                  <a:moveTo>
                    <a:pt x="0" y="0"/>
                  </a:moveTo>
                  <a:cubicBezTo>
                    <a:pt x="2543" y="1652"/>
                    <a:pt x="5069" y="3440"/>
                    <a:pt x="7544" y="5200"/>
                  </a:cubicBezTo>
                  <a:cubicBezTo>
                    <a:pt x="5001" y="3417"/>
                    <a:pt x="2521" y="1652"/>
                    <a:pt x="0" y="0"/>
                  </a:cubicBezTo>
                  <a:close/>
                </a:path>
              </a:pathLst>
            </a:custGeom>
            <a:grpFill/>
            <a:ln w="571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8C2ED4-FF7E-3E85-8C23-0822371387C5}"/>
                </a:ext>
              </a:extLst>
            </p:cNvPr>
            <p:cNvSpPr/>
            <p:nvPr/>
          </p:nvSpPr>
          <p:spPr>
            <a:xfrm>
              <a:off x="22127414" y="5645630"/>
              <a:ext cx="8572" cy="560"/>
            </a:xfrm>
            <a:custGeom>
              <a:avLst/>
              <a:gdLst>
                <a:gd name="connsiteX0" fmla="*/ 4932 w 8572"/>
                <a:gd name="connsiteY0" fmla="*/ 0 h 560"/>
                <a:gd name="connsiteX1" fmla="*/ 0 w 8572"/>
                <a:gd name="connsiteY1" fmla="*/ 560 h 560"/>
                <a:gd name="connsiteX2" fmla="*/ 8573 w 8572"/>
                <a:gd name="connsiteY2" fmla="*/ 354 h 560"/>
                <a:gd name="connsiteX3" fmla="*/ 4932 w 8572"/>
                <a:gd name="connsiteY3" fmla="*/ 0 h 560"/>
              </a:gdLst>
              <a:ahLst/>
              <a:cxnLst>
                <a:cxn ang="0">
                  <a:pos x="connsiteX0" y="connsiteY0"/>
                </a:cxn>
                <a:cxn ang="0">
                  <a:pos x="connsiteX1" y="connsiteY1"/>
                </a:cxn>
                <a:cxn ang="0">
                  <a:pos x="connsiteX2" y="connsiteY2"/>
                </a:cxn>
                <a:cxn ang="0">
                  <a:pos x="connsiteX3" y="connsiteY3"/>
                </a:cxn>
              </a:cxnLst>
              <a:rect l="l" t="t" r="r" b="b"/>
              <a:pathLst>
                <a:path w="8572" h="560">
                  <a:moveTo>
                    <a:pt x="4932" y="0"/>
                  </a:moveTo>
                  <a:cubicBezTo>
                    <a:pt x="3281" y="0"/>
                    <a:pt x="1652" y="491"/>
                    <a:pt x="0" y="560"/>
                  </a:cubicBezTo>
                  <a:cubicBezTo>
                    <a:pt x="2881" y="491"/>
                    <a:pt x="5692" y="354"/>
                    <a:pt x="8573" y="354"/>
                  </a:cubicBezTo>
                  <a:cubicBezTo>
                    <a:pt x="7412" y="292"/>
                    <a:pt x="6230" y="0"/>
                    <a:pt x="4932" y="0"/>
                  </a:cubicBezTo>
                  <a:close/>
                </a:path>
              </a:pathLst>
            </a:custGeom>
            <a:grpFill/>
            <a:ln w="571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0E760DD-B2B3-B80D-3451-4931877AC804}"/>
                </a:ext>
              </a:extLst>
            </p:cNvPr>
            <p:cNvSpPr/>
            <p:nvPr/>
          </p:nvSpPr>
          <p:spPr>
            <a:xfrm>
              <a:off x="21997987" y="3457636"/>
              <a:ext cx="701219" cy="2496763"/>
            </a:xfrm>
            <a:custGeom>
              <a:avLst/>
              <a:gdLst>
                <a:gd name="connsiteX0" fmla="*/ 14459 w 701219"/>
                <a:gd name="connsiteY0" fmla="*/ 1957565 h 2496763"/>
                <a:gd name="connsiteX1" fmla="*/ 131102 w 701219"/>
                <a:gd name="connsiteY1" fmla="*/ 2074299 h 2496763"/>
                <a:gd name="connsiteX2" fmla="*/ 134320 w 701219"/>
                <a:gd name="connsiteY2" fmla="*/ 2074299 h 2496763"/>
                <a:gd name="connsiteX3" fmla="*/ 380596 w 701219"/>
                <a:gd name="connsiteY3" fmla="*/ 2176209 h 2496763"/>
                <a:gd name="connsiteX4" fmla="*/ 701219 w 701219"/>
                <a:gd name="connsiteY4" fmla="*/ 2496764 h 2496763"/>
                <a:gd name="connsiteX5" fmla="*/ 701219 w 701219"/>
                <a:gd name="connsiteY5" fmla="*/ 56859 h 2496763"/>
                <a:gd name="connsiteX6" fmla="*/ 644361 w 701219"/>
                <a:gd name="connsiteY6" fmla="*/ 0 h 2496763"/>
                <a:gd name="connsiteX7" fmla="*/ 56858 w 701219"/>
                <a:gd name="connsiteY7" fmla="*/ 0 h 2496763"/>
                <a:gd name="connsiteX8" fmla="*/ 0 w 701219"/>
                <a:gd name="connsiteY8" fmla="*/ 56859 h 2496763"/>
                <a:gd name="connsiteX9" fmla="*/ 0 w 701219"/>
                <a:gd name="connsiteY9" fmla="*/ 1040582 h 2496763"/>
                <a:gd name="connsiteX10" fmla="*/ 123787 w 701219"/>
                <a:gd name="connsiteY10" fmla="*/ 1512469 h 2496763"/>
                <a:gd name="connsiteX11" fmla="*/ 14487 w 701219"/>
                <a:gd name="connsiteY11" fmla="*/ 1957547 h 249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219" h="2496763">
                  <a:moveTo>
                    <a:pt x="14459" y="1957565"/>
                  </a:moveTo>
                  <a:lnTo>
                    <a:pt x="131102" y="2074299"/>
                  </a:lnTo>
                  <a:lnTo>
                    <a:pt x="134320" y="2074299"/>
                  </a:lnTo>
                  <a:cubicBezTo>
                    <a:pt x="227383" y="2074299"/>
                    <a:pt x="314834" y="2110441"/>
                    <a:pt x="380596" y="2176209"/>
                  </a:cubicBezTo>
                  <a:lnTo>
                    <a:pt x="701219" y="2496764"/>
                  </a:lnTo>
                  <a:lnTo>
                    <a:pt x="701219" y="56859"/>
                  </a:lnTo>
                  <a:cubicBezTo>
                    <a:pt x="701219" y="25449"/>
                    <a:pt x="675770" y="0"/>
                    <a:pt x="644361" y="0"/>
                  </a:cubicBezTo>
                  <a:lnTo>
                    <a:pt x="56858" y="0"/>
                  </a:lnTo>
                  <a:cubicBezTo>
                    <a:pt x="25449" y="0"/>
                    <a:pt x="0" y="25449"/>
                    <a:pt x="0" y="56859"/>
                  </a:cubicBezTo>
                  <a:lnTo>
                    <a:pt x="0" y="1040582"/>
                  </a:lnTo>
                  <a:cubicBezTo>
                    <a:pt x="78513" y="1180353"/>
                    <a:pt x="123787" y="1341111"/>
                    <a:pt x="123787" y="1512469"/>
                  </a:cubicBezTo>
                  <a:cubicBezTo>
                    <a:pt x="123810" y="1668003"/>
                    <a:pt x="86240" y="1820119"/>
                    <a:pt x="14487" y="1957547"/>
                  </a:cubicBezTo>
                  <a:close/>
                </a:path>
              </a:pathLst>
            </a:custGeom>
            <a:grpFill/>
            <a:ln w="571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6FEBD-9360-992E-20D0-3C9623E2367E}"/>
                </a:ext>
              </a:extLst>
            </p:cNvPr>
            <p:cNvSpPr/>
            <p:nvPr/>
          </p:nvSpPr>
          <p:spPr>
            <a:xfrm>
              <a:off x="21562104" y="3599831"/>
              <a:ext cx="170650" cy="397883"/>
            </a:xfrm>
            <a:custGeom>
              <a:avLst/>
              <a:gdLst>
                <a:gd name="connsiteX0" fmla="*/ 85325 w 170650"/>
                <a:gd name="connsiteY0" fmla="*/ 0 h 397883"/>
                <a:gd name="connsiteX1" fmla="*/ 0 w 170650"/>
                <a:gd name="connsiteY1" fmla="*/ 85234 h 397883"/>
                <a:gd name="connsiteX2" fmla="*/ 0 w 170650"/>
                <a:gd name="connsiteY2" fmla="*/ 312651 h 397883"/>
                <a:gd name="connsiteX3" fmla="*/ 85325 w 170650"/>
                <a:gd name="connsiteY3" fmla="*/ 397884 h 397883"/>
                <a:gd name="connsiteX4" fmla="*/ 170650 w 170650"/>
                <a:gd name="connsiteY4" fmla="*/ 312651 h 397883"/>
                <a:gd name="connsiteX5" fmla="*/ 170650 w 170650"/>
                <a:gd name="connsiteY5" fmla="*/ 85234 h 397883"/>
                <a:gd name="connsiteX6" fmla="*/ 85325 w 170650"/>
                <a:gd name="connsiteY6" fmla="*/ 0 h 3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50" h="397883">
                  <a:moveTo>
                    <a:pt x="85325" y="0"/>
                  </a:moveTo>
                  <a:cubicBezTo>
                    <a:pt x="38222" y="0"/>
                    <a:pt x="0" y="38199"/>
                    <a:pt x="0" y="85234"/>
                  </a:cubicBezTo>
                  <a:lnTo>
                    <a:pt x="0" y="312651"/>
                  </a:lnTo>
                  <a:cubicBezTo>
                    <a:pt x="0" y="359753"/>
                    <a:pt x="38199" y="397884"/>
                    <a:pt x="85325" y="397884"/>
                  </a:cubicBezTo>
                  <a:cubicBezTo>
                    <a:pt x="132428" y="397884"/>
                    <a:pt x="170650" y="359685"/>
                    <a:pt x="170650" y="312651"/>
                  </a:cubicBezTo>
                  <a:lnTo>
                    <a:pt x="170650" y="85234"/>
                  </a:lnTo>
                  <a:cubicBezTo>
                    <a:pt x="170650" y="38130"/>
                    <a:pt x="132434" y="0"/>
                    <a:pt x="85325" y="0"/>
                  </a:cubicBezTo>
                  <a:close/>
                </a:path>
              </a:pathLst>
            </a:custGeom>
            <a:grpFill/>
            <a:ln w="571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C2BD7E1-2564-3F49-8142-C148A719A748}"/>
                </a:ext>
              </a:extLst>
            </p:cNvPr>
            <p:cNvSpPr/>
            <p:nvPr/>
          </p:nvSpPr>
          <p:spPr>
            <a:xfrm>
              <a:off x="19875436" y="3505077"/>
              <a:ext cx="170649" cy="397998"/>
            </a:xfrm>
            <a:custGeom>
              <a:avLst/>
              <a:gdLst>
                <a:gd name="connsiteX0" fmla="*/ 85325 w 170649"/>
                <a:gd name="connsiteY0" fmla="*/ 0 h 397998"/>
                <a:gd name="connsiteX1" fmla="*/ 0 w 170649"/>
                <a:gd name="connsiteY1" fmla="*/ 85325 h 397998"/>
                <a:gd name="connsiteX2" fmla="*/ 0 w 170649"/>
                <a:gd name="connsiteY2" fmla="*/ 312673 h 397998"/>
                <a:gd name="connsiteX3" fmla="*/ 85325 w 170649"/>
                <a:gd name="connsiteY3" fmla="*/ 397998 h 397998"/>
                <a:gd name="connsiteX4" fmla="*/ 170650 w 170649"/>
                <a:gd name="connsiteY4" fmla="*/ 312673 h 397998"/>
                <a:gd name="connsiteX5" fmla="*/ 170650 w 170649"/>
                <a:gd name="connsiteY5" fmla="*/ 85325 h 397998"/>
                <a:gd name="connsiteX6" fmla="*/ 85325 w 170649"/>
                <a:gd name="connsiteY6" fmla="*/ 0 h 39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49" h="397998">
                  <a:moveTo>
                    <a:pt x="85325" y="0"/>
                  </a:moveTo>
                  <a:cubicBezTo>
                    <a:pt x="38222" y="0"/>
                    <a:pt x="0" y="38262"/>
                    <a:pt x="0" y="85325"/>
                  </a:cubicBezTo>
                  <a:lnTo>
                    <a:pt x="0" y="312673"/>
                  </a:lnTo>
                  <a:cubicBezTo>
                    <a:pt x="0" y="359776"/>
                    <a:pt x="38199" y="397998"/>
                    <a:pt x="85325" y="397998"/>
                  </a:cubicBezTo>
                  <a:cubicBezTo>
                    <a:pt x="132428" y="397998"/>
                    <a:pt x="170650" y="359736"/>
                    <a:pt x="170650" y="312673"/>
                  </a:cubicBezTo>
                  <a:lnTo>
                    <a:pt x="170650" y="85325"/>
                  </a:lnTo>
                  <a:cubicBezTo>
                    <a:pt x="170650" y="38199"/>
                    <a:pt x="132451" y="0"/>
                    <a:pt x="85325" y="0"/>
                  </a:cubicBezTo>
                  <a:close/>
                </a:path>
              </a:pathLst>
            </a:custGeom>
            <a:grpFill/>
            <a:ln w="571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BAA1DDE-B198-CC83-DCAC-B64D17D0BAC5}"/>
                </a:ext>
              </a:extLst>
            </p:cNvPr>
            <p:cNvSpPr/>
            <p:nvPr/>
          </p:nvSpPr>
          <p:spPr>
            <a:xfrm>
              <a:off x="19875436" y="4073605"/>
              <a:ext cx="170649" cy="397998"/>
            </a:xfrm>
            <a:custGeom>
              <a:avLst/>
              <a:gdLst>
                <a:gd name="connsiteX0" fmla="*/ 85325 w 170649"/>
                <a:gd name="connsiteY0" fmla="*/ 0 h 397998"/>
                <a:gd name="connsiteX1" fmla="*/ 0 w 170649"/>
                <a:gd name="connsiteY1" fmla="*/ 85325 h 397998"/>
                <a:gd name="connsiteX2" fmla="*/ 0 w 170649"/>
                <a:gd name="connsiteY2" fmla="*/ 312673 h 397998"/>
                <a:gd name="connsiteX3" fmla="*/ 85325 w 170649"/>
                <a:gd name="connsiteY3" fmla="*/ 397999 h 397998"/>
                <a:gd name="connsiteX4" fmla="*/ 170650 w 170649"/>
                <a:gd name="connsiteY4" fmla="*/ 312673 h 397998"/>
                <a:gd name="connsiteX5" fmla="*/ 170650 w 170649"/>
                <a:gd name="connsiteY5" fmla="*/ 85325 h 397998"/>
                <a:gd name="connsiteX6" fmla="*/ 85325 w 170649"/>
                <a:gd name="connsiteY6" fmla="*/ 0 h 39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49" h="397998">
                  <a:moveTo>
                    <a:pt x="85325" y="0"/>
                  </a:moveTo>
                  <a:cubicBezTo>
                    <a:pt x="38222" y="0"/>
                    <a:pt x="0" y="38262"/>
                    <a:pt x="0" y="85325"/>
                  </a:cubicBezTo>
                  <a:lnTo>
                    <a:pt x="0" y="312673"/>
                  </a:lnTo>
                  <a:cubicBezTo>
                    <a:pt x="0" y="359776"/>
                    <a:pt x="38199" y="397999"/>
                    <a:pt x="85325" y="397999"/>
                  </a:cubicBezTo>
                  <a:cubicBezTo>
                    <a:pt x="132428" y="397999"/>
                    <a:pt x="170650" y="359737"/>
                    <a:pt x="170650" y="312673"/>
                  </a:cubicBezTo>
                  <a:lnTo>
                    <a:pt x="170650" y="85325"/>
                  </a:lnTo>
                  <a:cubicBezTo>
                    <a:pt x="170650" y="38199"/>
                    <a:pt x="132451" y="0"/>
                    <a:pt x="85325" y="0"/>
                  </a:cubicBezTo>
                  <a:close/>
                </a:path>
              </a:pathLst>
            </a:custGeom>
            <a:grpFill/>
            <a:ln w="571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B12C10-7E47-A6EC-84DA-79D82165C9F1}"/>
                </a:ext>
              </a:extLst>
            </p:cNvPr>
            <p:cNvSpPr/>
            <p:nvPr/>
          </p:nvSpPr>
          <p:spPr>
            <a:xfrm>
              <a:off x="21505234" y="3088145"/>
              <a:ext cx="227576" cy="341048"/>
            </a:xfrm>
            <a:custGeom>
              <a:avLst/>
              <a:gdLst>
                <a:gd name="connsiteX0" fmla="*/ 56927 w 227576"/>
                <a:gd name="connsiteY0" fmla="*/ 165758 h 341048"/>
                <a:gd name="connsiteX1" fmla="*/ 56927 w 227576"/>
                <a:gd name="connsiteY1" fmla="*/ 255815 h 341048"/>
                <a:gd name="connsiteX2" fmla="*/ 142252 w 227576"/>
                <a:gd name="connsiteY2" fmla="*/ 341048 h 341048"/>
                <a:gd name="connsiteX3" fmla="*/ 227577 w 227576"/>
                <a:gd name="connsiteY3" fmla="*/ 255815 h 341048"/>
                <a:gd name="connsiteX4" fmla="*/ 227577 w 227576"/>
                <a:gd name="connsiteY4" fmla="*/ 85325 h 341048"/>
                <a:gd name="connsiteX5" fmla="*/ 142252 w 227576"/>
                <a:gd name="connsiteY5" fmla="*/ 0 h 341048"/>
                <a:gd name="connsiteX6" fmla="*/ 85325 w 227576"/>
                <a:gd name="connsiteY6" fmla="*/ 0 h 341048"/>
                <a:gd name="connsiteX7" fmla="*/ 0 w 227576"/>
                <a:gd name="connsiteY7" fmla="*/ 85325 h 341048"/>
                <a:gd name="connsiteX8" fmla="*/ 56927 w 227576"/>
                <a:gd name="connsiteY8" fmla="*/ 165758 h 34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576" h="341048">
                  <a:moveTo>
                    <a:pt x="56927" y="165758"/>
                  </a:moveTo>
                  <a:lnTo>
                    <a:pt x="56927" y="255815"/>
                  </a:lnTo>
                  <a:cubicBezTo>
                    <a:pt x="56927" y="302918"/>
                    <a:pt x="95126" y="341048"/>
                    <a:pt x="142252" y="341048"/>
                  </a:cubicBezTo>
                  <a:cubicBezTo>
                    <a:pt x="189355" y="341048"/>
                    <a:pt x="227577" y="302849"/>
                    <a:pt x="227577" y="255815"/>
                  </a:cubicBezTo>
                  <a:lnTo>
                    <a:pt x="227577" y="85325"/>
                  </a:lnTo>
                  <a:cubicBezTo>
                    <a:pt x="227577" y="38222"/>
                    <a:pt x="189378" y="0"/>
                    <a:pt x="142252" y="0"/>
                  </a:cubicBezTo>
                  <a:lnTo>
                    <a:pt x="85325" y="0"/>
                  </a:lnTo>
                  <a:cubicBezTo>
                    <a:pt x="38222" y="0"/>
                    <a:pt x="0" y="38262"/>
                    <a:pt x="0" y="85325"/>
                  </a:cubicBezTo>
                  <a:cubicBezTo>
                    <a:pt x="23" y="122427"/>
                    <a:pt x="23820" y="154036"/>
                    <a:pt x="56927" y="165758"/>
                  </a:cubicBezTo>
                  <a:close/>
                </a:path>
              </a:pathLst>
            </a:custGeom>
            <a:grpFill/>
            <a:ln w="571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B074B2-4E84-1E4A-F1A9-E25839ABDAA3}"/>
                </a:ext>
              </a:extLst>
            </p:cNvPr>
            <p:cNvSpPr/>
            <p:nvPr/>
          </p:nvSpPr>
          <p:spPr>
            <a:xfrm>
              <a:off x="20197722" y="6025620"/>
              <a:ext cx="397884" cy="170558"/>
            </a:xfrm>
            <a:custGeom>
              <a:avLst/>
              <a:gdLst>
                <a:gd name="connsiteX0" fmla="*/ 312651 w 397884"/>
                <a:gd name="connsiteY0" fmla="*/ 0 h 170558"/>
                <a:gd name="connsiteX1" fmla="*/ 85234 w 397884"/>
                <a:gd name="connsiteY1" fmla="*/ 0 h 170558"/>
                <a:gd name="connsiteX2" fmla="*/ 0 w 397884"/>
                <a:gd name="connsiteY2" fmla="*/ 85234 h 170558"/>
                <a:gd name="connsiteX3" fmla="*/ 85234 w 397884"/>
                <a:gd name="connsiteY3" fmla="*/ 170559 h 170558"/>
                <a:gd name="connsiteX4" fmla="*/ 312651 w 397884"/>
                <a:gd name="connsiteY4" fmla="*/ 170559 h 170558"/>
                <a:gd name="connsiteX5" fmla="*/ 397884 w 397884"/>
                <a:gd name="connsiteY5" fmla="*/ 85234 h 170558"/>
                <a:gd name="connsiteX6" fmla="*/ 312651 w 397884"/>
                <a:gd name="connsiteY6" fmla="*/ 0 h 17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884" h="170558">
                  <a:moveTo>
                    <a:pt x="312651" y="0"/>
                  </a:moveTo>
                  <a:lnTo>
                    <a:pt x="85234" y="0"/>
                  </a:lnTo>
                  <a:cubicBezTo>
                    <a:pt x="38130" y="0"/>
                    <a:pt x="0" y="38262"/>
                    <a:pt x="0" y="85234"/>
                  </a:cubicBezTo>
                  <a:cubicBezTo>
                    <a:pt x="0" y="132428"/>
                    <a:pt x="38199" y="170559"/>
                    <a:pt x="85234" y="170559"/>
                  </a:cubicBezTo>
                  <a:lnTo>
                    <a:pt x="312651" y="170559"/>
                  </a:lnTo>
                  <a:cubicBezTo>
                    <a:pt x="359754" y="170559"/>
                    <a:pt x="397884" y="132360"/>
                    <a:pt x="397884" y="85234"/>
                  </a:cubicBezTo>
                  <a:cubicBezTo>
                    <a:pt x="397907" y="38199"/>
                    <a:pt x="359776" y="0"/>
                    <a:pt x="312651" y="0"/>
                  </a:cubicBezTo>
                  <a:close/>
                </a:path>
              </a:pathLst>
            </a:custGeom>
            <a:grpFill/>
            <a:ln w="571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0868F38-4D1E-98A0-523F-2CE1EF9EDD29}"/>
                </a:ext>
              </a:extLst>
            </p:cNvPr>
            <p:cNvSpPr/>
            <p:nvPr/>
          </p:nvSpPr>
          <p:spPr>
            <a:xfrm>
              <a:off x="19875436" y="3088110"/>
              <a:ext cx="322211" cy="246442"/>
            </a:xfrm>
            <a:custGeom>
              <a:avLst/>
              <a:gdLst>
                <a:gd name="connsiteX0" fmla="*/ 236887 w 322211"/>
                <a:gd name="connsiteY0" fmla="*/ 0 h 246442"/>
                <a:gd name="connsiteX1" fmla="*/ 85325 w 322211"/>
                <a:gd name="connsiteY1" fmla="*/ 0 h 246442"/>
                <a:gd name="connsiteX2" fmla="*/ 0 w 322211"/>
                <a:gd name="connsiteY2" fmla="*/ 85325 h 246442"/>
                <a:gd name="connsiteX3" fmla="*/ 0 w 322211"/>
                <a:gd name="connsiteY3" fmla="*/ 161117 h 246442"/>
                <a:gd name="connsiteX4" fmla="*/ 85325 w 322211"/>
                <a:gd name="connsiteY4" fmla="*/ 246442 h 246442"/>
                <a:gd name="connsiteX5" fmla="*/ 170090 w 322211"/>
                <a:gd name="connsiteY5" fmla="*/ 170587 h 246442"/>
                <a:gd name="connsiteX6" fmla="*/ 236887 w 322211"/>
                <a:gd name="connsiteY6" fmla="*/ 170587 h 246442"/>
                <a:gd name="connsiteX7" fmla="*/ 322212 w 322211"/>
                <a:gd name="connsiteY7" fmla="*/ 85354 h 246442"/>
                <a:gd name="connsiteX8" fmla="*/ 236887 w 322211"/>
                <a:gd name="connsiteY8" fmla="*/ 6 h 2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211" h="246442">
                  <a:moveTo>
                    <a:pt x="236887" y="0"/>
                  </a:moveTo>
                  <a:lnTo>
                    <a:pt x="85325" y="0"/>
                  </a:lnTo>
                  <a:cubicBezTo>
                    <a:pt x="38222" y="0"/>
                    <a:pt x="0" y="38262"/>
                    <a:pt x="0" y="85325"/>
                  </a:cubicBezTo>
                  <a:lnTo>
                    <a:pt x="0" y="161117"/>
                  </a:lnTo>
                  <a:cubicBezTo>
                    <a:pt x="0" y="208220"/>
                    <a:pt x="38199" y="246442"/>
                    <a:pt x="85325" y="246442"/>
                  </a:cubicBezTo>
                  <a:cubicBezTo>
                    <a:pt x="129216" y="246442"/>
                    <a:pt x="165358" y="213244"/>
                    <a:pt x="170090" y="170587"/>
                  </a:cubicBezTo>
                  <a:lnTo>
                    <a:pt x="236887" y="170587"/>
                  </a:lnTo>
                  <a:cubicBezTo>
                    <a:pt x="283990" y="170587"/>
                    <a:pt x="322212" y="132388"/>
                    <a:pt x="322212" y="85354"/>
                  </a:cubicBezTo>
                  <a:cubicBezTo>
                    <a:pt x="322212" y="38296"/>
                    <a:pt x="284013" y="6"/>
                    <a:pt x="236887" y="6"/>
                  </a:cubicBezTo>
                  <a:close/>
                </a:path>
              </a:pathLst>
            </a:custGeom>
            <a:grpFill/>
            <a:ln w="571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1579E6-F192-A6FB-1FB0-44ABBBA3427F}"/>
                </a:ext>
              </a:extLst>
            </p:cNvPr>
            <p:cNvSpPr/>
            <p:nvPr/>
          </p:nvSpPr>
          <p:spPr>
            <a:xfrm>
              <a:off x="20936689" y="3088145"/>
              <a:ext cx="397883" cy="170558"/>
            </a:xfrm>
            <a:custGeom>
              <a:avLst/>
              <a:gdLst>
                <a:gd name="connsiteX0" fmla="*/ 85234 w 397883"/>
                <a:gd name="connsiteY0" fmla="*/ 170558 h 170558"/>
                <a:gd name="connsiteX1" fmla="*/ 312650 w 397883"/>
                <a:gd name="connsiteY1" fmla="*/ 170558 h 170558"/>
                <a:gd name="connsiteX2" fmla="*/ 397884 w 397883"/>
                <a:gd name="connsiteY2" fmla="*/ 85325 h 170558"/>
                <a:gd name="connsiteX3" fmla="*/ 312650 w 397883"/>
                <a:gd name="connsiteY3" fmla="*/ 0 h 170558"/>
                <a:gd name="connsiteX4" fmla="*/ 85234 w 397883"/>
                <a:gd name="connsiteY4" fmla="*/ 0 h 170558"/>
                <a:gd name="connsiteX5" fmla="*/ 0 w 397883"/>
                <a:gd name="connsiteY5" fmla="*/ 85325 h 170558"/>
                <a:gd name="connsiteX6" fmla="*/ 85234 w 397883"/>
                <a:gd name="connsiteY6" fmla="*/ 170558 h 17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883" h="170558">
                  <a:moveTo>
                    <a:pt x="85234" y="170558"/>
                  </a:moveTo>
                  <a:lnTo>
                    <a:pt x="312650" y="170558"/>
                  </a:lnTo>
                  <a:cubicBezTo>
                    <a:pt x="359753" y="170558"/>
                    <a:pt x="397884" y="132359"/>
                    <a:pt x="397884" y="85325"/>
                  </a:cubicBezTo>
                  <a:cubicBezTo>
                    <a:pt x="397884" y="38290"/>
                    <a:pt x="359753" y="0"/>
                    <a:pt x="312650" y="0"/>
                  </a:cubicBezTo>
                  <a:lnTo>
                    <a:pt x="85234" y="0"/>
                  </a:lnTo>
                  <a:cubicBezTo>
                    <a:pt x="38130" y="0"/>
                    <a:pt x="0" y="38262"/>
                    <a:pt x="0" y="85325"/>
                  </a:cubicBezTo>
                  <a:cubicBezTo>
                    <a:pt x="0" y="132365"/>
                    <a:pt x="38199" y="170558"/>
                    <a:pt x="85234" y="170558"/>
                  </a:cubicBezTo>
                  <a:close/>
                </a:path>
              </a:pathLst>
            </a:custGeom>
            <a:grpFill/>
            <a:ln w="571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4002869-CCE0-FF51-08F5-DD1074C294A0}"/>
                </a:ext>
              </a:extLst>
            </p:cNvPr>
            <p:cNvSpPr/>
            <p:nvPr/>
          </p:nvSpPr>
          <p:spPr>
            <a:xfrm>
              <a:off x="19875436" y="5779304"/>
              <a:ext cx="170649" cy="397884"/>
            </a:xfrm>
            <a:custGeom>
              <a:avLst/>
              <a:gdLst>
                <a:gd name="connsiteX0" fmla="*/ 85325 w 170649"/>
                <a:gd name="connsiteY0" fmla="*/ 0 h 397884"/>
                <a:gd name="connsiteX1" fmla="*/ 0 w 170649"/>
                <a:gd name="connsiteY1" fmla="*/ 85234 h 397884"/>
                <a:gd name="connsiteX2" fmla="*/ 0 w 170649"/>
                <a:gd name="connsiteY2" fmla="*/ 312651 h 397884"/>
                <a:gd name="connsiteX3" fmla="*/ 85325 w 170649"/>
                <a:gd name="connsiteY3" fmla="*/ 397884 h 397884"/>
                <a:gd name="connsiteX4" fmla="*/ 170650 w 170649"/>
                <a:gd name="connsiteY4" fmla="*/ 312651 h 397884"/>
                <a:gd name="connsiteX5" fmla="*/ 170650 w 170649"/>
                <a:gd name="connsiteY5" fmla="*/ 85234 h 397884"/>
                <a:gd name="connsiteX6" fmla="*/ 85325 w 170649"/>
                <a:gd name="connsiteY6" fmla="*/ 0 h 39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49" h="397884">
                  <a:moveTo>
                    <a:pt x="85325" y="0"/>
                  </a:moveTo>
                  <a:cubicBezTo>
                    <a:pt x="38222" y="0"/>
                    <a:pt x="0" y="38199"/>
                    <a:pt x="0" y="85234"/>
                  </a:cubicBezTo>
                  <a:lnTo>
                    <a:pt x="0" y="312651"/>
                  </a:lnTo>
                  <a:cubicBezTo>
                    <a:pt x="0" y="359753"/>
                    <a:pt x="38199" y="397884"/>
                    <a:pt x="85325" y="397884"/>
                  </a:cubicBezTo>
                  <a:cubicBezTo>
                    <a:pt x="132428" y="397884"/>
                    <a:pt x="170650" y="359685"/>
                    <a:pt x="170650" y="312651"/>
                  </a:cubicBezTo>
                  <a:lnTo>
                    <a:pt x="170650" y="85234"/>
                  </a:lnTo>
                  <a:cubicBezTo>
                    <a:pt x="170650" y="38130"/>
                    <a:pt x="132451" y="0"/>
                    <a:pt x="85325" y="0"/>
                  </a:cubicBezTo>
                  <a:close/>
                </a:path>
              </a:pathLst>
            </a:custGeom>
            <a:grpFill/>
            <a:ln w="571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7EA776D-360F-7FFE-4EDA-1DEB002EC591}"/>
                </a:ext>
              </a:extLst>
            </p:cNvPr>
            <p:cNvSpPr/>
            <p:nvPr/>
          </p:nvSpPr>
          <p:spPr>
            <a:xfrm>
              <a:off x="20368069" y="3088145"/>
              <a:ext cx="398066" cy="170558"/>
            </a:xfrm>
            <a:custGeom>
              <a:avLst/>
              <a:gdLst>
                <a:gd name="connsiteX0" fmla="*/ 85325 w 398066"/>
                <a:gd name="connsiteY0" fmla="*/ 170558 h 170558"/>
                <a:gd name="connsiteX1" fmla="*/ 312742 w 398066"/>
                <a:gd name="connsiteY1" fmla="*/ 170558 h 170558"/>
                <a:gd name="connsiteX2" fmla="*/ 398067 w 398066"/>
                <a:gd name="connsiteY2" fmla="*/ 85325 h 170558"/>
                <a:gd name="connsiteX3" fmla="*/ 312742 w 398066"/>
                <a:gd name="connsiteY3" fmla="*/ 0 h 170558"/>
                <a:gd name="connsiteX4" fmla="*/ 85325 w 398066"/>
                <a:gd name="connsiteY4" fmla="*/ 0 h 170558"/>
                <a:gd name="connsiteX5" fmla="*/ 0 w 398066"/>
                <a:gd name="connsiteY5" fmla="*/ 85325 h 170558"/>
                <a:gd name="connsiteX6" fmla="*/ 85325 w 398066"/>
                <a:gd name="connsiteY6" fmla="*/ 170558 h 17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6" h="170558">
                  <a:moveTo>
                    <a:pt x="85325" y="170558"/>
                  </a:moveTo>
                  <a:lnTo>
                    <a:pt x="312742" y="170558"/>
                  </a:lnTo>
                  <a:cubicBezTo>
                    <a:pt x="359845" y="170558"/>
                    <a:pt x="398067" y="132359"/>
                    <a:pt x="398067" y="85325"/>
                  </a:cubicBezTo>
                  <a:cubicBezTo>
                    <a:pt x="398067" y="38290"/>
                    <a:pt x="359868" y="0"/>
                    <a:pt x="312742" y="0"/>
                  </a:cubicBezTo>
                  <a:lnTo>
                    <a:pt x="85325" y="0"/>
                  </a:lnTo>
                  <a:cubicBezTo>
                    <a:pt x="38222" y="0"/>
                    <a:pt x="0" y="38262"/>
                    <a:pt x="0" y="85325"/>
                  </a:cubicBezTo>
                  <a:cubicBezTo>
                    <a:pt x="23" y="132365"/>
                    <a:pt x="38216" y="170558"/>
                    <a:pt x="85325" y="170558"/>
                  </a:cubicBezTo>
                  <a:close/>
                </a:path>
              </a:pathLst>
            </a:custGeom>
            <a:grpFill/>
            <a:ln w="571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5B309D5-84FB-5DAE-2893-2354B1915147}"/>
                </a:ext>
              </a:extLst>
            </p:cNvPr>
            <p:cNvSpPr/>
            <p:nvPr/>
          </p:nvSpPr>
          <p:spPr>
            <a:xfrm>
              <a:off x="19875436" y="5210776"/>
              <a:ext cx="170649" cy="397883"/>
            </a:xfrm>
            <a:custGeom>
              <a:avLst/>
              <a:gdLst>
                <a:gd name="connsiteX0" fmla="*/ 85325 w 170649"/>
                <a:gd name="connsiteY0" fmla="*/ 0 h 397883"/>
                <a:gd name="connsiteX1" fmla="*/ 0 w 170649"/>
                <a:gd name="connsiteY1" fmla="*/ 85234 h 397883"/>
                <a:gd name="connsiteX2" fmla="*/ 0 w 170649"/>
                <a:gd name="connsiteY2" fmla="*/ 312650 h 397883"/>
                <a:gd name="connsiteX3" fmla="*/ 85325 w 170649"/>
                <a:gd name="connsiteY3" fmla="*/ 397884 h 397883"/>
                <a:gd name="connsiteX4" fmla="*/ 170650 w 170649"/>
                <a:gd name="connsiteY4" fmla="*/ 312650 h 397883"/>
                <a:gd name="connsiteX5" fmla="*/ 170650 w 170649"/>
                <a:gd name="connsiteY5" fmla="*/ 85234 h 397883"/>
                <a:gd name="connsiteX6" fmla="*/ 85325 w 170649"/>
                <a:gd name="connsiteY6" fmla="*/ 0 h 39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49" h="397883">
                  <a:moveTo>
                    <a:pt x="85325" y="0"/>
                  </a:moveTo>
                  <a:cubicBezTo>
                    <a:pt x="38222" y="0"/>
                    <a:pt x="0" y="38199"/>
                    <a:pt x="0" y="85234"/>
                  </a:cubicBezTo>
                  <a:lnTo>
                    <a:pt x="0" y="312650"/>
                  </a:lnTo>
                  <a:cubicBezTo>
                    <a:pt x="0" y="359753"/>
                    <a:pt x="38199" y="397884"/>
                    <a:pt x="85325" y="397884"/>
                  </a:cubicBezTo>
                  <a:cubicBezTo>
                    <a:pt x="132428" y="397884"/>
                    <a:pt x="170650" y="359685"/>
                    <a:pt x="170650" y="312650"/>
                  </a:cubicBezTo>
                  <a:lnTo>
                    <a:pt x="170650" y="85234"/>
                  </a:lnTo>
                  <a:cubicBezTo>
                    <a:pt x="170650" y="38130"/>
                    <a:pt x="132451" y="0"/>
                    <a:pt x="85325" y="0"/>
                  </a:cubicBezTo>
                  <a:close/>
                </a:path>
              </a:pathLst>
            </a:custGeom>
            <a:grpFill/>
            <a:ln w="571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6837A6B-7BBF-5322-312F-D5565CF6E0F7}"/>
                </a:ext>
              </a:extLst>
            </p:cNvPr>
            <p:cNvSpPr/>
            <p:nvPr/>
          </p:nvSpPr>
          <p:spPr>
            <a:xfrm>
              <a:off x="20766159" y="6025620"/>
              <a:ext cx="398066" cy="170558"/>
            </a:xfrm>
            <a:custGeom>
              <a:avLst/>
              <a:gdLst>
                <a:gd name="connsiteX0" fmla="*/ 312742 w 398066"/>
                <a:gd name="connsiteY0" fmla="*/ 0 h 170558"/>
                <a:gd name="connsiteX1" fmla="*/ 85325 w 398066"/>
                <a:gd name="connsiteY1" fmla="*/ 0 h 170558"/>
                <a:gd name="connsiteX2" fmla="*/ 0 w 398066"/>
                <a:gd name="connsiteY2" fmla="*/ 85234 h 170558"/>
                <a:gd name="connsiteX3" fmla="*/ 85325 w 398066"/>
                <a:gd name="connsiteY3" fmla="*/ 170559 h 170558"/>
                <a:gd name="connsiteX4" fmla="*/ 312742 w 398066"/>
                <a:gd name="connsiteY4" fmla="*/ 170559 h 170558"/>
                <a:gd name="connsiteX5" fmla="*/ 398067 w 398066"/>
                <a:gd name="connsiteY5" fmla="*/ 85234 h 170558"/>
                <a:gd name="connsiteX6" fmla="*/ 312742 w 398066"/>
                <a:gd name="connsiteY6" fmla="*/ 0 h 17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066" h="170558">
                  <a:moveTo>
                    <a:pt x="312742" y="0"/>
                  </a:moveTo>
                  <a:lnTo>
                    <a:pt x="85325" y="0"/>
                  </a:lnTo>
                  <a:cubicBezTo>
                    <a:pt x="38222" y="0"/>
                    <a:pt x="0" y="38262"/>
                    <a:pt x="0" y="85234"/>
                  </a:cubicBezTo>
                  <a:cubicBezTo>
                    <a:pt x="0" y="132428"/>
                    <a:pt x="38199" y="170559"/>
                    <a:pt x="85325" y="170559"/>
                  </a:cubicBezTo>
                  <a:lnTo>
                    <a:pt x="312742" y="170559"/>
                  </a:lnTo>
                  <a:cubicBezTo>
                    <a:pt x="359845" y="170559"/>
                    <a:pt x="398067" y="132360"/>
                    <a:pt x="398067" y="85234"/>
                  </a:cubicBezTo>
                  <a:cubicBezTo>
                    <a:pt x="398067" y="38199"/>
                    <a:pt x="359868" y="0"/>
                    <a:pt x="312742" y="0"/>
                  </a:cubicBezTo>
                  <a:close/>
                </a:path>
              </a:pathLst>
            </a:custGeom>
            <a:grpFill/>
            <a:ln w="571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FB27A21-81C9-82F2-BD1F-F55AF2BF49EC}"/>
                </a:ext>
              </a:extLst>
            </p:cNvPr>
            <p:cNvSpPr/>
            <p:nvPr/>
          </p:nvSpPr>
          <p:spPr>
            <a:xfrm>
              <a:off x="19875436" y="4642247"/>
              <a:ext cx="170649" cy="397884"/>
            </a:xfrm>
            <a:custGeom>
              <a:avLst/>
              <a:gdLst>
                <a:gd name="connsiteX0" fmla="*/ 85325 w 170649"/>
                <a:gd name="connsiteY0" fmla="*/ 0 h 397884"/>
                <a:gd name="connsiteX1" fmla="*/ 0 w 170649"/>
                <a:gd name="connsiteY1" fmla="*/ 85234 h 397884"/>
                <a:gd name="connsiteX2" fmla="*/ 0 w 170649"/>
                <a:gd name="connsiteY2" fmla="*/ 312651 h 397884"/>
                <a:gd name="connsiteX3" fmla="*/ 85325 w 170649"/>
                <a:gd name="connsiteY3" fmla="*/ 397884 h 397884"/>
                <a:gd name="connsiteX4" fmla="*/ 170650 w 170649"/>
                <a:gd name="connsiteY4" fmla="*/ 312651 h 397884"/>
                <a:gd name="connsiteX5" fmla="*/ 170650 w 170649"/>
                <a:gd name="connsiteY5" fmla="*/ 85234 h 397884"/>
                <a:gd name="connsiteX6" fmla="*/ 85325 w 170649"/>
                <a:gd name="connsiteY6" fmla="*/ 0 h 39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49" h="397884">
                  <a:moveTo>
                    <a:pt x="85325" y="0"/>
                  </a:moveTo>
                  <a:cubicBezTo>
                    <a:pt x="38222" y="0"/>
                    <a:pt x="0" y="38199"/>
                    <a:pt x="0" y="85234"/>
                  </a:cubicBezTo>
                  <a:lnTo>
                    <a:pt x="0" y="312651"/>
                  </a:lnTo>
                  <a:cubicBezTo>
                    <a:pt x="0" y="359754"/>
                    <a:pt x="38199" y="397884"/>
                    <a:pt x="85325" y="397884"/>
                  </a:cubicBezTo>
                  <a:cubicBezTo>
                    <a:pt x="132428" y="397884"/>
                    <a:pt x="170650" y="359685"/>
                    <a:pt x="170650" y="312651"/>
                  </a:cubicBezTo>
                  <a:lnTo>
                    <a:pt x="170650" y="85234"/>
                  </a:lnTo>
                  <a:cubicBezTo>
                    <a:pt x="170650" y="38130"/>
                    <a:pt x="132451" y="0"/>
                    <a:pt x="85325" y="0"/>
                  </a:cubicBezTo>
                  <a:close/>
                </a:path>
              </a:pathLst>
            </a:custGeom>
            <a:grpFill/>
            <a:ln w="571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09E66D2-00DF-250F-A185-4F7F5749A34A}"/>
                </a:ext>
              </a:extLst>
            </p:cNvPr>
            <p:cNvSpPr/>
            <p:nvPr/>
          </p:nvSpPr>
          <p:spPr>
            <a:xfrm>
              <a:off x="21334687" y="5873944"/>
              <a:ext cx="398066" cy="322274"/>
            </a:xfrm>
            <a:custGeom>
              <a:avLst/>
              <a:gdLst>
                <a:gd name="connsiteX0" fmla="*/ 312742 w 398066"/>
                <a:gd name="connsiteY0" fmla="*/ 0 h 322274"/>
                <a:gd name="connsiteX1" fmla="*/ 227417 w 398066"/>
                <a:gd name="connsiteY1" fmla="*/ 85325 h 322274"/>
                <a:gd name="connsiteX2" fmla="*/ 227417 w 398066"/>
                <a:gd name="connsiteY2" fmla="*/ 151716 h 322274"/>
                <a:gd name="connsiteX3" fmla="*/ 85325 w 398066"/>
                <a:gd name="connsiteY3" fmla="*/ 151716 h 322274"/>
                <a:gd name="connsiteX4" fmla="*/ 0 w 398066"/>
                <a:gd name="connsiteY4" fmla="*/ 236950 h 322274"/>
                <a:gd name="connsiteX5" fmla="*/ 85325 w 398066"/>
                <a:gd name="connsiteY5" fmla="*/ 322275 h 322274"/>
                <a:gd name="connsiteX6" fmla="*/ 312742 w 398066"/>
                <a:gd name="connsiteY6" fmla="*/ 322275 h 322274"/>
                <a:gd name="connsiteX7" fmla="*/ 398067 w 398066"/>
                <a:gd name="connsiteY7" fmla="*/ 236950 h 322274"/>
                <a:gd name="connsiteX8" fmla="*/ 398067 w 398066"/>
                <a:gd name="connsiteY8" fmla="*/ 85325 h 322274"/>
                <a:gd name="connsiteX9" fmla="*/ 312742 w 398066"/>
                <a:gd name="connsiteY9" fmla="*/ 0 h 32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066" h="322274">
                  <a:moveTo>
                    <a:pt x="312742" y="0"/>
                  </a:moveTo>
                  <a:cubicBezTo>
                    <a:pt x="265639" y="0"/>
                    <a:pt x="227417" y="38262"/>
                    <a:pt x="227417" y="85325"/>
                  </a:cubicBezTo>
                  <a:lnTo>
                    <a:pt x="227417" y="151716"/>
                  </a:lnTo>
                  <a:lnTo>
                    <a:pt x="85325" y="151716"/>
                  </a:lnTo>
                  <a:cubicBezTo>
                    <a:pt x="38222" y="151716"/>
                    <a:pt x="0" y="189978"/>
                    <a:pt x="0" y="236950"/>
                  </a:cubicBezTo>
                  <a:cubicBezTo>
                    <a:pt x="0" y="284144"/>
                    <a:pt x="38199" y="322275"/>
                    <a:pt x="85325" y="322275"/>
                  </a:cubicBezTo>
                  <a:lnTo>
                    <a:pt x="312742" y="322275"/>
                  </a:lnTo>
                  <a:cubicBezTo>
                    <a:pt x="359845" y="322275"/>
                    <a:pt x="398067" y="284076"/>
                    <a:pt x="398067" y="236950"/>
                  </a:cubicBezTo>
                  <a:lnTo>
                    <a:pt x="398067" y="85325"/>
                  </a:lnTo>
                  <a:cubicBezTo>
                    <a:pt x="398067" y="38199"/>
                    <a:pt x="359851" y="0"/>
                    <a:pt x="312742" y="0"/>
                  </a:cubicBezTo>
                  <a:close/>
                </a:path>
              </a:pathLst>
            </a:custGeom>
            <a:grpFill/>
            <a:ln w="571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6741600-76AB-F297-BC31-F8F93A0BF79B}"/>
                </a:ext>
              </a:extLst>
            </p:cNvPr>
            <p:cNvSpPr/>
            <p:nvPr/>
          </p:nvSpPr>
          <p:spPr>
            <a:xfrm>
              <a:off x="21997964" y="4846130"/>
              <a:ext cx="10024" cy="253534"/>
            </a:xfrm>
            <a:custGeom>
              <a:avLst/>
              <a:gdLst>
                <a:gd name="connsiteX0" fmla="*/ 10024 w 10024"/>
                <a:gd name="connsiteY0" fmla="*/ 123987 h 253534"/>
                <a:gd name="connsiteX1" fmla="*/ 0 w 10024"/>
                <a:gd name="connsiteY1" fmla="*/ 0 h 253534"/>
                <a:gd name="connsiteX2" fmla="*/ 0 w 10024"/>
                <a:gd name="connsiteY2" fmla="*/ 253534 h 253534"/>
                <a:gd name="connsiteX3" fmla="*/ 10024 w 10024"/>
                <a:gd name="connsiteY3" fmla="*/ 123987 h 253534"/>
              </a:gdLst>
              <a:ahLst/>
              <a:cxnLst>
                <a:cxn ang="0">
                  <a:pos x="connsiteX0" y="connsiteY0"/>
                </a:cxn>
                <a:cxn ang="0">
                  <a:pos x="connsiteX1" y="connsiteY1"/>
                </a:cxn>
                <a:cxn ang="0">
                  <a:pos x="connsiteX2" y="connsiteY2"/>
                </a:cxn>
                <a:cxn ang="0">
                  <a:pos x="connsiteX3" y="connsiteY3"/>
                </a:cxn>
              </a:cxnLst>
              <a:rect l="l" t="t" r="r" b="b"/>
              <a:pathLst>
                <a:path w="10024" h="253534">
                  <a:moveTo>
                    <a:pt x="10024" y="123987"/>
                  </a:moveTo>
                  <a:cubicBezTo>
                    <a:pt x="10024" y="81816"/>
                    <a:pt x="5915" y="40582"/>
                    <a:pt x="0" y="0"/>
                  </a:cubicBezTo>
                  <a:lnTo>
                    <a:pt x="0" y="253534"/>
                  </a:lnTo>
                  <a:cubicBezTo>
                    <a:pt x="6521" y="211295"/>
                    <a:pt x="10024" y="168078"/>
                    <a:pt x="10024" y="123987"/>
                  </a:cubicBezTo>
                  <a:close/>
                </a:path>
              </a:pathLst>
            </a:custGeom>
            <a:grpFill/>
            <a:ln w="571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411A4C-1548-5E1A-8E9C-000B13E88798}"/>
                </a:ext>
              </a:extLst>
            </p:cNvPr>
            <p:cNvSpPr/>
            <p:nvPr/>
          </p:nvSpPr>
          <p:spPr>
            <a:xfrm>
              <a:off x="20301421" y="4116879"/>
              <a:ext cx="2517479" cy="2449912"/>
            </a:xfrm>
            <a:custGeom>
              <a:avLst/>
              <a:gdLst>
                <a:gd name="connsiteX0" fmla="*/ 2448718 w 2517479"/>
                <a:gd name="connsiteY0" fmla="*/ 2049159 h 2449912"/>
                <a:gd name="connsiteX1" fmla="*/ 1996918 w 2517479"/>
                <a:gd name="connsiteY1" fmla="*/ 1597360 h 2449912"/>
                <a:gd name="connsiteX2" fmla="*/ 1964080 w 2517479"/>
                <a:gd name="connsiteY2" fmla="*/ 1570551 h 2449912"/>
                <a:gd name="connsiteX3" fmla="*/ 1956536 w 2517479"/>
                <a:gd name="connsiteY3" fmla="*/ 1565344 h 2449912"/>
                <a:gd name="connsiteX4" fmla="*/ 1921149 w 2517479"/>
                <a:gd name="connsiteY4" fmla="*/ 1546839 h 2449912"/>
                <a:gd name="connsiteX5" fmla="*/ 1914834 w 2517479"/>
                <a:gd name="connsiteY5" fmla="*/ 1544519 h 2449912"/>
                <a:gd name="connsiteX6" fmla="*/ 1880544 w 2517479"/>
                <a:gd name="connsiteY6" fmla="*/ 1534426 h 2449912"/>
                <a:gd name="connsiteX7" fmla="*/ 1873485 w 2517479"/>
                <a:gd name="connsiteY7" fmla="*/ 1532843 h 2449912"/>
                <a:gd name="connsiteX8" fmla="*/ 1834732 w 2517479"/>
                <a:gd name="connsiteY8" fmla="*/ 1529071 h 2449912"/>
                <a:gd name="connsiteX9" fmla="*/ 1826160 w 2517479"/>
                <a:gd name="connsiteY9" fmla="*/ 1529271 h 2449912"/>
                <a:gd name="connsiteX10" fmla="*/ 1785218 w 2517479"/>
                <a:gd name="connsiteY10" fmla="*/ 1533243 h 2449912"/>
                <a:gd name="connsiteX11" fmla="*/ 1568853 w 2517479"/>
                <a:gd name="connsiteY11" fmla="*/ 1316879 h 2449912"/>
                <a:gd name="connsiteX12" fmla="*/ 1696681 w 2517479"/>
                <a:gd name="connsiteY12" fmla="*/ 982889 h 2449912"/>
                <a:gd name="connsiteX13" fmla="*/ 1696681 w 2517479"/>
                <a:gd name="connsiteY13" fmla="*/ 729354 h 2449912"/>
                <a:gd name="connsiteX14" fmla="*/ 1431425 w 2517479"/>
                <a:gd name="connsiteY14" fmla="*/ 227348 h 2449912"/>
                <a:gd name="connsiteX15" fmla="*/ 1266496 w 2517479"/>
                <a:gd name="connsiteY15" fmla="*/ 107202 h 2449912"/>
                <a:gd name="connsiteX16" fmla="*/ 853364 w 2517479"/>
                <a:gd name="connsiteY16" fmla="*/ 0 h 2449912"/>
                <a:gd name="connsiteX17" fmla="*/ 0 w 2517479"/>
                <a:gd name="connsiteY17" fmla="*/ 853364 h 2449912"/>
                <a:gd name="connsiteX18" fmla="*/ 853364 w 2517479"/>
                <a:gd name="connsiteY18" fmla="*/ 1706728 h 2449912"/>
                <a:gd name="connsiteX19" fmla="*/ 1305518 w 2517479"/>
                <a:gd name="connsiteY19" fmla="*/ 1575951 h 2449912"/>
                <a:gd name="connsiteX20" fmla="*/ 1395283 w 2517479"/>
                <a:gd name="connsiteY20" fmla="*/ 1512035 h 2449912"/>
                <a:gd name="connsiteX21" fmla="*/ 1600955 w 2517479"/>
                <a:gd name="connsiteY21" fmla="*/ 1717706 h 2449912"/>
                <a:gd name="connsiteX22" fmla="*/ 1665203 w 2517479"/>
                <a:gd name="connsiteY22" fmla="*/ 1929407 h 2449912"/>
                <a:gd name="connsiteX23" fmla="*/ 1696744 w 2517479"/>
                <a:gd name="connsiteY23" fmla="*/ 1961017 h 2449912"/>
                <a:gd name="connsiteX24" fmla="*/ 2116933 w 2517479"/>
                <a:gd name="connsiteY24" fmla="*/ 2381201 h 2449912"/>
                <a:gd name="connsiteX25" fmla="*/ 2282817 w 2517479"/>
                <a:gd name="connsiteY25" fmla="*/ 2449912 h 2449912"/>
                <a:gd name="connsiteX26" fmla="*/ 2448775 w 2517479"/>
                <a:gd name="connsiteY26" fmla="*/ 2381201 h 2449912"/>
                <a:gd name="connsiteX27" fmla="*/ 2448712 w 2517479"/>
                <a:gd name="connsiteY27" fmla="*/ 2049193 h 2449912"/>
                <a:gd name="connsiteX28" fmla="*/ 1341093 w 2517479"/>
                <a:gd name="connsiteY28" fmla="*/ 1189051 h 2449912"/>
                <a:gd name="connsiteX29" fmla="*/ 1260792 w 2517479"/>
                <a:gd name="connsiteY29" fmla="*/ 1282457 h 2449912"/>
                <a:gd name="connsiteX30" fmla="*/ 853284 w 2517479"/>
                <a:gd name="connsiteY30" fmla="*/ 1445895 h 2449912"/>
                <a:gd name="connsiteX31" fmla="*/ 260638 w 2517479"/>
                <a:gd name="connsiteY31" fmla="*/ 853249 h 2449912"/>
                <a:gd name="connsiteX32" fmla="*/ 853284 w 2517479"/>
                <a:gd name="connsiteY32" fmla="*/ 260604 h 2449912"/>
                <a:gd name="connsiteX33" fmla="*/ 1408307 w 2517479"/>
                <a:gd name="connsiteY33" fmla="*/ 647327 h 2449912"/>
                <a:gd name="connsiteX34" fmla="*/ 1431345 w 2517479"/>
                <a:gd name="connsiteY34" fmla="*/ 724079 h 2449912"/>
                <a:gd name="connsiteX35" fmla="*/ 1445946 w 2517479"/>
                <a:gd name="connsiteY35" fmla="*/ 853290 h 2449912"/>
                <a:gd name="connsiteX36" fmla="*/ 1341088 w 2517479"/>
                <a:gd name="connsiteY36" fmla="*/ 1189092 h 244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17479" h="2449912">
                  <a:moveTo>
                    <a:pt x="2448718" y="2049159"/>
                  </a:moveTo>
                  <a:lnTo>
                    <a:pt x="1996918" y="1597360"/>
                  </a:lnTo>
                  <a:cubicBezTo>
                    <a:pt x="1986694" y="1587136"/>
                    <a:pt x="1975533" y="1578495"/>
                    <a:pt x="1964080" y="1570551"/>
                  </a:cubicBezTo>
                  <a:cubicBezTo>
                    <a:pt x="1961600" y="1568762"/>
                    <a:pt x="1959079" y="1566979"/>
                    <a:pt x="1956536" y="1565344"/>
                  </a:cubicBezTo>
                  <a:cubicBezTo>
                    <a:pt x="1945146" y="1558224"/>
                    <a:pt x="1933362" y="1551908"/>
                    <a:pt x="1921149" y="1546839"/>
                  </a:cubicBezTo>
                  <a:cubicBezTo>
                    <a:pt x="1919029" y="1545879"/>
                    <a:pt x="1916908" y="1545325"/>
                    <a:pt x="1914834" y="1544519"/>
                  </a:cubicBezTo>
                  <a:cubicBezTo>
                    <a:pt x="1903581" y="1540278"/>
                    <a:pt x="1892128" y="1536906"/>
                    <a:pt x="1880544" y="1534426"/>
                  </a:cubicBezTo>
                  <a:cubicBezTo>
                    <a:pt x="1878218" y="1533872"/>
                    <a:pt x="1875875" y="1533197"/>
                    <a:pt x="1873485" y="1532843"/>
                  </a:cubicBezTo>
                  <a:cubicBezTo>
                    <a:pt x="1860673" y="1530523"/>
                    <a:pt x="1847705" y="1529340"/>
                    <a:pt x="1834732" y="1529071"/>
                  </a:cubicBezTo>
                  <a:cubicBezTo>
                    <a:pt x="1831852" y="1529071"/>
                    <a:pt x="1829040" y="1529203"/>
                    <a:pt x="1826160" y="1529271"/>
                  </a:cubicBezTo>
                  <a:cubicBezTo>
                    <a:pt x="1812455" y="1529540"/>
                    <a:pt x="1798722" y="1530632"/>
                    <a:pt x="1785218" y="1533243"/>
                  </a:cubicBezTo>
                  <a:lnTo>
                    <a:pt x="1568853" y="1316879"/>
                  </a:lnTo>
                  <a:cubicBezTo>
                    <a:pt x="1633324" y="1217712"/>
                    <a:pt x="1677884" y="1104487"/>
                    <a:pt x="1696681" y="982889"/>
                  </a:cubicBezTo>
                  <a:lnTo>
                    <a:pt x="1696681" y="729354"/>
                  </a:lnTo>
                  <a:cubicBezTo>
                    <a:pt x="1667751" y="531987"/>
                    <a:pt x="1571374" y="356765"/>
                    <a:pt x="1431425" y="227348"/>
                  </a:cubicBezTo>
                  <a:cubicBezTo>
                    <a:pt x="1381441" y="181206"/>
                    <a:pt x="1326366" y="140463"/>
                    <a:pt x="1266496" y="107202"/>
                  </a:cubicBezTo>
                  <a:cubicBezTo>
                    <a:pt x="1143937" y="39022"/>
                    <a:pt x="1003228" y="0"/>
                    <a:pt x="853364" y="0"/>
                  </a:cubicBezTo>
                  <a:cubicBezTo>
                    <a:pt x="382836" y="0"/>
                    <a:pt x="0" y="382814"/>
                    <a:pt x="0" y="853364"/>
                  </a:cubicBezTo>
                  <a:cubicBezTo>
                    <a:pt x="0" y="1323914"/>
                    <a:pt x="382814" y="1706728"/>
                    <a:pt x="853364" y="1706728"/>
                  </a:cubicBezTo>
                  <a:cubicBezTo>
                    <a:pt x="1019522" y="1706728"/>
                    <a:pt x="1174318" y="1658373"/>
                    <a:pt x="1305518" y="1575951"/>
                  </a:cubicBezTo>
                  <a:cubicBezTo>
                    <a:pt x="1336727" y="1556332"/>
                    <a:pt x="1366977" y="1535346"/>
                    <a:pt x="1395283" y="1512035"/>
                  </a:cubicBezTo>
                  <a:lnTo>
                    <a:pt x="1600955" y="1717706"/>
                  </a:lnTo>
                  <a:cubicBezTo>
                    <a:pt x="1586290" y="1791910"/>
                    <a:pt x="1607607" y="1871880"/>
                    <a:pt x="1665203" y="1929407"/>
                  </a:cubicBezTo>
                  <a:lnTo>
                    <a:pt x="1696744" y="1961017"/>
                  </a:lnTo>
                  <a:lnTo>
                    <a:pt x="2116933" y="2381201"/>
                  </a:lnTo>
                  <a:cubicBezTo>
                    <a:pt x="2162739" y="2427012"/>
                    <a:pt x="2222809" y="2449912"/>
                    <a:pt x="2282817" y="2449912"/>
                  </a:cubicBezTo>
                  <a:cubicBezTo>
                    <a:pt x="2342899" y="2449912"/>
                    <a:pt x="2402963" y="2427012"/>
                    <a:pt x="2448775" y="2381201"/>
                  </a:cubicBezTo>
                  <a:cubicBezTo>
                    <a:pt x="2540392" y="2289492"/>
                    <a:pt x="2540392" y="2140816"/>
                    <a:pt x="2448712" y="2049193"/>
                  </a:cubicBezTo>
                  <a:close/>
                  <a:moveTo>
                    <a:pt x="1341093" y="1189051"/>
                  </a:moveTo>
                  <a:cubicBezTo>
                    <a:pt x="1317633" y="1222941"/>
                    <a:pt x="1290619" y="1254060"/>
                    <a:pt x="1260792" y="1282457"/>
                  </a:cubicBezTo>
                  <a:cubicBezTo>
                    <a:pt x="1154481" y="1383407"/>
                    <a:pt x="1011161" y="1445895"/>
                    <a:pt x="853284" y="1445895"/>
                  </a:cubicBezTo>
                  <a:cubicBezTo>
                    <a:pt x="526500" y="1445895"/>
                    <a:pt x="260638" y="1180016"/>
                    <a:pt x="260638" y="853249"/>
                  </a:cubicBezTo>
                  <a:cubicBezTo>
                    <a:pt x="260638" y="526403"/>
                    <a:pt x="526517" y="260604"/>
                    <a:pt x="853284" y="260604"/>
                  </a:cubicBezTo>
                  <a:cubicBezTo>
                    <a:pt x="1107579" y="260604"/>
                    <a:pt x="1324371" y="421898"/>
                    <a:pt x="1408307" y="647327"/>
                  </a:cubicBezTo>
                  <a:cubicBezTo>
                    <a:pt x="1417572" y="672221"/>
                    <a:pt x="1425452" y="697733"/>
                    <a:pt x="1431345" y="724079"/>
                  </a:cubicBezTo>
                  <a:cubicBezTo>
                    <a:pt x="1440677" y="765713"/>
                    <a:pt x="1445946" y="808844"/>
                    <a:pt x="1445946" y="853290"/>
                  </a:cubicBezTo>
                  <a:cubicBezTo>
                    <a:pt x="1445946" y="977928"/>
                    <a:pt x="1407056" y="1093542"/>
                    <a:pt x="1341088" y="1189092"/>
                  </a:cubicBezTo>
                  <a:close/>
                </a:path>
              </a:pathLst>
            </a:custGeom>
            <a:grpFill/>
            <a:ln w="571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F9E74F6-AF59-1E5B-E6CE-A36ED9487E60}"/>
                </a:ext>
              </a:extLst>
            </p:cNvPr>
            <p:cNvSpPr/>
            <p:nvPr/>
          </p:nvSpPr>
          <p:spPr>
            <a:xfrm>
              <a:off x="21606795" y="5628748"/>
              <a:ext cx="116734" cy="74609"/>
            </a:xfrm>
            <a:custGeom>
              <a:avLst/>
              <a:gdLst>
                <a:gd name="connsiteX0" fmla="*/ 0 w 116734"/>
                <a:gd name="connsiteY0" fmla="*/ 63917 h 74609"/>
                <a:gd name="connsiteX1" fmla="*/ 40611 w 116734"/>
                <a:gd name="connsiteY1" fmla="*/ 74609 h 74609"/>
                <a:gd name="connsiteX2" fmla="*/ 116735 w 116734"/>
                <a:gd name="connsiteY2" fmla="*/ 27015 h 74609"/>
                <a:gd name="connsiteX3" fmla="*/ 89720 w 116734"/>
                <a:gd name="connsiteY3" fmla="*/ 0 h 74609"/>
                <a:gd name="connsiteX4" fmla="*/ 0 w 116734"/>
                <a:gd name="connsiteY4" fmla="*/ 63917 h 74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34" h="74609">
                  <a:moveTo>
                    <a:pt x="0" y="63917"/>
                  </a:moveTo>
                  <a:cubicBezTo>
                    <a:pt x="12144" y="70500"/>
                    <a:pt x="25786" y="74609"/>
                    <a:pt x="40611" y="74609"/>
                  </a:cubicBezTo>
                  <a:cubicBezTo>
                    <a:pt x="74072" y="74609"/>
                    <a:pt x="102733" y="55144"/>
                    <a:pt x="116735" y="27015"/>
                  </a:cubicBezTo>
                  <a:lnTo>
                    <a:pt x="89720" y="0"/>
                  </a:lnTo>
                  <a:cubicBezTo>
                    <a:pt x="61459" y="23306"/>
                    <a:pt x="31141" y="44291"/>
                    <a:pt x="0" y="63917"/>
                  </a:cubicBezTo>
                  <a:close/>
                </a:path>
              </a:pathLst>
            </a:custGeom>
            <a:grpFill/>
            <a:ln w="571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67DCBBB-5FA3-4143-B4C2-4014F95EF39A}"/>
                </a:ext>
              </a:extLst>
            </p:cNvPr>
            <p:cNvSpPr/>
            <p:nvPr/>
          </p:nvSpPr>
          <p:spPr>
            <a:xfrm>
              <a:off x="22265335" y="5687464"/>
              <a:ext cx="32838" cy="26809"/>
            </a:xfrm>
            <a:custGeom>
              <a:avLst/>
              <a:gdLst>
                <a:gd name="connsiteX0" fmla="*/ 0 w 32838"/>
                <a:gd name="connsiteY0" fmla="*/ 0 h 26809"/>
                <a:gd name="connsiteX1" fmla="*/ 32838 w 32838"/>
                <a:gd name="connsiteY1" fmla="*/ 26809 h 26809"/>
                <a:gd name="connsiteX2" fmla="*/ 0 w 32838"/>
                <a:gd name="connsiteY2" fmla="*/ 0 h 26809"/>
              </a:gdLst>
              <a:ahLst/>
              <a:cxnLst>
                <a:cxn ang="0">
                  <a:pos x="connsiteX0" y="connsiteY0"/>
                </a:cxn>
                <a:cxn ang="0">
                  <a:pos x="connsiteX1" y="connsiteY1"/>
                </a:cxn>
                <a:cxn ang="0">
                  <a:pos x="connsiteX2" y="connsiteY2"/>
                </a:cxn>
              </a:cxnLst>
              <a:rect l="l" t="t" r="r" b="b"/>
              <a:pathLst>
                <a:path w="32838" h="26809">
                  <a:moveTo>
                    <a:pt x="0" y="0"/>
                  </a:moveTo>
                  <a:cubicBezTo>
                    <a:pt x="11453" y="7881"/>
                    <a:pt x="22705" y="16522"/>
                    <a:pt x="32838" y="26809"/>
                  </a:cubicBezTo>
                  <a:cubicBezTo>
                    <a:pt x="22683" y="16545"/>
                    <a:pt x="11521" y="7904"/>
                    <a:pt x="0" y="0"/>
                  </a:cubicBezTo>
                  <a:close/>
                </a:path>
              </a:pathLst>
            </a:custGeom>
            <a:grpFill/>
            <a:ln w="571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C0BA1B2-3AB6-8E1A-452C-919BC9D359B4}"/>
                </a:ext>
              </a:extLst>
            </p:cNvPr>
            <p:cNvSpPr/>
            <p:nvPr/>
          </p:nvSpPr>
          <p:spPr>
            <a:xfrm>
              <a:off x="22136061" y="5645916"/>
              <a:ext cx="38753" cy="3771"/>
            </a:xfrm>
            <a:custGeom>
              <a:avLst/>
              <a:gdLst>
                <a:gd name="connsiteX0" fmla="*/ 0 w 38753"/>
                <a:gd name="connsiteY0" fmla="*/ 0 h 3771"/>
                <a:gd name="connsiteX1" fmla="*/ 38753 w 38753"/>
                <a:gd name="connsiteY1" fmla="*/ 3772 h 3771"/>
                <a:gd name="connsiteX2" fmla="*/ 0 w 38753"/>
                <a:gd name="connsiteY2" fmla="*/ 0 h 3771"/>
              </a:gdLst>
              <a:ahLst/>
              <a:cxnLst>
                <a:cxn ang="0">
                  <a:pos x="connsiteX0" y="connsiteY0"/>
                </a:cxn>
                <a:cxn ang="0">
                  <a:pos x="connsiteX1" y="connsiteY1"/>
                </a:cxn>
                <a:cxn ang="0">
                  <a:pos x="connsiteX2" y="connsiteY2"/>
                </a:cxn>
              </a:cxnLst>
              <a:rect l="l" t="t" r="r" b="b"/>
              <a:pathLst>
                <a:path w="38753" h="3771">
                  <a:moveTo>
                    <a:pt x="0" y="0"/>
                  </a:moveTo>
                  <a:cubicBezTo>
                    <a:pt x="12973" y="269"/>
                    <a:pt x="25918" y="1451"/>
                    <a:pt x="38753" y="3772"/>
                  </a:cubicBezTo>
                  <a:cubicBezTo>
                    <a:pt x="25918" y="1429"/>
                    <a:pt x="13036" y="269"/>
                    <a:pt x="0" y="0"/>
                  </a:cubicBezTo>
                  <a:close/>
                </a:path>
              </a:pathLst>
            </a:custGeom>
            <a:grpFill/>
            <a:ln w="571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91D8B2-AB69-3741-73F7-5E74740A0AE6}"/>
                </a:ext>
              </a:extLst>
            </p:cNvPr>
            <p:cNvSpPr/>
            <p:nvPr/>
          </p:nvSpPr>
          <p:spPr>
            <a:xfrm>
              <a:off x="22222472" y="5663689"/>
              <a:ext cx="35381" cy="18505"/>
            </a:xfrm>
            <a:custGeom>
              <a:avLst/>
              <a:gdLst>
                <a:gd name="connsiteX0" fmla="*/ 0 w 35381"/>
                <a:gd name="connsiteY0" fmla="*/ 0 h 18505"/>
                <a:gd name="connsiteX1" fmla="*/ 35381 w 35381"/>
                <a:gd name="connsiteY1" fmla="*/ 18505 h 18505"/>
                <a:gd name="connsiteX2" fmla="*/ 0 w 35381"/>
                <a:gd name="connsiteY2" fmla="*/ 0 h 18505"/>
              </a:gdLst>
              <a:ahLst/>
              <a:cxnLst>
                <a:cxn ang="0">
                  <a:pos x="connsiteX0" y="connsiteY0"/>
                </a:cxn>
                <a:cxn ang="0">
                  <a:pos x="connsiteX1" y="connsiteY1"/>
                </a:cxn>
                <a:cxn ang="0">
                  <a:pos x="connsiteX2" y="connsiteY2"/>
                </a:cxn>
              </a:cxnLst>
              <a:rect l="l" t="t" r="r" b="b"/>
              <a:pathLst>
                <a:path w="35381" h="18505">
                  <a:moveTo>
                    <a:pt x="0" y="0"/>
                  </a:moveTo>
                  <a:cubicBezTo>
                    <a:pt x="12213" y="5001"/>
                    <a:pt x="23997" y="11316"/>
                    <a:pt x="35381" y="18505"/>
                  </a:cubicBezTo>
                  <a:cubicBezTo>
                    <a:pt x="23997" y="11316"/>
                    <a:pt x="12190" y="5023"/>
                    <a:pt x="0" y="0"/>
                  </a:cubicBezTo>
                  <a:close/>
                </a:path>
              </a:pathLst>
            </a:custGeom>
            <a:grpFill/>
            <a:ln w="571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6A49256-4A8A-8EC4-A4F4-9190FE7DB814}"/>
                </a:ext>
              </a:extLst>
            </p:cNvPr>
            <p:cNvSpPr/>
            <p:nvPr/>
          </p:nvSpPr>
          <p:spPr>
            <a:xfrm>
              <a:off x="22086512" y="5646116"/>
              <a:ext cx="40942" cy="3971"/>
            </a:xfrm>
            <a:custGeom>
              <a:avLst/>
              <a:gdLst>
                <a:gd name="connsiteX0" fmla="*/ 0 w 40942"/>
                <a:gd name="connsiteY0" fmla="*/ 3972 h 3971"/>
                <a:gd name="connsiteX1" fmla="*/ 40942 w 40942"/>
                <a:gd name="connsiteY1" fmla="*/ 0 h 3971"/>
                <a:gd name="connsiteX2" fmla="*/ 0 w 40942"/>
                <a:gd name="connsiteY2" fmla="*/ 3972 h 3971"/>
              </a:gdLst>
              <a:ahLst/>
              <a:cxnLst>
                <a:cxn ang="0">
                  <a:pos x="connsiteX0" y="connsiteY0"/>
                </a:cxn>
                <a:cxn ang="0">
                  <a:pos x="connsiteX1" y="connsiteY1"/>
                </a:cxn>
                <a:cxn ang="0">
                  <a:pos x="connsiteX2" y="connsiteY2"/>
                </a:cxn>
              </a:cxnLst>
              <a:rect l="l" t="t" r="r" b="b"/>
              <a:pathLst>
                <a:path w="40942" h="3971">
                  <a:moveTo>
                    <a:pt x="0" y="3972"/>
                  </a:moveTo>
                  <a:cubicBezTo>
                    <a:pt x="13505" y="1360"/>
                    <a:pt x="27238" y="269"/>
                    <a:pt x="40942" y="0"/>
                  </a:cubicBezTo>
                  <a:cubicBezTo>
                    <a:pt x="27146" y="269"/>
                    <a:pt x="13505" y="1360"/>
                    <a:pt x="0" y="3972"/>
                  </a:cubicBezTo>
                  <a:close/>
                </a:path>
              </a:pathLst>
            </a:custGeom>
            <a:grpFill/>
            <a:ln w="571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A8BE85B-669A-F564-4CAC-AA04C8D3D590}"/>
                </a:ext>
              </a:extLst>
            </p:cNvPr>
            <p:cNvSpPr/>
            <p:nvPr/>
          </p:nvSpPr>
          <p:spPr>
            <a:xfrm>
              <a:off x="22181838" y="5651288"/>
              <a:ext cx="34290" cy="10092"/>
            </a:xfrm>
            <a:custGeom>
              <a:avLst/>
              <a:gdLst>
                <a:gd name="connsiteX0" fmla="*/ 0 w 34290"/>
                <a:gd name="connsiteY0" fmla="*/ 0 h 10092"/>
                <a:gd name="connsiteX1" fmla="*/ 34290 w 34290"/>
                <a:gd name="connsiteY1" fmla="*/ 10093 h 10092"/>
                <a:gd name="connsiteX2" fmla="*/ 0 w 34290"/>
                <a:gd name="connsiteY2" fmla="*/ 0 h 10092"/>
              </a:gdLst>
              <a:ahLst/>
              <a:cxnLst>
                <a:cxn ang="0">
                  <a:pos x="connsiteX0" y="connsiteY0"/>
                </a:cxn>
                <a:cxn ang="0">
                  <a:pos x="connsiteX1" y="connsiteY1"/>
                </a:cxn>
                <a:cxn ang="0">
                  <a:pos x="connsiteX2" y="connsiteY2"/>
                </a:cxn>
              </a:cxnLst>
              <a:rect l="l" t="t" r="r" b="b"/>
              <a:pathLst>
                <a:path w="34290" h="10092">
                  <a:moveTo>
                    <a:pt x="0" y="0"/>
                  </a:moveTo>
                  <a:cubicBezTo>
                    <a:pt x="11585" y="2480"/>
                    <a:pt x="23037" y="5892"/>
                    <a:pt x="34290" y="10093"/>
                  </a:cubicBezTo>
                  <a:cubicBezTo>
                    <a:pt x="23037" y="5829"/>
                    <a:pt x="11653" y="2480"/>
                    <a:pt x="0" y="0"/>
                  </a:cubicBezTo>
                  <a:close/>
                </a:path>
              </a:pathLst>
            </a:custGeom>
            <a:grpFill/>
            <a:ln w="5715" cap="flat">
              <a:noFill/>
              <a:prstDash val="solid"/>
              <a:miter/>
            </a:ln>
          </p:spPr>
          <p:txBody>
            <a:bodyPr rtlCol="0" anchor="ctr"/>
            <a:lstStyle/>
            <a:p>
              <a:endParaRPr lang="en-US"/>
            </a:p>
          </p:txBody>
        </p:sp>
      </p:grpSp>
      <p:grpSp>
        <p:nvGrpSpPr>
          <p:cNvPr id="55" name="Graphic 46">
            <a:extLst>
              <a:ext uri="{FF2B5EF4-FFF2-40B4-BE49-F238E27FC236}">
                <a16:creationId xmlns:a16="http://schemas.microsoft.com/office/drawing/2014/main" id="{7C2CB164-6F3D-BBA5-E319-515D64B483CC}"/>
              </a:ext>
            </a:extLst>
          </p:cNvPr>
          <p:cNvGrpSpPr/>
          <p:nvPr/>
        </p:nvGrpSpPr>
        <p:grpSpPr>
          <a:xfrm>
            <a:off x="8344820" y="2535810"/>
            <a:ext cx="392074" cy="508678"/>
            <a:chOff x="8386204" y="2473294"/>
            <a:chExt cx="409582" cy="502290"/>
          </a:xfrm>
          <a:solidFill>
            <a:schemeClr val="bg1"/>
          </a:solidFill>
        </p:grpSpPr>
        <p:sp>
          <p:nvSpPr>
            <p:cNvPr id="56" name="Freeform: Shape 55">
              <a:extLst>
                <a:ext uri="{FF2B5EF4-FFF2-40B4-BE49-F238E27FC236}">
                  <a16:creationId xmlns:a16="http://schemas.microsoft.com/office/drawing/2014/main" id="{09A5F485-0FE9-7AC4-8C36-8BD3EBE5E21E}"/>
                </a:ext>
              </a:extLst>
            </p:cNvPr>
            <p:cNvSpPr/>
            <p:nvPr/>
          </p:nvSpPr>
          <p:spPr>
            <a:xfrm>
              <a:off x="8496093" y="2871111"/>
              <a:ext cx="299693" cy="104473"/>
            </a:xfrm>
            <a:custGeom>
              <a:avLst/>
              <a:gdLst>
                <a:gd name="connsiteX0" fmla="*/ 296250 w 299693"/>
                <a:gd name="connsiteY0" fmla="*/ 43189 h 104473"/>
                <a:gd name="connsiteX1" fmla="*/ 256627 w 299693"/>
                <a:gd name="connsiteY1" fmla="*/ 3566 h 104473"/>
                <a:gd name="connsiteX2" fmla="*/ 239192 w 299693"/>
                <a:gd name="connsiteY2" fmla="*/ 3566 h 104473"/>
                <a:gd name="connsiteX3" fmla="*/ 239192 w 299693"/>
                <a:gd name="connsiteY3" fmla="*/ 21000 h 104473"/>
                <a:gd name="connsiteX4" fmla="*/ 258212 w 299693"/>
                <a:gd name="connsiteY4" fmla="*/ 40019 h 104473"/>
                <a:gd name="connsiteX5" fmla="*/ 42133 w 299693"/>
                <a:gd name="connsiteY5" fmla="*/ 40019 h 104473"/>
                <a:gd name="connsiteX6" fmla="*/ 61152 w 299693"/>
                <a:gd name="connsiteY6" fmla="*/ 21000 h 104473"/>
                <a:gd name="connsiteX7" fmla="*/ 61152 w 299693"/>
                <a:gd name="connsiteY7" fmla="*/ 3566 h 104473"/>
                <a:gd name="connsiteX8" fmla="*/ 43718 w 299693"/>
                <a:gd name="connsiteY8" fmla="*/ 3566 h 104473"/>
                <a:gd name="connsiteX9" fmla="*/ 3566 w 299693"/>
                <a:gd name="connsiteY9" fmla="*/ 43189 h 104473"/>
                <a:gd name="connsiteX10" fmla="*/ 3566 w 299693"/>
                <a:gd name="connsiteY10" fmla="*/ 60624 h 104473"/>
                <a:gd name="connsiteX11" fmla="*/ 43189 w 299693"/>
                <a:gd name="connsiteY11" fmla="*/ 100247 h 104473"/>
                <a:gd name="connsiteX12" fmla="*/ 51642 w 299693"/>
                <a:gd name="connsiteY12" fmla="*/ 103945 h 104473"/>
                <a:gd name="connsiteX13" fmla="*/ 60095 w 299693"/>
                <a:gd name="connsiteY13" fmla="*/ 100247 h 104473"/>
                <a:gd name="connsiteX14" fmla="*/ 60095 w 299693"/>
                <a:gd name="connsiteY14" fmla="*/ 82813 h 104473"/>
                <a:gd name="connsiteX15" fmla="*/ 42133 w 299693"/>
                <a:gd name="connsiteY15" fmla="*/ 64322 h 104473"/>
                <a:gd name="connsiteX16" fmla="*/ 257683 w 299693"/>
                <a:gd name="connsiteY16" fmla="*/ 64322 h 104473"/>
                <a:gd name="connsiteX17" fmla="*/ 238664 w 299693"/>
                <a:gd name="connsiteY17" fmla="*/ 83341 h 104473"/>
                <a:gd name="connsiteX18" fmla="*/ 238664 w 299693"/>
                <a:gd name="connsiteY18" fmla="*/ 100775 h 104473"/>
                <a:gd name="connsiteX19" fmla="*/ 247117 w 299693"/>
                <a:gd name="connsiteY19" fmla="*/ 104473 h 104473"/>
                <a:gd name="connsiteX20" fmla="*/ 255570 w 299693"/>
                <a:gd name="connsiteY20" fmla="*/ 100775 h 104473"/>
                <a:gd name="connsiteX21" fmla="*/ 295193 w 299693"/>
                <a:gd name="connsiteY21" fmla="*/ 61152 h 104473"/>
                <a:gd name="connsiteX22" fmla="*/ 296250 w 299693"/>
                <a:gd name="connsiteY22" fmla="*/ 43189 h 10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9693" h="104473">
                  <a:moveTo>
                    <a:pt x="296250" y="43189"/>
                  </a:moveTo>
                  <a:lnTo>
                    <a:pt x="256627" y="3566"/>
                  </a:lnTo>
                  <a:cubicBezTo>
                    <a:pt x="251872" y="-1189"/>
                    <a:pt x="243947" y="-1189"/>
                    <a:pt x="239192" y="3566"/>
                  </a:cubicBezTo>
                  <a:cubicBezTo>
                    <a:pt x="234438" y="8321"/>
                    <a:pt x="234438" y="16246"/>
                    <a:pt x="239192" y="21000"/>
                  </a:cubicBezTo>
                  <a:lnTo>
                    <a:pt x="258212" y="40019"/>
                  </a:lnTo>
                  <a:lnTo>
                    <a:pt x="42133" y="40019"/>
                  </a:lnTo>
                  <a:lnTo>
                    <a:pt x="61152" y="21000"/>
                  </a:lnTo>
                  <a:cubicBezTo>
                    <a:pt x="65907" y="16246"/>
                    <a:pt x="65907" y="8321"/>
                    <a:pt x="61152" y="3566"/>
                  </a:cubicBezTo>
                  <a:cubicBezTo>
                    <a:pt x="56397" y="-1189"/>
                    <a:pt x="48472" y="-1189"/>
                    <a:pt x="43718" y="3566"/>
                  </a:cubicBezTo>
                  <a:lnTo>
                    <a:pt x="3566" y="43189"/>
                  </a:lnTo>
                  <a:cubicBezTo>
                    <a:pt x="-1189" y="47944"/>
                    <a:pt x="-1189" y="55869"/>
                    <a:pt x="3566" y="60624"/>
                  </a:cubicBezTo>
                  <a:lnTo>
                    <a:pt x="43189" y="100247"/>
                  </a:lnTo>
                  <a:cubicBezTo>
                    <a:pt x="45831" y="102888"/>
                    <a:pt x="49001" y="103945"/>
                    <a:pt x="51642" y="103945"/>
                  </a:cubicBezTo>
                  <a:cubicBezTo>
                    <a:pt x="54812" y="103945"/>
                    <a:pt x="57982" y="102888"/>
                    <a:pt x="60095" y="100247"/>
                  </a:cubicBezTo>
                  <a:cubicBezTo>
                    <a:pt x="64850" y="95492"/>
                    <a:pt x="64850" y="87567"/>
                    <a:pt x="60095" y="82813"/>
                  </a:cubicBezTo>
                  <a:lnTo>
                    <a:pt x="42133" y="64322"/>
                  </a:lnTo>
                  <a:lnTo>
                    <a:pt x="257683" y="64322"/>
                  </a:lnTo>
                  <a:lnTo>
                    <a:pt x="238664" y="83341"/>
                  </a:lnTo>
                  <a:cubicBezTo>
                    <a:pt x="233909" y="88096"/>
                    <a:pt x="233909" y="96020"/>
                    <a:pt x="238664" y="100775"/>
                  </a:cubicBezTo>
                  <a:cubicBezTo>
                    <a:pt x="241306" y="103417"/>
                    <a:pt x="244475" y="104473"/>
                    <a:pt x="247117" y="104473"/>
                  </a:cubicBezTo>
                  <a:cubicBezTo>
                    <a:pt x="249759" y="104473"/>
                    <a:pt x="253457" y="103417"/>
                    <a:pt x="255570" y="100775"/>
                  </a:cubicBezTo>
                  <a:lnTo>
                    <a:pt x="295193" y="61152"/>
                  </a:lnTo>
                  <a:cubicBezTo>
                    <a:pt x="301005" y="55869"/>
                    <a:pt x="301005" y="47944"/>
                    <a:pt x="296250" y="43189"/>
                  </a:cubicBezTo>
                  <a:close/>
                </a:path>
              </a:pathLst>
            </a:custGeom>
            <a:grpFill/>
            <a:ln w="523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7A28FFA-E5AD-96D1-9028-499710304369}"/>
                </a:ext>
              </a:extLst>
            </p:cNvPr>
            <p:cNvSpPr/>
            <p:nvPr/>
          </p:nvSpPr>
          <p:spPr>
            <a:xfrm>
              <a:off x="8386204" y="2473294"/>
              <a:ext cx="103812" cy="386062"/>
            </a:xfrm>
            <a:custGeom>
              <a:avLst/>
              <a:gdLst>
                <a:gd name="connsiteX0" fmla="*/ 83341 w 103812"/>
                <a:gd name="connsiteY0" fmla="*/ 60624 h 386062"/>
                <a:gd name="connsiteX1" fmla="*/ 91794 w 103812"/>
                <a:gd name="connsiteY1" fmla="*/ 64322 h 386062"/>
                <a:gd name="connsiteX2" fmla="*/ 100247 w 103812"/>
                <a:gd name="connsiteY2" fmla="*/ 60624 h 386062"/>
                <a:gd name="connsiteX3" fmla="*/ 100247 w 103812"/>
                <a:gd name="connsiteY3" fmla="*/ 43189 h 386062"/>
                <a:gd name="connsiteX4" fmla="*/ 60624 w 103812"/>
                <a:gd name="connsiteY4" fmla="*/ 3566 h 386062"/>
                <a:gd name="connsiteX5" fmla="*/ 43189 w 103812"/>
                <a:gd name="connsiteY5" fmla="*/ 3566 h 386062"/>
                <a:gd name="connsiteX6" fmla="*/ 3566 w 103812"/>
                <a:gd name="connsiteY6" fmla="*/ 43189 h 386062"/>
                <a:gd name="connsiteX7" fmla="*/ 3566 w 103812"/>
                <a:gd name="connsiteY7" fmla="*/ 60624 h 386062"/>
                <a:gd name="connsiteX8" fmla="*/ 21000 w 103812"/>
                <a:gd name="connsiteY8" fmla="*/ 60624 h 386062"/>
                <a:gd name="connsiteX9" fmla="*/ 40019 w 103812"/>
                <a:gd name="connsiteY9" fmla="*/ 41604 h 386062"/>
                <a:gd name="connsiteX10" fmla="*/ 40019 w 103812"/>
                <a:gd name="connsiteY10" fmla="*/ 344326 h 386062"/>
                <a:gd name="connsiteX11" fmla="*/ 21000 w 103812"/>
                <a:gd name="connsiteY11" fmla="*/ 325307 h 386062"/>
                <a:gd name="connsiteX12" fmla="*/ 3566 w 103812"/>
                <a:gd name="connsiteY12" fmla="*/ 325307 h 386062"/>
                <a:gd name="connsiteX13" fmla="*/ 3566 w 103812"/>
                <a:gd name="connsiteY13" fmla="*/ 342741 h 386062"/>
                <a:gd name="connsiteX14" fmla="*/ 43189 w 103812"/>
                <a:gd name="connsiteY14" fmla="*/ 382364 h 386062"/>
                <a:gd name="connsiteX15" fmla="*/ 51642 w 103812"/>
                <a:gd name="connsiteY15" fmla="*/ 386062 h 386062"/>
                <a:gd name="connsiteX16" fmla="*/ 60095 w 103812"/>
                <a:gd name="connsiteY16" fmla="*/ 382364 h 386062"/>
                <a:gd name="connsiteX17" fmla="*/ 99719 w 103812"/>
                <a:gd name="connsiteY17" fmla="*/ 342741 h 386062"/>
                <a:gd name="connsiteX18" fmla="*/ 99719 w 103812"/>
                <a:gd name="connsiteY18" fmla="*/ 325307 h 386062"/>
                <a:gd name="connsiteX19" fmla="*/ 82284 w 103812"/>
                <a:gd name="connsiteY19" fmla="*/ 325307 h 386062"/>
                <a:gd name="connsiteX20" fmla="*/ 63265 w 103812"/>
                <a:gd name="connsiteY20" fmla="*/ 344326 h 386062"/>
                <a:gd name="connsiteX21" fmla="*/ 63265 w 103812"/>
                <a:gd name="connsiteY21" fmla="*/ 42133 h 386062"/>
                <a:gd name="connsiteX22" fmla="*/ 83341 w 103812"/>
                <a:gd name="connsiteY22" fmla="*/ 60624 h 38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3812" h="386062">
                  <a:moveTo>
                    <a:pt x="83341" y="60624"/>
                  </a:moveTo>
                  <a:cubicBezTo>
                    <a:pt x="85982" y="63265"/>
                    <a:pt x="89152" y="64322"/>
                    <a:pt x="91794" y="64322"/>
                  </a:cubicBezTo>
                  <a:cubicBezTo>
                    <a:pt x="94964" y="64322"/>
                    <a:pt x="98134" y="63265"/>
                    <a:pt x="100247" y="60624"/>
                  </a:cubicBezTo>
                  <a:cubicBezTo>
                    <a:pt x="105002" y="55869"/>
                    <a:pt x="105002" y="47944"/>
                    <a:pt x="100247" y="43189"/>
                  </a:cubicBezTo>
                  <a:lnTo>
                    <a:pt x="60624" y="3566"/>
                  </a:lnTo>
                  <a:cubicBezTo>
                    <a:pt x="55869" y="-1189"/>
                    <a:pt x="47944" y="-1189"/>
                    <a:pt x="43189" y="3566"/>
                  </a:cubicBezTo>
                  <a:lnTo>
                    <a:pt x="3566" y="43189"/>
                  </a:lnTo>
                  <a:cubicBezTo>
                    <a:pt x="-1189" y="47944"/>
                    <a:pt x="-1189" y="55869"/>
                    <a:pt x="3566" y="60624"/>
                  </a:cubicBezTo>
                  <a:cubicBezTo>
                    <a:pt x="8321" y="65378"/>
                    <a:pt x="16246" y="65378"/>
                    <a:pt x="21000" y="60624"/>
                  </a:cubicBezTo>
                  <a:lnTo>
                    <a:pt x="40019" y="41604"/>
                  </a:lnTo>
                  <a:lnTo>
                    <a:pt x="40019" y="344326"/>
                  </a:lnTo>
                  <a:lnTo>
                    <a:pt x="21000" y="325307"/>
                  </a:lnTo>
                  <a:cubicBezTo>
                    <a:pt x="16246" y="320552"/>
                    <a:pt x="8321" y="320552"/>
                    <a:pt x="3566" y="325307"/>
                  </a:cubicBezTo>
                  <a:cubicBezTo>
                    <a:pt x="-1189" y="330061"/>
                    <a:pt x="-1189" y="337986"/>
                    <a:pt x="3566" y="342741"/>
                  </a:cubicBezTo>
                  <a:lnTo>
                    <a:pt x="43189" y="382364"/>
                  </a:lnTo>
                  <a:cubicBezTo>
                    <a:pt x="45831" y="385006"/>
                    <a:pt x="49001" y="386062"/>
                    <a:pt x="51642" y="386062"/>
                  </a:cubicBezTo>
                  <a:cubicBezTo>
                    <a:pt x="54812" y="386062"/>
                    <a:pt x="57982" y="385006"/>
                    <a:pt x="60095" y="382364"/>
                  </a:cubicBezTo>
                  <a:lnTo>
                    <a:pt x="99719" y="342741"/>
                  </a:lnTo>
                  <a:cubicBezTo>
                    <a:pt x="104473" y="337986"/>
                    <a:pt x="104473" y="330061"/>
                    <a:pt x="99719" y="325307"/>
                  </a:cubicBezTo>
                  <a:cubicBezTo>
                    <a:pt x="94964" y="320552"/>
                    <a:pt x="87039" y="320552"/>
                    <a:pt x="82284" y="325307"/>
                  </a:cubicBezTo>
                  <a:lnTo>
                    <a:pt x="63265" y="344326"/>
                  </a:lnTo>
                  <a:lnTo>
                    <a:pt x="63265" y="42133"/>
                  </a:lnTo>
                  <a:lnTo>
                    <a:pt x="83341" y="60624"/>
                  </a:lnTo>
                  <a:close/>
                </a:path>
              </a:pathLst>
            </a:custGeom>
            <a:grpFill/>
            <a:ln w="523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1CBAE7B-1629-8C50-76B4-CE3240F491B7}"/>
                </a:ext>
              </a:extLst>
            </p:cNvPr>
            <p:cNvSpPr/>
            <p:nvPr/>
          </p:nvSpPr>
          <p:spPr>
            <a:xfrm>
              <a:off x="8522905" y="2487955"/>
              <a:ext cx="246720" cy="356608"/>
            </a:xfrm>
            <a:custGeom>
              <a:avLst/>
              <a:gdLst>
                <a:gd name="connsiteX0" fmla="*/ 16378 w 246720"/>
                <a:gd name="connsiteY0" fmla="*/ 356609 h 356608"/>
                <a:gd name="connsiteX1" fmla="*/ 230343 w 246720"/>
                <a:gd name="connsiteY1" fmla="*/ 356609 h 356608"/>
                <a:gd name="connsiteX2" fmla="*/ 246721 w 246720"/>
                <a:gd name="connsiteY2" fmla="*/ 340231 h 356608"/>
                <a:gd name="connsiteX3" fmla="*/ 246721 w 246720"/>
                <a:gd name="connsiteY3" fmla="*/ 159021 h 356608"/>
                <a:gd name="connsiteX4" fmla="*/ 230343 w 246720"/>
                <a:gd name="connsiteY4" fmla="*/ 142644 h 356608"/>
                <a:gd name="connsiteX5" fmla="*/ 175399 w 246720"/>
                <a:gd name="connsiteY5" fmla="*/ 142644 h 356608"/>
                <a:gd name="connsiteX6" fmla="*/ 175399 w 246720"/>
                <a:gd name="connsiteY6" fmla="*/ 87699 h 356608"/>
                <a:gd name="connsiteX7" fmla="*/ 159021 w 246720"/>
                <a:gd name="connsiteY7" fmla="*/ 71322 h 356608"/>
                <a:gd name="connsiteX8" fmla="*/ 104077 w 246720"/>
                <a:gd name="connsiteY8" fmla="*/ 71322 h 356608"/>
                <a:gd name="connsiteX9" fmla="*/ 104077 w 246720"/>
                <a:gd name="connsiteY9" fmla="*/ 16378 h 356608"/>
                <a:gd name="connsiteX10" fmla="*/ 87699 w 246720"/>
                <a:gd name="connsiteY10" fmla="*/ 0 h 356608"/>
                <a:gd name="connsiteX11" fmla="*/ 16378 w 246720"/>
                <a:gd name="connsiteY11" fmla="*/ 0 h 356608"/>
                <a:gd name="connsiteX12" fmla="*/ 0 w 246720"/>
                <a:gd name="connsiteY12" fmla="*/ 16378 h 356608"/>
                <a:gd name="connsiteX13" fmla="*/ 0 w 246720"/>
                <a:gd name="connsiteY13" fmla="*/ 159021 h 356608"/>
                <a:gd name="connsiteX14" fmla="*/ 0 w 246720"/>
                <a:gd name="connsiteY14" fmla="*/ 340760 h 356608"/>
                <a:gd name="connsiteX15" fmla="*/ 16378 w 246720"/>
                <a:gd name="connsiteY15" fmla="*/ 356609 h 356608"/>
                <a:gd name="connsiteX16" fmla="*/ 173286 w 246720"/>
                <a:gd name="connsiteY16" fmla="*/ 183323 h 356608"/>
                <a:gd name="connsiteX17" fmla="*/ 177512 w 246720"/>
                <a:gd name="connsiteY17" fmla="*/ 179097 h 356608"/>
                <a:gd name="connsiteX18" fmla="*/ 205513 w 246720"/>
                <a:gd name="connsiteY18" fmla="*/ 179097 h 356608"/>
                <a:gd name="connsiteX19" fmla="*/ 209739 w 246720"/>
                <a:gd name="connsiteY19" fmla="*/ 183323 h 356608"/>
                <a:gd name="connsiteX20" fmla="*/ 209739 w 246720"/>
                <a:gd name="connsiteY20" fmla="*/ 210267 h 356608"/>
                <a:gd name="connsiteX21" fmla="*/ 205513 w 246720"/>
                <a:gd name="connsiteY21" fmla="*/ 214494 h 356608"/>
                <a:gd name="connsiteX22" fmla="*/ 177512 w 246720"/>
                <a:gd name="connsiteY22" fmla="*/ 214494 h 356608"/>
                <a:gd name="connsiteX23" fmla="*/ 173286 w 246720"/>
                <a:gd name="connsiteY23" fmla="*/ 210267 h 356608"/>
                <a:gd name="connsiteX24" fmla="*/ 173286 w 246720"/>
                <a:gd name="connsiteY24" fmla="*/ 183323 h 356608"/>
                <a:gd name="connsiteX25" fmla="*/ 169588 w 246720"/>
                <a:gd name="connsiteY25" fmla="*/ 250419 h 356608"/>
                <a:gd name="connsiteX26" fmla="*/ 173814 w 246720"/>
                <a:gd name="connsiteY26" fmla="*/ 254117 h 356608"/>
                <a:gd name="connsiteX27" fmla="*/ 173814 w 246720"/>
                <a:gd name="connsiteY27" fmla="*/ 315929 h 356608"/>
                <a:gd name="connsiteX28" fmla="*/ 169588 w 246720"/>
                <a:gd name="connsiteY28" fmla="*/ 320156 h 356608"/>
                <a:gd name="connsiteX29" fmla="*/ 132078 w 246720"/>
                <a:gd name="connsiteY29" fmla="*/ 320156 h 356608"/>
                <a:gd name="connsiteX30" fmla="*/ 127851 w 246720"/>
                <a:gd name="connsiteY30" fmla="*/ 315929 h 356608"/>
                <a:gd name="connsiteX31" fmla="*/ 127851 w 246720"/>
                <a:gd name="connsiteY31" fmla="*/ 254645 h 356608"/>
                <a:gd name="connsiteX32" fmla="*/ 132078 w 246720"/>
                <a:gd name="connsiteY32" fmla="*/ 250947 h 356608"/>
                <a:gd name="connsiteX33" fmla="*/ 169588 w 246720"/>
                <a:gd name="connsiteY33" fmla="*/ 250947 h 356608"/>
                <a:gd name="connsiteX34" fmla="*/ 105134 w 246720"/>
                <a:gd name="connsiteY34" fmla="*/ 112002 h 356608"/>
                <a:gd name="connsiteX35" fmla="*/ 109360 w 246720"/>
                <a:gd name="connsiteY35" fmla="*/ 108303 h 356608"/>
                <a:gd name="connsiteX36" fmla="*/ 137361 w 246720"/>
                <a:gd name="connsiteY36" fmla="*/ 108303 h 356608"/>
                <a:gd name="connsiteX37" fmla="*/ 141587 w 246720"/>
                <a:gd name="connsiteY37" fmla="*/ 112002 h 356608"/>
                <a:gd name="connsiteX38" fmla="*/ 141587 w 246720"/>
                <a:gd name="connsiteY38" fmla="*/ 138945 h 356608"/>
                <a:gd name="connsiteX39" fmla="*/ 137361 w 246720"/>
                <a:gd name="connsiteY39" fmla="*/ 143172 h 356608"/>
                <a:gd name="connsiteX40" fmla="*/ 109360 w 246720"/>
                <a:gd name="connsiteY40" fmla="*/ 143172 h 356608"/>
                <a:gd name="connsiteX41" fmla="*/ 105134 w 246720"/>
                <a:gd name="connsiteY41" fmla="*/ 138945 h 356608"/>
                <a:gd name="connsiteX42" fmla="*/ 105134 w 246720"/>
                <a:gd name="connsiteY42" fmla="*/ 112002 h 356608"/>
                <a:gd name="connsiteX43" fmla="*/ 105134 w 246720"/>
                <a:gd name="connsiteY43" fmla="*/ 183323 h 356608"/>
                <a:gd name="connsiteX44" fmla="*/ 109360 w 246720"/>
                <a:gd name="connsiteY44" fmla="*/ 179097 h 356608"/>
                <a:gd name="connsiteX45" fmla="*/ 137361 w 246720"/>
                <a:gd name="connsiteY45" fmla="*/ 179097 h 356608"/>
                <a:gd name="connsiteX46" fmla="*/ 141587 w 246720"/>
                <a:gd name="connsiteY46" fmla="*/ 183323 h 356608"/>
                <a:gd name="connsiteX47" fmla="*/ 141587 w 246720"/>
                <a:gd name="connsiteY47" fmla="*/ 210267 h 356608"/>
                <a:gd name="connsiteX48" fmla="*/ 137361 w 246720"/>
                <a:gd name="connsiteY48" fmla="*/ 214494 h 356608"/>
                <a:gd name="connsiteX49" fmla="*/ 109360 w 246720"/>
                <a:gd name="connsiteY49" fmla="*/ 214494 h 356608"/>
                <a:gd name="connsiteX50" fmla="*/ 105134 w 246720"/>
                <a:gd name="connsiteY50" fmla="*/ 210267 h 356608"/>
                <a:gd name="connsiteX51" fmla="*/ 105134 w 246720"/>
                <a:gd name="connsiteY51" fmla="*/ 183323 h 356608"/>
                <a:gd name="connsiteX52" fmla="*/ 72907 w 246720"/>
                <a:gd name="connsiteY52" fmla="*/ 254645 h 356608"/>
                <a:gd name="connsiteX53" fmla="*/ 77133 w 246720"/>
                <a:gd name="connsiteY53" fmla="*/ 250947 h 356608"/>
                <a:gd name="connsiteX54" fmla="*/ 114643 w 246720"/>
                <a:gd name="connsiteY54" fmla="*/ 250947 h 356608"/>
                <a:gd name="connsiteX55" fmla="*/ 118870 w 246720"/>
                <a:gd name="connsiteY55" fmla="*/ 254645 h 356608"/>
                <a:gd name="connsiteX56" fmla="*/ 118870 w 246720"/>
                <a:gd name="connsiteY56" fmla="*/ 316457 h 356608"/>
                <a:gd name="connsiteX57" fmla="*/ 114643 w 246720"/>
                <a:gd name="connsiteY57" fmla="*/ 320684 h 356608"/>
                <a:gd name="connsiteX58" fmla="*/ 77133 w 246720"/>
                <a:gd name="connsiteY58" fmla="*/ 320684 h 356608"/>
                <a:gd name="connsiteX59" fmla="*/ 72907 w 246720"/>
                <a:gd name="connsiteY59" fmla="*/ 316457 h 356608"/>
                <a:gd name="connsiteX60" fmla="*/ 72907 w 246720"/>
                <a:gd name="connsiteY60" fmla="*/ 254645 h 356608"/>
                <a:gd name="connsiteX61" fmla="*/ 36453 w 246720"/>
                <a:gd name="connsiteY61" fmla="*/ 40680 h 356608"/>
                <a:gd name="connsiteX62" fmla="*/ 40680 w 246720"/>
                <a:gd name="connsiteY62" fmla="*/ 36453 h 356608"/>
                <a:gd name="connsiteX63" fmla="*/ 68680 w 246720"/>
                <a:gd name="connsiteY63" fmla="*/ 36453 h 356608"/>
                <a:gd name="connsiteX64" fmla="*/ 72907 w 246720"/>
                <a:gd name="connsiteY64" fmla="*/ 40680 h 356608"/>
                <a:gd name="connsiteX65" fmla="*/ 72907 w 246720"/>
                <a:gd name="connsiteY65" fmla="*/ 67624 h 356608"/>
                <a:gd name="connsiteX66" fmla="*/ 68680 w 246720"/>
                <a:gd name="connsiteY66" fmla="*/ 71322 h 356608"/>
                <a:gd name="connsiteX67" fmla="*/ 40680 w 246720"/>
                <a:gd name="connsiteY67" fmla="*/ 71322 h 356608"/>
                <a:gd name="connsiteX68" fmla="*/ 36453 w 246720"/>
                <a:gd name="connsiteY68" fmla="*/ 67624 h 356608"/>
                <a:gd name="connsiteX69" fmla="*/ 36453 w 246720"/>
                <a:gd name="connsiteY69" fmla="*/ 40680 h 356608"/>
                <a:gd name="connsiteX70" fmla="*/ 36453 w 246720"/>
                <a:gd name="connsiteY70" fmla="*/ 112002 h 356608"/>
                <a:gd name="connsiteX71" fmla="*/ 40680 w 246720"/>
                <a:gd name="connsiteY71" fmla="*/ 108303 h 356608"/>
                <a:gd name="connsiteX72" fmla="*/ 68680 w 246720"/>
                <a:gd name="connsiteY72" fmla="*/ 108303 h 356608"/>
                <a:gd name="connsiteX73" fmla="*/ 72907 w 246720"/>
                <a:gd name="connsiteY73" fmla="*/ 112002 h 356608"/>
                <a:gd name="connsiteX74" fmla="*/ 72907 w 246720"/>
                <a:gd name="connsiteY74" fmla="*/ 138945 h 356608"/>
                <a:gd name="connsiteX75" fmla="*/ 68680 w 246720"/>
                <a:gd name="connsiteY75" fmla="*/ 143172 h 356608"/>
                <a:gd name="connsiteX76" fmla="*/ 40680 w 246720"/>
                <a:gd name="connsiteY76" fmla="*/ 143172 h 356608"/>
                <a:gd name="connsiteX77" fmla="*/ 36453 w 246720"/>
                <a:gd name="connsiteY77" fmla="*/ 138945 h 356608"/>
                <a:gd name="connsiteX78" fmla="*/ 36453 w 246720"/>
                <a:gd name="connsiteY78" fmla="*/ 112002 h 356608"/>
                <a:gd name="connsiteX79" fmla="*/ 36453 w 246720"/>
                <a:gd name="connsiteY79" fmla="*/ 183323 h 356608"/>
                <a:gd name="connsiteX80" fmla="*/ 40680 w 246720"/>
                <a:gd name="connsiteY80" fmla="*/ 179097 h 356608"/>
                <a:gd name="connsiteX81" fmla="*/ 68680 w 246720"/>
                <a:gd name="connsiteY81" fmla="*/ 179097 h 356608"/>
                <a:gd name="connsiteX82" fmla="*/ 72907 w 246720"/>
                <a:gd name="connsiteY82" fmla="*/ 183323 h 356608"/>
                <a:gd name="connsiteX83" fmla="*/ 72907 w 246720"/>
                <a:gd name="connsiteY83" fmla="*/ 210267 h 356608"/>
                <a:gd name="connsiteX84" fmla="*/ 68680 w 246720"/>
                <a:gd name="connsiteY84" fmla="*/ 214494 h 356608"/>
                <a:gd name="connsiteX85" fmla="*/ 40680 w 246720"/>
                <a:gd name="connsiteY85" fmla="*/ 214494 h 356608"/>
                <a:gd name="connsiteX86" fmla="*/ 36453 w 246720"/>
                <a:gd name="connsiteY86" fmla="*/ 210267 h 356608"/>
                <a:gd name="connsiteX87" fmla="*/ 36453 w 246720"/>
                <a:gd name="connsiteY87" fmla="*/ 183323 h 35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46720" h="356608">
                  <a:moveTo>
                    <a:pt x="16378" y="356609"/>
                  </a:moveTo>
                  <a:lnTo>
                    <a:pt x="230343" y="356609"/>
                  </a:lnTo>
                  <a:cubicBezTo>
                    <a:pt x="239324" y="356609"/>
                    <a:pt x="246721" y="349213"/>
                    <a:pt x="246721" y="340231"/>
                  </a:cubicBezTo>
                  <a:lnTo>
                    <a:pt x="246721" y="159021"/>
                  </a:lnTo>
                  <a:cubicBezTo>
                    <a:pt x="246721" y="150040"/>
                    <a:pt x="239324" y="142644"/>
                    <a:pt x="230343" y="142644"/>
                  </a:cubicBezTo>
                  <a:lnTo>
                    <a:pt x="175399" y="142644"/>
                  </a:lnTo>
                  <a:lnTo>
                    <a:pt x="175399" y="87699"/>
                  </a:lnTo>
                  <a:cubicBezTo>
                    <a:pt x="175399" y="78718"/>
                    <a:pt x="168003" y="71322"/>
                    <a:pt x="159021" y="71322"/>
                  </a:cubicBezTo>
                  <a:lnTo>
                    <a:pt x="104077" y="71322"/>
                  </a:lnTo>
                  <a:lnTo>
                    <a:pt x="104077" y="16378"/>
                  </a:lnTo>
                  <a:cubicBezTo>
                    <a:pt x="104077" y="7396"/>
                    <a:pt x="96681" y="0"/>
                    <a:pt x="87699" y="0"/>
                  </a:cubicBezTo>
                  <a:lnTo>
                    <a:pt x="16378" y="0"/>
                  </a:lnTo>
                  <a:cubicBezTo>
                    <a:pt x="7396" y="0"/>
                    <a:pt x="0" y="7396"/>
                    <a:pt x="0" y="16378"/>
                  </a:cubicBezTo>
                  <a:lnTo>
                    <a:pt x="0" y="159021"/>
                  </a:lnTo>
                  <a:lnTo>
                    <a:pt x="0" y="340760"/>
                  </a:lnTo>
                  <a:cubicBezTo>
                    <a:pt x="0" y="349741"/>
                    <a:pt x="7396" y="356609"/>
                    <a:pt x="16378" y="356609"/>
                  </a:cubicBezTo>
                  <a:close/>
                  <a:moveTo>
                    <a:pt x="173286" y="183323"/>
                  </a:moveTo>
                  <a:cubicBezTo>
                    <a:pt x="173286" y="181210"/>
                    <a:pt x="174871" y="179097"/>
                    <a:pt x="177512" y="179097"/>
                  </a:cubicBezTo>
                  <a:lnTo>
                    <a:pt x="205513" y="179097"/>
                  </a:lnTo>
                  <a:cubicBezTo>
                    <a:pt x="207626" y="179097"/>
                    <a:pt x="209739" y="180682"/>
                    <a:pt x="209739" y="183323"/>
                  </a:cubicBezTo>
                  <a:lnTo>
                    <a:pt x="209739" y="210267"/>
                  </a:lnTo>
                  <a:cubicBezTo>
                    <a:pt x="209739" y="212380"/>
                    <a:pt x="208154" y="214494"/>
                    <a:pt x="205513" y="214494"/>
                  </a:cubicBezTo>
                  <a:lnTo>
                    <a:pt x="177512" y="214494"/>
                  </a:lnTo>
                  <a:cubicBezTo>
                    <a:pt x="175399" y="214494"/>
                    <a:pt x="173286" y="212909"/>
                    <a:pt x="173286" y="210267"/>
                  </a:cubicBezTo>
                  <a:lnTo>
                    <a:pt x="173286" y="183323"/>
                  </a:lnTo>
                  <a:close/>
                  <a:moveTo>
                    <a:pt x="169588" y="250419"/>
                  </a:moveTo>
                  <a:cubicBezTo>
                    <a:pt x="171701" y="250419"/>
                    <a:pt x="173814" y="252004"/>
                    <a:pt x="173814" y="254117"/>
                  </a:cubicBezTo>
                  <a:lnTo>
                    <a:pt x="173814" y="315929"/>
                  </a:lnTo>
                  <a:cubicBezTo>
                    <a:pt x="173814" y="318042"/>
                    <a:pt x="172229" y="320156"/>
                    <a:pt x="169588" y="320156"/>
                  </a:cubicBezTo>
                  <a:lnTo>
                    <a:pt x="132078" y="320156"/>
                  </a:lnTo>
                  <a:cubicBezTo>
                    <a:pt x="129964" y="320156"/>
                    <a:pt x="127851" y="318571"/>
                    <a:pt x="127851" y="315929"/>
                  </a:cubicBezTo>
                  <a:lnTo>
                    <a:pt x="127851" y="254645"/>
                  </a:lnTo>
                  <a:cubicBezTo>
                    <a:pt x="127851" y="252532"/>
                    <a:pt x="129436" y="250947"/>
                    <a:pt x="132078" y="250947"/>
                  </a:cubicBezTo>
                  <a:lnTo>
                    <a:pt x="169588" y="250947"/>
                  </a:lnTo>
                  <a:close/>
                  <a:moveTo>
                    <a:pt x="105134" y="112002"/>
                  </a:moveTo>
                  <a:cubicBezTo>
                    <a:pt x="105134" y="109888"/>
                    <a:pt x="106719" y="108303"/>
                    <a:pt x="109360" y="108303"/>
                  </a:cubicBezTo>
                  <a:lnTo>
                    <a:pt x="137361" y="108303"/>
                  </a:lnTo>
                  <a:cubicBezTo>
                    <a:pt x="139474" y="108303"/>
                    <a:pt x="141587" y="109888"/>
                    <a:pt x="141587" y="112002"/>
                  </a:cubicBezTo>
                  <a:lnTo>
                    <a:pt x="141587" y="138945"/>
                  </a:lnTo>
                  <a:cubicBezTo>
                    <a:pt x="141587" y="141059"/>
                    <a:pt x="140002" y="143172"/>
                    <a:pt x="137361" y="143172"/>
                  </a:cubicBezTo>
                  <a:lnTo>
                    <a:pt x="109360" y="143172"/>
                  </a:lnTo>
                  <a:cubicBezTo>
                    <a:pt x="107247" y="143172"/>
                    <a:pt x="105134" y="141587"/>
                    <a:pt x="105134" y="138945"/>
                  </a:cubicBezTo>
                  <a:lnTo>
                    <a:pt x="105134" y="112002"/>
                  </a:lnTo>
                  <a:close/>
                  <a:moveTo>
                    <a:pt x="105134" y="183323"/>
                  </a:moveTo>
                  <a:cubicBezTo>
                    <a:pt x="105134" y="181210"/>
                    <a:pt x="106719" y="179097"/>
                    <a:pt x="109360" y="179097"/>
                  </a:cubicBezTo>
                  <a:lnTo>
                    <a:pt x="137361" y="179097"/>
                  </a:lnTo>
                  <a:cubicBezTo>
                    <a:pt x="139474" y="179097"/>
                    <a:pt x="141587" y="180682"/>
                    <a:pt x="141587" y="183323"/>
                  </a:cubicBezTo>
                  <a:lnTo>
                    <a:pt x="141587" y="210267"/>
                  </a:lnTo>
                  <a:cubicBezTo>
                    <a:pt x="141587" y="212380"/>
                    <a:pt x="140002" y="214494"/>
                    <a:pt x="137361" y="214494"/>
                  </a:cubicBezTo>
                  <a:lnTo>
                    <a:pt x="109360" y="214494"/>
                  </a:lnTo>
                  <a:cubicBezTo>
                    <a:pt x="107247" y="214494"/>
                    <a:pt x="105134" y="212909"/>
                    <a:pt x="105134" y="210267"/>
                  </a:cubicBezTo>
                  <a:lnTo>
                    <a:pt x="105134" y="183323"/>
                  </a:lnTo>
                  <a:close/>
                  <a:moveTo>
                    <a:pt x="72907" y="254645"/>
                  </a:moveTo>
                  <a:cubicBezTo>
                    <a:pt x="72907" y="252532"/>
                    <a:pt x="74492" y="250947"/>
                    <a:pt x="77133" y="250947"/>
                  </a:cubicBezTo>
                  <a:lnTo>
                    <a:pt x="114643" y="250947"/>
                  </a:lnTo>
                  <a:cubicBezTo>
                    <a:pt x="116757" y="250947"/>
                    <a:pt x="118870" y="252532"/>
                    <a:pt x="118870" y="254645"/>
                  </a:cubicBezTo>
                  <a:lnTo>
                    <a:pt x="118870" y="316457"/>
                  </a:lnTo>
                  <a:cubicBezTo>
                    <a:pt x="118870" y="318571"/>
                    <a:pt x="117285" y="320684"/>
                    <a:pt x="114643" y="320684"/>
                  </a:cubicBezTo>
                  <a:lnTo>
                    <a:pt x="77133" y="320684"/>
                  </a:lnTo>
                  <a:cubicBezTo>
                    <a:pt x="75020" y="320684"/>
                    <a:pt x="72907" y="319099"/>
                    <a:pt x="72907" y="316457"/>
                  </a:cubicBezTo>
                  <a:lnTo>
                    <a:pt x="72907" y="254645"/>
                  </a:lnTo>
                  <a:close/>
                  <a:moveTo>
                    <a:pt x="36453" y="40680"/>
                  </a:moveTo>
                  <a:cubicBezTo>
                    <a:pt x="36453" y="38567"/>
                    <a:pt x="38038" y="36453"/>
                    <a:pt x="40680" y="36453"/>
                  </a:cubicBezTo>
                  <a:lnTo>
                    <a:pt x="68680" y="36453"/>
                  </a:lnTo>
                  <a:cubicBezTo>
                    <a:pt x="70794" y="36453"/>
                    <a:pt x="72907" y="38038"/>
                    <a:pt x="72907" y="40680"/>
                  </a:cubicBezTo>
                  <a:lnTo>
                    <a:pt x="72907" y="67624"/>
                  </a:lnTo>
                  <a:cubicBezTo>
                    <a:pt x="72907" y="69737"/>
                    <a:pt x="71322" y="71322"/>
                    <a:pt x="68680" y="71322"/>
                  </a:cubicBezTo>
                  <a:lnTo>
                    <a:pt x="40680" y="71322"/>
                  </a:lnTo>
                  <a:cubicBezTo>
                    <a:pt x="38567" y="71322"/>
                    <a:pt x="36453" y="69737"/>
                    <a:pt x="36453" y="67624"/>
                  </a:cubicBezTo>
                  <a:lnTo>
                    <a:pt x="36453" y="40680"/>
                  </a:lnTo>
                  <a:close/>
                  <a:moveTo>
                    <a:pt x="36453" y="112002"/>
                  </a:moveTo>
                  <a:cubicBezTo>
                    <a:pt x="36453" y="109888"/>
                    <a:pt x="38038" y="108303"/>
                    <a:pt x="40680" y="108303"/>
                  </a:cubicBezTo>
                  <a:lnTo>
                    <a:pt x="68680" y="108303"/>
                  </a:lnTo>
                  <a:cubicBezTo>
                    <a:pt x="70794" y="108303"/>
                    <a:pt x="72907" y="109888"/>
                    <a:pt x="72907" y="112002"/>
                  </a:cubicBezTo>
                  <a:lnTo>
                    <a:pt x="72907" y="138945"/>
                  </a:lnTo>
                  <a:cubicBezTo>
                    <a:pt x="72907" y="141059"/>
                    <a:pt x="71322" y="143172"/>
                    <a:pt x="68680" y="143172"/>
                  </a:cubicBezTo>
                  <a:lnTo>
                    <a:pt x="40680" y="143172"/>
                  </a:lnTo>
                  <a:cubicBezTo>
                    <a:pt x="38567" y="143172"/>
                    <a:pt x="36453" y="141587"/>
                    <a:pt x="36453" y="138945"/>
                  </a:cubicBezTo>
                  <a:lnTo>
                    <a:pt x="36453" y="112002"/>
                  </a:lnTo>
                  <a:close/>
                  <a:moveTo>
                    <a:pt x="36453" y="183323"/>
                  </a:moveTo>
                  <a:cubicBezTo>
                    <a:pt x="36453" y="181210"/>
                    <a:pt x="38038" y="179097"/>
                    <a:pt x="40680" y="179097"/>
                  </a:cubicBezTo>
                  <a:lnTo>
                    <a:pt x="68680" y="179097"/>
                  </a:lnTo>
                  <a:cubicBezTo>
                    <a:pt x="70794" y="179097"/>
                    <a:pt x="72907" y="180682"/>
                    <a:pt x="72907" y="183323"/>
                  </a:cubicBezTo>
                  <a:lnTo>
                    <a:pt x="72907" y="210267"/>
                  </a:lnTo>
                  <a:cubicBezTo>
                    <a:pt x="72907" y="212380"/>
                    <a:pt x="71322" y="214494"/>
                    <a:pt x="68680" y="214494"/>
                  </a:cubicBezTo>
                  <a:lnTo>
                    <a:pt x="40680" y="214494"/>
                  </a:lnTo>
                  <a:cubicBezTo>
                    <a:pt x="38567" y="214494"/>
                    <a:pt x="36453" y="212909"/>
                    <a:pt x="36453" y="210267"/>
                  </a:cubicBezTo>
                  <a:lnTo>
                    <a:pt x="36453" y="183323"/>
                  </a:lnTo>
                  <a:close/>
                </a:path>
              </a:pathLst>
            </a:custGeom>
            <a:grpFill/>
            <a:ln w="5239"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55329C95-7273-179F-2503-66564DB95397}"/>
              </a:ext>
            </a:extLst>
          </p:cNvPr>
          <p:cNvGrpSpPr/>
          <p:nvPr/>
        </p:nvGrpSpPr>
        <p:grpSpPr>
          <a:xfrm>
            <a:off x="10520662" y="2581080"/>
            <a:ext cx="398387" cy="398387"/>
            <a:chOff x="10175933" y="2362948"/>
            <a:chExt cx="578812" cy="578812"/>
          </a:xfrm>
          <a:solidFill>
            <a:schemeClr val="bg1"/>
          </a:solidFill>
        </p:grpSpPr>
        <p:sp>
          <p:nvSpPr>
            <p:cNvPr id="64" name="Freeform: Shape 63">
              <a:extLst>
                <a:ext uri="{FF2B5EF4-FFF2-40B4-BE49-F238E27FC236}">
                  <a16:creationId xmlns:a16="http://schemas.microsoft.com/office/drawing/2014/main" id="{5A98B9A5-0D86-8120-FAFC-4D548DBF92C7}"/>
                </a:ext>
              </a:extLst>
            </p:cNvPr>
            <p:cNvSpPr/>
            <p:nvPr/>
          </p:nvSpPr>
          <p:spPr>
            <a:xfrm>
              <a:off x="10175933" y="2362948"/>
              <a:ext cx="366967" cy="428900"/>
            </a:xfrm>
            <a:custGeom>
              <a:avLst/>
              <a:gdLst>
                <a:gd name="connsiteX0" fmla="*/ 63669 w 366967"/>
                <a:gd name="connsiteY0" fmla="*/ 51514 h 428900"/>
                <a:gd name="connsiteX1" fmla="*/ 50936 w 366967"/>
                <a:gd name="connsiteY1" fmla="*/ 64248 h 428900"/>
                <a:gd name="connsiteX2" fmla="*/ 50936 w 366967"/>
                <a:gd name="connsiteY2" fmla="*/ 364652 h 428900"/>
                <a:gd name="connsiteX3" fmla="*/ 51514 w 366967"/>
                <a:gd name="connsiteY3" fmla="*/ 368125 h 428900"/>
                <a:gd name="connsiteX4" fmla="*/ 51514 w 366967"/>
                <a:gd name="connsiteY4" fmla="*/ 428900 h 428900"/>
                <a:gd name="connsiteX5" fmla="*/ 12734 w 366967"/>
                <a:gd name="connsiteY5" fmla="*/ 428900 h 428900"/>
                <a:gd name="connsiteX6" fmla="*/ 0 w 366967"/>
                <a:gd name="connsiteY6" fmla="*/ 416166 h 428900"/>
                <a:gd name="connsiteX7" fmla="*/ 0 w 366967"/>
                <a:gd name="connsiteY7" fmla="*/ 12734 h 428900"/>
                <a:gd name="connsiteX8" fmla="*/ 12734 w 366967"/>
                <a:gd name="connsiteY8" fmla="*/ 0 h 428900"/>
                <a:gd name="connsiteX9" fmla="*/ 354234 w 366967"/>
                <a:gd name="connsiteY9" fmla="*/ 0 h 428900"/>
                <a:gd name="connsiteX10" fmla="*/ 366967 w 366967"/>
                <a:gd name="connsiteY10" fmla="*/ 12734 h 428900"/>
                <a:gd name="connsiteX11" fmla="*/ 366967 w 366967"/>
                <a:gd name="connsiteY11" fmla="*/ 52093 h 428900"/>
                <a:gd name="connsiteX12" fmla="*/ 307929 w 366967"/>
                <a:gd name="connsiteY12" fmla="*/ 52093 h 428900"/>
                <a:gd name="connsiteX13" fmla="*/ 303298 w 366967"/>
                <a:gd name="connsiteY13" fmla="*/ 51514 h 428900"/>
                <a:gd name="connsiteX14" fmla="*/ 63669 w 366967"/>
                <a:gd name="connsiteY14" fmla="*/ 51514 h 4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967" h="428900">
                  <a:moveTo>
                    <a:pt x="63669" y="51514"/>
                  </a:moveTo>
                  <a:cubicBezTo>
                    <a:pt x="56724" y="51514"/>
                    <a:pt x="50936" y="57302"/>
                    <a:pt x="50936" y="64248"/>
                  </a:cubicBezTo>
                  <a:lnTo>
                    <a:pt x="50936" y="364652"/>
                  </a:lnTo>
                  <a:cubicBezTo>
                    <a:pt x="50936" y="365810"/>
                    <a:pt x="50936" y="366967"/>
                    <a:pt x="51514" y="368125"/>
                  </a:cubicBezTo>
                  <a:lnTo>
                    <a:pt x="51514" y="428900"/>
                  </a:lnTo>
                  <a:lnTo>
                    <a:pt x="12734" y="428900"/>
                  </a:lnTo>
                  <a:cubicBezTo>
                    <a:pt x="5788" y="428900"/>
                    <a:pt x="0" y="423112"/>
                    <a:pt x="0" y="416166"/>
                  </a:cubicBezTo>
                  <a:lnTo>
                    <a:pt x="0" y="12734"/>
                  </a:lnTo>
                  <a:cubicBezTo>
                    <a:pt x="0" y="5788"/>
                    <a:pt x="5788" y="0"/>
                    <a:pt x="12734" y="0"/>
                  </a:cubicBezTo>
                  <a:lnTo>
                    <a:pt x="354234" y="0"/>
                  </a:lnTo>
                  <a:cubicBezTo>
                    <a:pt x="361179" y="0"/>
                    <a:pt x="366967" y="5788"/>
                    <a:pt x="366967" y="12734"/>
                  </a:cubicBezTo>
                  <a:lnTo>
                    <a:pt x="366967" y="52093"/>
                  </a:lnTo>
                  <a:lnTo>
                    <a:pt x="307929" y="52093"/>
                  </a:lnTo>
                  <a:cubicBezTo>
                    <a:pt x="306771" y="51514"/>
                    <a:pt x="305034" y="51514"/>
                    <a:pt x="303298" y="51514"/>
                  </a:cubicBezTo>
                  <a:lnTo>
                    <a:pt x="63669" y="51514"/>
                  </a:lnTo>
                  <a:close/>
                </a:path>
              </a:pathLst>
            </a:custGeom>
            <a:grpFill/>
            <a:ln w="571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2B2C39E-CE46-0065-639C-63978432F349}"/>
                </a:ext>
              </a:extLst>
            </p:cNvPr>
            <p:cNvSpPr/>
            <p:nvPr/>
          </p:nvSpPr>
          <p:spPr>
            <a:xfrm>
              <a:off x="10422507" y="2606049"/>
              <a:ext cx="332238" cy="335711"/>
            </a:xfrm>
            <a:custGeom>
              <a:avLst/>
              <a:gdLst>
                <a:gd name="connsiteX0" fmla="*/ 166119 w 332238"/>
                <a:gd name="connsiteY0" fmla="*/ 295773 h 335711"/>
                <a:gd name="connsiteX1" fmla="*/ 292301 w 332238"/>
                <a:gd name="connsiteY1" fmla="*/ 168435 h 335711"/>
                <a:gd name="connsiteX2" fmla="*/ 166119 w 332238"/>
                <a:gd name="connsiteY2" fmla="*/ 41096 h 335711"/>
                <a:gd name="connsiteX3" fmla="*/ 39938 w 332238"/>
                <a:gd name="connsiteY3" fmla="*/ 168435 h 335711"/>
                <a:gd name="connsiteX4" fmla="*/ 166119 w 332238"/>
                <a:gd name="connsiteY4" fmla="*/ 295773 h 335711"/>
                <a:gd name="connsiteX5" fmla="*/ 166119 w 332238"/>
                <a:gd name="connsiteY5" fmla="*/ 335711 h 335711"/>
                <a:gd name="connsiteX6" fmla="*/ 332239 w 332238"/>
                <a:gd name="connsiteY6" fmla="*/ 167856 h 335711"/>
                <a:gd name="connsiteX7" fmla="*/ 166119 w 332238"/>
                <a:gd name="connsiteY7" fmla="*/ 0 h 335711"/>
                <a:gd name="connsiteX8" fmla="*/ 94925 w 332238"/>
                <a:gd name="connsiteY8" fmla="*/ 16207 h 335711"/>
                <a:gd name="connsiteX9" fmla="*/ 579 w 332238"/>
                <a:gd name="connsiteY9" fmla="*/ 151070 h 335711"/>
                <a:gd name="connsiteX10" fmla="*/ 0 w 332238"/>
                <a:gd name="connsiteY10" fmla="*/ 168435 h 335711"/>
                <a:gd name="connsiteX11" fmla="*/ 166119 w 332238"/>
                <a:gd name="connsiteY11" fmla="*/ 335711 h 33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238" h="335711">
                  <a:moveTo>
                    <a:pt x="166119" y="295773"/>
                  </a:moveTo>
                  <a:cubicBezTo>
                    <a:pt x="235577" y="295773"/>
                    <a:pt x="292301" y="238471"/>
                    <a:pt x="292301" y="168435"/>
                  </a:cubicBezTo>
                  <a:cubicBezTo>
                    <a:pt x="292301" y="97819"/>
                    <a:pt x="235577" y="41096"/>
                    <a:pt x="166119" y="41096"/>
                  </a:cubicBezTo>
                  <a:cubicBezTo>
                    <a:pt x="96662" y="41096"/>
                    <a:pt x="39938" y="98398"/>
                    <a:pt x="39938" y="168435"/>
                  </a:cubicBezTo>
                  <a:cubicBezTo>
                    <a:pt x="39938" y="238471"/>
                    <a:pt x="96662" y="295773"/>
                    <a:pt x="166119" y="295773"/>
                  </a:cubicBezTo>
                  <a:close/>
                  <a:moveTo>
                    <a:pt x="166119" y="335711"/>
                  </a:moveTo>
                  <a:cubicBezTo>
                    <a:pt x="257572" y="335711"/>
                    <a:pt x="332239" y="260466"/>
                    <a:pt x="332239" y="167856"/>
                  </a:cubicBezTo>
                  <a:cubicBezTo>
                    <a:pt x="332239" y="75246"/>
                    <a:pt x="258151" y="0"/>
                    <a:pt x="166119" y="0"/>
                  </a:cubicBezTo>
                  <a:cubicBezTo>
                    <a:pt x="140652" y="0"/>
                    <a:pt x="116920" y="5788"/>
                    <a:pt x="94925" y="16207"/>
                  </a:cubicBezTo>
                  <a:cubicBezTo>
                    <a:pt x="43411" y="40517"/>
                    <a:pt x="6367" y="90874"/>
                    <a:pt x="579" y="151070"/>
                  </a:cubicBezTo>
                  <a:cubicBezTo>
                    <a:pt x="0" y="156858"/>
                    <a:pt x="0" y="162646"/>
                    <a:pt x="0" y="168435"/>
                  </a:cubicBezTo>
                  <a:cubicBezTo>
                    <a:pt x="0" y="260466"/>
                    <a:pt x="74667" y="335711"/>
                    <a:pt x="166119" y="335711"/>
                  </a:cubicBezTo>
                  <a:close/>
                </a:path>
              </a:pathLst>
            </a:custGeom>
            <a:grpFill/>
            <a:ln w="571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90BC6E1-BEFE-841A-C7C2-56E625AAC2DF}"/>
                </a:ext>
              </a:extLst>
            </p:cNvPr>
            <p:cNvSpPr/>
            <p:nvPr/>
          </p:nvSpPr>
          <p:spPr>
            <a:xfrm>
              <a:off x="10488492" y="2710235"/>
              <a:ext cx="200848" cy="150491"/>
            </a:xfrm>
            <a:custGeom>
              <a:avLst/>
              <a:gdLst>
                <a:gd name="connsiteX0" fmla="*/ 200848 w 200848"/>
                <a:gd name="connsiteY0" fmla="*/ 32414 h 150491"/>
                <a:gd name="connsiteX1" fmla="*/ 83928 w 200848"/>
                <a:gd name="connsiteY1" fmla="*/ 147018 h 150491"/>
                <a:gd name="connsiteX2" fmla="*/ 67142 w 200848"/>
                <a:gd name="connsiteY2" fmla="*/ 147018 h 150491"/>
                <a:gd name="connsiteX3" fmla="*/ 0 w 200848"/>
                <a:gd name="connsiteY3" fmla="*/ 76403 h 150491"/>
                <a:gd name="connsiteX4" fmla="*/ 32992 w 200848"/>
                <a:gd name="connsiteY4" fmla="*/ 43990 h 150491"/>
                <a:gd name="connsiteX5" fmla="*/ 66563 w 200848"/>
                <a:gd name="connsiteY5" fmla="*/ 82191 h 150491"/>
                <a:gd name="connsiteX6" fmla="*/ 83349 w 200848"/>
                <a:gd name="connsiteY6" fmla="*/ 82770 h 150491"/>
                <a:gd name="connsiteX7" fmla="*/ 167277 w 200848"/>
                <a:gd name="connsiteY7" fmla="*/ 0 h 150491"/>
                <a:gd name="connsiteX8" fmla="*/ 200848 w 200848"/>
                <a:gd name="connsiteY8" fmla="*/ 32414 h 1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8" h="150491">
                  <a:moveTo>
                    <a:pt x="200848" y="32414"/>
                  </a:moveTo>
                  <a:lnTo>
                    <a:pt x="83928" y="147018"/>
                  </a:lnTo>
                  <a:cubicBezTo>
                    <a:pt x="79297" y="151649"/>
                    <a:pt x="71773" y="151649"/>
                    <a:pt x="67142" y="147018"/>
                  </a:cubicBezTo>
                  <a:lnTo>
                    <a:pt x="0" y="76403"/>
                  </a:lnTo>
                  <a:lnTo>
                    <a:pt x="32992" y="43990"/>
                  </a:lnTo>
                  <a:lnTo>
                    <a:pt x="66563" y="82191"/>
                  </a:lnTo>
                  <a:cubicBezTo>
                    <a:pt x="71194" y="86822"/>
                    <a:pt x="78719" y="87401"/>
                    <a:pt x="83349" y="82770"/>
                  </a:cubicBezTo>
                  <a:lnTo>
                    <a:pt x="167277" y="0"/>
                  </a:lnTo>
                  <a:lnTo>
                    <a:pt x="200848" y="32414"/>
                  </a:lnTo>
                  <a:close/>
                </a:path>
              </a:pathLst>
            </a:custGeom>
            <a:grpFill/>
            <a:ln w="571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23BFE84-8DDA-18FB-0CD3-969F6B62F360}"/>
                </a:ext>
              </a:extLst>
            </p:cNvPr>
            <p:cNvSpPr/>
            <p:nvPr/>
          </p:nvSpPr>
          <p:spPr>
            <a:xfrm>
              <a:off x="10250599" y="2438193"/>
              <a:ext cx="367546" cy="430057"/>
            </a:xfrm>
            <a:custGeom>
              <a:avLst/>
              <a:gdLst>
                <a:gd name="connsiteX0" fmla="*/ 68300 w 367546"/>
                <a:gd name="connsiteY0" fmla="*/ 51514 h 430057"/>
                <a:gd name="connsiteX1" fmla="*/ 50936 w 367546"/>
                <a:gd name="connsiteY1" fmla="*/ 68879 h 430057"/>
                <a:gd name="connsiteX2" fmla="*/ 50936 w 367546"/>
                <a:gd name="connsiteY2" fmla="*/ 361179 h 430057"/>
                <a:gd name="connsiteX3" fmla="*/ 68300 w 367546"/>
                <a:gd name="connsiteY3" fmla="*/ 378544 h 430057"/>
                <a:gd name="connsiteX4" fmla="*/ 147019 w 367546"/>
                <a:gd name="connsiteY4" fmla="*/ 378544 h 430057"/>
                <a:gd name="connsiteX5" fmla="*/ 166119 w 367546"/>
                <a:gd name="connsiteY5" fmla="*/ 430058 h 430057"/>
                <a:gd name="connsiteX6" fmla="*/ 12734 w 367546"/>
                <a:gd name="connsiteY6" fmla="*/ 430058 h 430057"/>
                <a:gd name="connsiteX7" fmla="*/ 0 w 367546"/>
                <a:gd name="connsiteY7" fmla="*/ 417324 h 430057"/>
                <a:gd name="connsiteX8" fmla="*/ 0 w 367546"/>
                <a:gd name="connsiteY8" fmla="*/ 12734 h 430057"/>
                <a:gd name="connsiteX9" fmla="*/ 12734 w 367546"/>
                <a:gd name="connsiteY9" fmla="*/ 0 h 430057"/>
                <a:gd name="connsiteX10" fmla="*/ 354812 w 367546"/>
                <a:gd name="connsiteY10" fmla="*/ 0 h 430057"/>
                <a:gd name="connsiteX11" fmla="*/ 367546 w 367546"/>
                <a:gd name="connsiteY11" fmla="*/ 12734 h 430057"/>
                <a:gd name="connsiteX12" fmla="*/ 367546 w 367546"/>
                <a:gd name="connsiteY12" fmla="*/ 140073 h 430057"/>
                <a:gd name="connsiteX13" fmla="*/ 338606 w 367546"/>
                <a:gd name="connsiteY13" fmla="*/ 137757 h 430057"/>
                <a:gd name="connsiteX14" fmla="*/ 316611 w 367546"/>
                <a:gd name="connsiteY14" fmla="*/ 138915 h 430057"/>
                <a:gd name="connsiteX15" fmla="*/ 316611 w 367546"/>
                <a:gd name="connsiteY15" fmla="*/ 68879 h 430057"/>
                <a:gd name="connsiteX16" fmla="*/ 299246 w 367546"/>
                <a:gd name="connsiteY16" fmla="*/ 51514 h 430057"/>
                <a:gd name="connsiteX17" fmla="*/ 68300 w 367546"/>
                <a:gd name="connsiteY17" fmla="*/ 51514 h 43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46" h="430057">
                  <a:moveTo>
                    <a:pt x="68300" y="51514"/>
                  </a:moveTo>
                  <a:cubicBezTo>
                    <a:pt x="59039" y="51514"/>
                    <a:pt x="50936" y="59039"/>
                    <a:pt x="50936" y="68879"/>
                  </a:cubicBezTo>
                  <a:lnTo>
                    <a:pt x="50936" y="361179"/>
                  </a:lnTo>
                  <a:cubicBezTo>
                    <a:pt x="50936" y="371019"/>
                    <a:pt x="58460" y="378544"/>
                    <a:pt x="68300" y="378544"/>
                  </a:cubicBezTo>
                  <a:lnTo>
                    <a:pt x="147019" y="378544"/>
                  </a:lnTo>
                  <a:cubicBezTo>
                    <a:pt x="151070" y="397066"/>
                    <a:pt x="157437" y="413851"/>
                    <a:pt x="166119" y="430058"/>
                  </a:cubicBezTo>
                  <a:lnTo>
                    <a:pt x="12734" y="430058"/>
                  </a:lnTo>
                  <a:cubicBezTo>
                    <a:pt x="5788" y="430058"/>
                    <a:pt x="0" y="424270"/>
                    <a:pt x="0" y="417324"/>
                  </a:cubicBezTo>
                  <a:lnTo>
                    <a:pt x="0" y="12734"/>
                  </a:lnTo>
                  <a:cubicBezTo>
                    <a:pt x="0" y="5788"/>
                    <a:pt x="5788" y="0"/>
                    <a:pt x="12734" y="0"/>
                  </a:cubicBezTo>
                  <a:lnTo>
                    <a:pt x="354812" y="0"/>
                  </a:lnTo>
                  <a:cubicBezTo>
                    <a:pt x="361758" y="0"/>
                    <a:pt x="367546" y="5788"/>
                    <a:pt x="367546" y="12734"/>
                  </a:cubicBezTo>
                  <a:lnTo>
                    <a:pt x="367546" y="140073"/>
                  </a:lnTo>
                  <a:cubicBezTo>
                    <a:pt x="358285" y="138915"/>
                    <a:pt x="348445" y="137757"/>
                    <a:pt x="338606" y="137757"/>
                  </a:cubicBezTo>
                  <a:cubicBezTo>
                    <a:pt x="331081" y="137757"/>
                    <a:pt x="324135" y="138336"/>
                    <a:pt x="316611" y="138915"/>
                  </a:cubicBezTo>
                  <a:lnTo>
                    <a:pt x="316611" y="68879"/>
                  </a:lnTo>
                  <a:cubicBezTo>
                    <a:pt x="316611" y="59039"/>
                    <a:pt x="309086" y="51514"/>
                    <a:pt x="299246" y="51514"/>
                  </a:cubicBezTo>
                  <a:lnTo>
                    <a:pt x="68300" y="51514"/>
                  </a:lnTo>
                  <a:close/>
                </a:path>
              </a:pathLst>
            </a:custGeom>
            <a:grpFill/>
            <a:ln w="571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8178748-1B4A-4D67-6814-397916F2E7E8}"/>
                </a:ext>
              </a:extLst>
            </p:cNvPr>
            <p:cNvSpPr/>
            <p:nvPr/>
          </p:nvSpPr>
          <p:spPr>
            <a:xfrm>
              <a:off x="10354786" y="2546431"/>
              <a:ext cx="160910" cy="51514"/>
            </a:xfrm>
            <a:custGeom>
              <a:avLst/>
              <a:gdLst>
                <a:gd name="connsiteX0" fmla="*/ 156858 w 160910"/>
                <a:gd name="connsiteY0" fmla="*/ 45726 h 51514"/>
                <a:gd name="connsiteX1" fmla="*/ 150491 w 160910"/>
                <a:gd name="connsiteY1" fmla="*/ 48620 h 51514"/>
                <a:gd name="connsiteX2" fmla="*/ 145282 w 160910"/>
                <a:gd name="connsiteY2" fmla="*/ 51514 h 51514"/>
                <a:gd name="connsiteX3" fmla="*/ 144703 w 160910"/>
                <a:gd name="connsiteY3" fmla="*/ 51514 h 51514"/>
                <a:gd name="connsiteX4" fmla="*/ 17364 w 160910"/>
                <a:gd name="connsiteY4" fmla="*/ 51514 h 51514"/>
                <a:gd name="connsiteX5" fmla="*/ 0 w 160910"/>
                <a:gd name="connsiteY5" fmla="*/ 34150 h 51514"/>
                <a:gd name="connsiteX6" fmla="*/ 0 w 160910"/>
                <a:gd name="connsiteY6" fmla="*/ 17364 h 51514"/>
                <a:gd name="connsiteX7" fmla="*/ 17364 w 160910"/>
                <a:gd name="connsiteY7" fmla="*/ 0 h 51514"/>
                <a:gd name="connsiteX8" fmla="*/ 143546 w 160910"/>
                <a:gd name="connsiteY8" fmla="*/ 0 h 51514"/>
                <a:gd name="connsiteX9" fmla="*/ 160910 w 160910"/>
                <a:gd name="connsiteY9" fmla="*/ 17364 h 51514"/>
                <a:gd name="connsiteX10" fmla="*/ 160910 w 160910"/>
                <a:gd name="connsiteY10" fmla="*/ 34150 h 51514"/>
                <a:gd name="connsiteX11" fmla="*/ 156858 w 160910"/>
                <a:gd name="connsiteY11" fmla="*/ 45726 h 5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10" h="51514">
                  <a:moveTo>
                    <a:pt x="156858" y="45726"/>
                  </a:moveTo>
                  <a:cubicBezTo>
                    <a:pt x="154543" y="46884"/>
                    <a:pt x="152228" y="47463"/>
                    <a:pt x="150491" y="48620"/>
                  </a:cubicBezTo>
                  <a:cubicBezTo>
                    <a:pt x="148755" y="49778"/>
                    <a:pt x="147019" y="50357"/>
                    <a:pt x="145282" y="51514"/>
                  </a:cubicBezTo>
                  <a:cubicBezTo>
                    <a:pt x="145282" y="51514"/>
                    <a:pt x="144703" y="51514"/>
                    <a:pt x="144703" y="51514"/>
                  </a:cubicBezTo>
                  <a:lnTo>
                    <a:pt x="17364" y="51514"/>
                  </a:lnTo>
                  <a:cubicBezTo>
                    <a:pt x="8103" y="51514"/>
                    <a:pt x="0" y="43990"/>
                    <a:pt x="0" y="34150"/>
                  </a:cubicBezTo>
                  <a:lnTo>
                    <a:pt x="0" y="17364"/>
                  </a:lnTo>
                  <a:cubicBezTo>
                    <a:pt x="0" y="7525"/>
                    <a:pt x="7525" y="0"/>
                    <a:pt x="17364" y="0"/>
                  </a:cubicBezTo>
                  <a:lnTo>
                    <a:pt x="143546" y="0"/>
                  </a:lnTo>
                  <a:cubicBezTo>
                    <a:pt x="152807" y="0"/>
                    <a:pt x="160910" y="7525"/>
                    <a:pt x="160910" y="17364"/>
                  </a:cubicBezTo>
                  <a:lnTo>
                    <a:pt x="160910" y="34150"/>
                  </a:lnTo>
                  <a:cubicBezTo>
                    <a:pt x="160910" y="38780"/>
                    <a:pt x="159174" y="42832"/>
                    <a:pt x="156858" y="45726"/>
                  </a:cubicBezTo>
                  <a:close/>
                </a:path>
              </a:pathLst>
            </a:custGeom>
            <a:grpFill/>
            <a:ln w="571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D43C323-20FE-CE8D-BA1E-82EF9076E403}"/>
                </a:ext>
              </a:extLst>
            </p:cNvPr>
            <p:cNvSpPr/>
            <p:nvPr/>
          </p:nvSpPr>
          <p:spPr>
            <a:xfrm>
              <a:off x="10354786" y="2626307"/>
              <a:ext cx="103607" cy="51514"/>
            </a:xfrm>
            <a:custGeom>
              <a:avLst/>
              <a:gdLst>
                <a:gd name="connsiteX0" fmla="*/ 103608 w 103607"/>
                <a:gd name="connsiteY0" fmla="*/ 0 h 51514"/>
                <a:gd name="connsiteX1" fmla="*/ 62512 w 103607"/>
                <a:gd name="connsiteY1" fmla="*/ 51514 h 51514"/>
                <a:gd name="connsiteX2" fmla="*/ 17364 w 103607"/>
                <a:gd name="connsiteY2" fmla="*/ 51514 h 51514"/>
                <a:gd name="connsiteX3" fmla="*/ 0 w 103607"/>
                <a:gd name="connsiteY3" fmla="*/ 34150 h 51514"/>
                <a:gd name="connsiteX4" fmla="*/ 0 w 103607"/>
                <a:gd name="connsiteY4" fmla="*/ 17364 h 51514"/>
                <a:gd name="connsiteX5" fmla="*/ 17364 w 103607"/>
                <a:gd name="connsiteY5" fmla="*/ 0 h 51514"/>
                <a:gd name="connsiteX6" fmla="*/ 103608 w 103607"/>
                <a:gd name="connsiteY6" fmla="*/ 0 h 5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607" h="51514">
                  <a:moveTo>
                    <a:pt x="103608" y="0"/>
                  </a:moveTo>
                  <a:cubicBezTo>
                    <a:pt x="87401" y="14470"/>
                    <a:pt x="73509" y="31835"/>
                    <a:pt x="62512" y="51514"/>
                  </a:cubicBezTo>
                  <a:lnTo>
                    <a:pt x="17364" y="51514"/>
                  </a:lnTo>
                  <a:cubicBezTo>
                    <a:pt x="8103" y="51514"/>
                    <a:pt x="0" y="43990"/>
                    <a:pt x="0" y="34150"/>
                  </a:cubicBezTo>
                  <a:lnTo>
                    <a:pt x="0" y="17364"/>
                  </a:lnTo>
                  <a:cubicBezTo>
                    <a:pt x="0" y="7525"/>
                    <a:pt x="7525" y="0"/>
                    <a:pt x="17364" y="0"/>
                  </a:cubicBezTo>
                  <a:lnTo>
                    <a:pt x="103608" y="0"/>
                  </a:lnTo>
                  <a:close/>
                </a:path>
              </a:pathLst>
            </a:custGeom>
            <a:grpFill/>
            <a:ln w="571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61170F1-5DA3-C917-CFCB-A997E179FA31}"/>
                </a:ext>
              </a:extLst>
            </p:cNvPr>
            <p:cNvSpPr/>
            <p:nvPr/>
          </p:nvSpPr>
          <p:spPr>
            <a:xfrm>
              <a:off x="10354786" y="2709078"/>
              <a:ext cx="48620" cy="51514"/>
            </a:xfrm>
            <a:custGeom>
              <a:avLst/>
              <a:gdLst>
                <a:gd name="connsiteX0" fmla="*/ 48620 w 48620"/>
                <a:gd name="connsiteY0" fmla="*/ 0 h 51514"/>
                <a:gd name="connsiteX1" fmla="*/ 17364 w 48620"/>
                <a:gd name="connsiteY1" fmla="*/ 0 h 51514"/>
                <a:gd name="connsiteX2" fmla="*/ 0 w 48620"/>
                <a:gd name="connsiteY2" fmla="*/ 17364 h 51514"/>
                <a:gd name="connsiteX3" fmla="*/ 0 w 48620"/>
                <a:gd name="connsiteY3" fmla="*/ 34150 h 51514"/>
                <a:gd name="connsiteX4" fmla="*/ 17364 w 48620"/>
                <a:gd name="connsiteY4" fmla="*/ 51514 h 51514"/>
                <a:gd name="connsiteX5" fmla="*/ 38202 w 48620"/>
                <a:gd name="connsiteY5" fmla="*/ 51514 h 51514"/>
                <a:gd name="connsiteX6" fmla="*/ 38780 w 48620"/>
                <a:gd name="connsiteY6" fmla="*/ 45147 h 51514"/>
                <a:gd name="connsiteX7" fmla="*/ 48620 w 48620"/>
                <a:gd name="connsiteY7" fmla="*/ 0 h 5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20" h="51514">
                  <a:moveTo>
                    <a:pt x="48620" y="0"/>
                  </a:moveTo>
                  <a:lnTo>
                    <a:pt x="17364" y="0"/>
                  </a:lnTo>
                  <a:cubicBezTo>
                    <a:pt x="8103" y="0"/>
                    <a:pt x="0" y="7525"/>
                    <a:pt x="0" y="17364"/>
                  </a:cubicBezTo>
                  <a:lnTo>
                    <a:pt x="0" y="34150"/>
                  </a:lnTo>
                  <a:cubicBezTo>
                    <a:pt x="0" y="43990"/>
                    <a:pt x="7525" y="51514"/>
                    <a:pt x="17364" y="51514"/>
                  </a:cubicBezTo>
                  <a:lnTo>
                    <a:pt x="38202" y="51514"/>
                  </a:lnTo>
                  <a:cubicBezTo>
                    <a:pt x="38202" y="49199"/>
                    <a:pt x="38780" y="47463"/>
                    <a:pt x="38780" y="45147"/>
                  </a:cubicBezTo>
                  <a:cubicBezTo>
                    <a:pt x="40517" y="29519"/>
                    <a:pt x="43990" y="13892"/>
                    <a:pt x="48620" y="0"/>
                  </a:cubicBezTo>
                  <a:close/>
                </a:path>
              </a:pathLst>
            </a:custGeom>
            <a:grpFill/>
            <a:ln w="571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EF32A1-19DF-6658-34AA-F47F8CA62DE3}"/>
                </a:ext>
              </a:extLst>
            </p:cNvPr>
            <p:cNvSpPr/>
            <p:nvPr/>
          </p:nvSpPr>
          <p:spPr>
            <a:xfrm>
              <a:off x="10428295" y="2817316"/>
              <a:ext cx="1736" cy="5209"/>
            </a:xfrm>
            <a:custGeom>
              <a:avLst/>
              <a:gdLst>
                <a:gd name="connsiteX0" fmla="*/ 0 w 1736"/>
                <a:gd name="connsiteY0" fmla="*/ 0 h 5209"/>
                <a:gd name="connsiteX1" fmla="*/ 1158 w 1736"/>
                <a:gd name="connsiteY1" fmla="*/ 5209 h 5209"/>
                <a:gd name="connsiteX2" fmla="*/ 1736 w 1736"/>
                <a:gd name="connsiteY2" fmla="*/ 0 h 5209"/>
                <a:gd name="connsiteX3" fmla="*/ 0 w 1736"/>
                <a:gd name="connsiteY3" fmla="*/ 0 h 5209"/>
              </a:gdLst>
              <a:ahLst/>
              <a:cxnLst>
                <a:cxn ang="0">
                  <a:pos x="connsiteX0" y="connsiteY0"/>
                </a:cxn>
                <a:cxn ang="0">
                  <a:pos x="connsiteX1" y="connsiteY1"/>
                </a:cxn>
                <a:cxn ang="0">
                  <a:pos x="connsiteX2" y="connsiteY2"/>
                </a:cxn>
                <a:cxn ang="0">
                  <a:pos x="connsiteX3" y="connsiteY3"/>
                </a:cxn>
              </a:cxnLst>
              <a:rect l="l" t="t" r="r" b="b"/>
              <a:pathLst>
                <a:path w="1736" h="5209">
                  <a:moveTo>
                    <a:pt x="0" y="0"/>
                  </a:moveTo>
                  <a:cubicBezTo>
                    <a:pt x="579" y="1736"/>
                    <a:pt x="1158" y="3473"/>
                    <a:pt x="1158" y="5209"/>
                  </a:cubicBezTo>
                  <a:cubicBezTo>
                    <a:pt x="1158" y="3473"/>
                    <a:pt x="1158" y="1736"/>
                    <a:pt x="1736" y="0"/>
                  </a:cubicBezTo>
                  <a:lnTo>
                    <a:pt x="0" y="0"/>
                  </a:lnTo>
                  <a:close/>
                </a:path>
              </a:pathLst>
            </a:custGeom>
            <a:grpFill/>
            <a:ln w="5715" cap="flat">
              <a:noFill/>
              <a:prstDash val="solid"/>
              <a:miter/>
            </a:ln>
          </p:spPr>
          <p:txBody>
            <a:bodyPr rtlCol="0" anchor="ctr"/>
            <a:lstStyle/>
            <a:p>
              <a:endParaRPr lang="en-US"/>
            </a:p>
          </p:txBody>
        </p:sp>
      </p:grpSp>
      <p:sp>
        <p:nvSpPr>
          <p:cNvPr id="79" name="TextBox 78">
            <a:extLst>
              <a:ext uri="{FF2B5EF4-FFF2-40B4-BE49-F238E27FC236}">
                <a16:creationId xmlns:a16="http://schemas.microsoft.com/office/drawing/2014/main" id="{D5E52CC9-2859-0F81-3FC9-928730982CE4}"/>
              </a:ext>
            </a:extLst>
          </p:cNvPr>
          <p:cNvSpPr txBox="1"/>
          <p:nvPr/>
        </p:nvSpPr>
        <p:spPr>
          <a:xfrm>
            <a:off x="5329761" y="3288929"/>
            <a:ext cx="2128313" cy="307777"/>
          </a:xfrm>
          <a:prstGeom prst="rect">
            <a:avLst/>
          </a:prstGeom>
          <a:noFill/>
        </p:spPr>
        <p:txBody>
          <a:bodyPr wrap="square">
            <a:spAutoFit/>
          </a:bodyPr>
          <a:lstStyle/>
          <a:p>
            <a:pPr algn="ctr"/>
            <a:r>
              <a:rPr lang="en-US" sz="1400" b="1">
                <a:solidFill>
                  <a:srgbClr val="0070AD"/>
                </a:solidFill>
              </a:rPr>
              <a:t>GAP ANALYSIS PHASE</a:t>
            </a:r>
          </a:p>
        </p:txBody>
      </p:sp>
      <p:sp>
        <p:nvSpPr>
          <p:cNvPr id="82" name="TextBox 81">
            <a:extLst>
              <a:ext uri="{FF2B5EF4-FFF2-40B4-BE49-F238E27FC236}">
                <a16:creationId xmlns:a16="http://schemas.microsoft.com/office/drawing/2014/main" id="{2196CD91-69E7-7B65-F191-EC0EB49B3FCA}"/>
              </a:ext>
            </a:extLst>
          </p:cNvPr>
          <p:cNvSpPr txBox="1"/>
          <p:nvPr/>
        </p:nvSpPr>
        <p:spPr>
          <a:xfrm>
            <a:off x="7561649" y="3288929"/>
            <a:ext cx="1925252" cy="307777"/>
          </a:xfrm>
          <a:prstGeom prst="rect">
            <a:avLst/>
          </a:prstGeom>
          <a:noFill/>
        </p:spPr>
        <p:txBody>
          <a:bodyPr wrap="square">
            <a:spAutoFit/>
          </a:bodyPr>
          <a:lstStyle/>
          <a:p>
            <a:pPr algn="ctr"/>
            <a:r>
              <a:rPr lang="en-US" sz="1400" b="1">
                <a:solidFill>
                  <a:srgbClr val="12ABDB"/>
                </a:solidFill>
              </a:rPr>
              <a:t>BUILD PHASE</a:t>
            </a:r>
          </a:p>
        </p:txBody>
      </p:sp>
      <p:sp>
        <p:nvSpPr>
          <p:cNvPr id="83" name="TextBox 82">
            <a:extLst>
              <a:ext uri="{FF2B5EF4-FFF2-40B4-BE49-F238E27FC236}">
                <a16:creationId xmlns:a16="http://schemas.microsoft.com/office/drawing/2014/main" id="{F633EB74-0435-6D98-ECD9-4541AEE83A2F}"/>
              </a:ext>
            </a:extLst>
          </p:cNvPr>
          <p:cNvSpPr txBox="1"/>
          <p:nvPr/>
        </p:nvSpPr>
        <p:spPr>
          <a:xfrm>
            <a:off x="9790499" y="3288929"/>
            <a:ext cx="1925252" cy="307777"/>
          </a:xfrm>
          <a:prstGeom prst="rect">
            <a:avLst/>
          </a:prstGeom>
          <a:noFill/>
        </p:spPr>
        <p:txBody>
          <a:bodyPr wrap="square">
            <a:spAutoFit/>
          </a:bodyPr>
          <a:lstStyle/>
          <a:p>
            <a:pPr algn="ctr"/>
            <a:r>
              <a:rPr lang="en-US" sz="1400" b="1">
                <a:solidFill>
                  <a:srgbClr val="00BFBF"/>
                </a:solidFill>
              </a:rPr>
              <a:t>VALIDATION PHASE</a:t>
            </a:r>
          </a:p>
        </p:txBody>
      </p:sp>
    </p:spTree>
    <p:extLst>
      <p:ext uri="{BB962C8B-B14F-4D97-AF65-F5344CB8AC3E}">
        <p14:creationId xmlns:p14="http://schemas.microsoft.com/office/powerpoint/2010/main" val="1142770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a:extLst>
              <a:ext uri="{FF2B5EF4-FFF2-40B4-BE49-F238E27FC236}">
                <a16:creationId xmlns:a16="http://schemas.microsoft.com/office/drawing/2014/main" id="{EDD65E91-B064-916F-6E52-5FB1DD7717CF}"/>
              </a:ext>
            </a:extLst>
          </p:cNvPr>
          <p:cNvSpPr>
            <a:spLocks noGrp="1"/>
          </p:cNvSpPr>
          <p:nvPr>
            <p:ph type="title"/>
          </p:nvPr>
        </p:nvSpPr>
        <p:spPr>
          <a:xfrm>
            <a:off x="240199" y="31371"/>
            <a:ext cx="11522075" cy="576262"/>
          </a:xfrm>
        </p:spPr>
        <p:txBody>
          <a:bodyPr/>
          <a:lstStyle/>
          <a:p>
            <a:r>
              <a:rPr lang="en-IN" dirty="0"/>
              <a:t>Data Cataloguing Process Flow Using IDMC Services </a:t>
            </a:r>
            <a:endParaRPr lang="en-US" dirty="0"/>
          </a:p>
        </p:txBody>
      </p:sp>
      <p:sp>
        <p:nvSpPr>
          <p:cNvPr id="108" name="Rectangle 107">
            <a:extLst>
              <a:ext uri="{FF2B5EF4-FFF2-40B4-BE49-F238E27FC236}">
                <a16:creationId xmlns:a16="http://schemas.microsoft.com/office/drawing/2014/main" id="{1422D628-4DF1-347A-D6B7-06150E222EC4}"/>
              </a:ext>
            </a:extLst>
          </p:cNvPr>
          <p:cNvSpPr/>
          <p:nvPr/>
        </p:nvSpPr>
        <p:spPr bwMode="auto">
          <a:xfrm>
            <a:off x="279230" y="1203324"/>
            <a:ext cx="2079736" cy="5071930"/>
          </a:xfrm>
          <a:prstGeom prst="rect">
            <a:avLst/>
          </a:prstGeom>
          <a:solidFill>
            <a:schemeClr val="bg2"/>
          </a:solidFill>
          <a:ln>
            <a:solidFill>
              <a:schemeClr val="tx1"/>
            </a:solidFill>
            <a:headEnd type="none" w="med" len="med"/>
            <a:tailEnd type="none" w="med" len="med"/>
          </a:ln>
          <a:effectLst/>
          <a:scene3d>
            <a:camera prst="orthographicFront"/>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2B143D">
                  <a:lumMod val="50000"/>
                </a:srgbClr>
              </a:solidFill>
              <a:effectLst/>
              <a:uLnTx/>
              <a:uFillTx/>
              <a:latin typeface="Ubuntu Condensed" panose="020B0506030602030204" pitchFamily="34" charset="0"/>
              <a:ea typeface="+mn-ea"/>
              <a:cs typeface="Arial" charset="0"/>
            </a:endParaRPr>
          </a:p>
        </p:txBody>
      </p:sp>
      <p:sp>
        <p:nvSpPr>
          <p:cNvPr id="109" name="Rounded Rectangle 21">
            <a:extLst>
              <a:ext uri="{FF2B5EF4-FFF2-40B4-BE49-F238E27FC236}">
                <a16:creationId xmlns:a16="http://schemas.microsoft.com/office/drawing/2014/main" id="{5A474F91-E9E1-5A67-720B-BCF21DC785CF}"/>
              </a:ext>
            </a:extLst>
          </p:cNvPr>
          <p:cNvSpPr/>
          <p:nvPr/>
        </p:nvSpPr>
        <p:spPr bwMode="auto">
          <a:xfrm>
            <a:off x="275902" y="759114"/>
            <a:ext cx="2079736" cy="348187"/>
          </a:xfrm>
          <a:prstGeom prst="roundRect">
            <a:avLst>
              <a:gd name="adj" fmla="val 0"/>
            </a:avLst>
          </a:prstGeom>
          <a:solidFill>
            <a:schemeClr val="accent1">
              <a:lumMod val="50000"/>
            </a:schemeClr>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 Metadata Sources</a:t>
            </a:r>
          </a:p>
        </p:txBody>
      </p:sp>
      <p:sp>
        <p:nvSpPr>
          <p:cNvPr id="110" name="TextBox 109">
            <a:extLst>
              <a:ext uri="{FF2B5EF4-FFF2-40B4-BE49-F238E27FC236}">
                <a16:creationId xmlns:a16="http://schemas.microsoft.com/office/drawing/2014/main" id="{19D8DE34-6415-AF1A-B13D-FEA369FB10DA}"/>
              </a:ext>
            </a:extLst>
          </p:cNvPr>
          <p:cNvSpPr txBox="1"/>
          <p:nvPr/>
        </p:nvSpPr>
        <p:spPr>
          <a:xfrm>
            <a:off x="6993142" y="2683746"/>
            <a:ext cx="638316" cy="2462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Workflow</a:t>
            </a:r>
          </a:p>
        </p:txBody>
      </p:sp>
      <p:sp>
        <p:nvSpPr>
          <p:cNvPr id="111" name="TextBox 110">
            <a:extLst>
              <a:ext uri="{FF2B5EF4-FFF2-40B4-BE49-F238E27FC236}">
                <a16:creationId xmlns:a16="http://schemas.microsoft.com/office/drawing/2014/main" id="{AE4DA51A-FD2B-73C3-0C8D-71586744D65E}"/>
              </a:ext>
            </a:extLst>
          </p:cNvPr>
          <p:cNvSpPr txBox="1"/>
          <p:nvPr/>
        </p:nvSpPr>
        <p:spPr>
          <a:xfrm>
            <a:off x="6928766" y="2054215"/>
            <a:ext cx="767069" cy="230832"/>
          </a:xfrm>
          <a:prstGeom prst="rect">
            <a:avLst/>
          </a:prstGeom>
          <a:noFill/>
        </p:spPr>
        <p:txBody>
          <a:bodyPr wrap="square" rtlCol="0">
            <a:noAutofit/>
          </a:bodyPr>
          <a:lstStyle>
            <a:defPPr>
              <a:defRPr lang="pt-PT"/>
            </a:defPPr>
            <a:lvl1pPr marR="0" lvl="0" indent="0" algn="ctr" defTabSz="957756" fontAlgn="auto">
              <a:lnSpc>
                <a:spcPct val="100000"/>
              </a:lnSpc>
              <a:spcBef>
                <a:spcPts val="0"/>
              </a:spcBef>
              <a:spcAft>
                <a:spcPts val="0"/>
              </a:spcAft>
              <a:buClrTx/>
              <a:buSzTx/>
              <a:buFontTx/>
              <a:buNone/>
              <a:tabLst/>
              <a:defRPr kumimoji="0" sz="800" b="1" i="0" u="none" strike="noStrike" cap="none" spc="0" normalizeH="0" baseline="0">
                <a:ln>
                  <a:noFill/>
                </a:ln>
                <a:solidFill>
                  <a:srgbClr val="909090">
                    <a:lumMod val="50000"/>
                  </a:srgbClr>
                </a:solidFill>
                <a:effectLst/>
                <a:uLnTx/>
                <a:uFillTx/>
                <a:latin typeface="Calibr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Approver</a:t>
            </a:r>
          </a:p>
        </p:txBody>
      </p:sp>
      <p:sp>
        <p:nvSpPr>
          <p:cNvPr id="112" name="TextBox 111">
            <a:extLst>
              <a:ext uri="{FF2B5EF4-FFF2-40B4-BE49-F238E27FC236}">
                <a16:creationId xmlns:a16="http://schemas.microsoft.com/office/drawing/2014/main" id="{FCD1AE91-40C0-E2F8-5E01-112107AE86C0}"/>
              </a:ext>
            </a:extLst>
          </p:cNvPr>
          <p:cNvSpPr txBox="1"/>
          <p:nvPr/>
        </p:nvSpPr>
        <p:spPr>
          <a:xfrm>
            <a:off x="2826067" y="2273528"/>
            <a:ext cx="1262992" cy="51845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Business Stewards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&amp; Data Owners</a:t>
            </a:r>
          </a:p>
        </p:txBody>
      </p:sp>
      <p:sp>
        <p:nvSpPr>
          <p:cNvPr id="113" name="TextBox 112">
            <a:extLst>
              <a:ext uri="{FF2B5EF4-FFF2-40B4-BE49-F238E27FC236}">
                <a16:creationId xmlns:a16="http://schemas.microsoft.com/office/drawing/2014/main" id="{E4A170A2-A1C5-78C2-C917-9526E88555EA}"/>
              </a:ext>
            </a:extLst>
          </p:cNvPr>
          <p:cNvSpPr txBox="1"/>
          <p:nvPr/>
        </p:nvSpPr>
        <p:spPr>
          <a:xfrm>
            <a:off x="2811213" y="4107336"/>
            <a:ext cx="1349189" cy="2308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2B143D">
                    <a:lumMod val="50000"/>
                  </a:srgbClr>
                </a:solidFill>
                <a:effectLst/>
                <a:uLnTx/>
                <a:uFillTx/>
                <a:latin typeface="Ubuntu Condensed" panose="020B0506030602030204" pitchFamily="34" charset="0"/>
                <a:ea typeface="Roboto Thin" panose="02000000000000000000" pitchFamily="2" charset="0"/>
                <a:cs typeface="Calibri" panose="020F0502020204030204" pitchFamily="34" charset="0"/>
              </a:rPr>
              <a:t>Connectors</a:t>
            </a:r>
          </a:p>
        </p:txBody>
      </p:sp>
      <p:cxnSp>
        <p:nvCxnSpPr>
          <p:cNvPr id="114" name="Elbow Connector 59">
            <a:extLst>
              <a:ext uri="{FF2B5EF4-FFF2-40B4-BE49-F238E27FC236}">
                <a16:creationId xmlns:a16="http://schemas.microsoft.com/office/drawing/2014/main" id="{32C97898-F6B3-33E6-9812-FCDA726AED89}"/>
              </a:ext>
            </a:extLst>
          </p:cNvPr>
          <p:cNvCxnSpPr>
            <a:cxnSpLocks/>
            <a:stCxn id="137" idx="3"/>
            <a:endCxn id="140" idx="1"/>
          </p:cNvCxnSpPr>
          <p:nvPr/>
        </p:nvCxnSpPr>
        <p:spPr>
          <a:xfrm flipV="1">
            <a:off x="4148773" y="3880239"/>
            <a:ext cx="4271421" cy="49415"/>
          </a:xfrm>
          <a:prstGeom prst="bentConnector3">
            <a:avLst>
              <a:gd name="adj1" fmla="val 50000"/>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9618C7C8-0235-7A39-090B-674BE09BB15C}"/>
              </a:ext>
            </a:extLst>
          </p:cNvPr>
          <p:cNvSpPr txBox="1"/>
          <p:nvPr/>
        </p:nvSpPr>
        <p:spPr>
          <a:xfrm>
            <a:off x="10823709" y="2030680"/>
            <a:ext cx="1115530" cy="215444"/>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Business Stakeholders</a:t>
            </a:r>
          </a:p>
        </p:txBody>
      </p:sp>
      <p:sp>
        <p:nvSpPr>
          <p:cNvPr id="116" name="TextBox 115">
            <a:extLst>
              <a:ext uri="{FF2B5EF4-FFF2-40B4-BE49-F238E27FC236}">
                <a16:creationId xmlns:a16="http://schemas.microsoft.com/office/drawing/2014/main" id="{FDB9EF23-5C68-401A-D9A6-FE3B7B2AD2FD}"/>
              </a:ext>
            </a:extLst>
          </p:cNvPr>
          <p:cNvSpPr txBox="1"/>
          <p:nvPr/>
        </p:nvSpPr>
        <p:spPr>
          <a:xfrm>
            <a:off x="10243119" y="2503740"/>
            <a:ext cx="184730" cy="2462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2B143D">
                  <a:lumMod val="50000"/>
                </a:srgbClr>
              </a:solidFill>
              <a:effectLst/>
              <a:uLnTx/>
              <a:uFillTx/>
              <a:latin typeface="Ubuntu Condensed" panose="020B0506030602030204" pitchFamily="34" charset="0"/>
              <a:ea typeface="+mn-ea"/>
              <a:cs typeface="+mn-cs"/>
            </a:endParaRPr>
          </a:p>
        </p:txBody>
      </p:sp>
      <p:sp>
        <p:nvSpPr>
          <p:cNvPr id="117" name="Rectangle 116">
            <a:extLst>
              <a:ext uri="{FF2B5EF4-FFF2-40B4-BE49-F238E27FC236}">
                <a16:creationId xmlns:a16="http://schemas.microsoft.com/office/drawing/2014/main" id="{5E55A08C-5C52-37B5-89DD-DA83DA6BB697}"/>
              </a:ext>
            </a:extLst>
          </p:cNvPr>
          <p:cNvSpPr/>
          <p:nvPr/>
        </p:nvSpPr>
        <p:spPr>
          <a:xfrm>
            <a:off x="9892234" y="2087502"/>
            <a:ext cx="604154" cy="338554"/>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mn-cs"/>
                <a:sym typeface="Georgia"/>
              </a:rPr>
              <a:t>Update &amp; View </a:t>
            </a:r>
          </a:p>
        </p:txBody>
      </p:sp>
      <p:sp>
        <p:nvSpPr>
          <p:cNvPr id="118" name="TextBox 117">
            <a:extLst>
              <a:ext uri="{FF2B5EF4-FFF2-40B4-BE49-F238E27FC236}">
                <a16:creationId xmlns:a16="http://schemas.microsoft.com/office/drawing/2014/main" id="{FA0D53A2-0D79-7345-1100-CB45C4D050F7}"/>
              </a:ext>
            </a:extLst>
          </p:cNvPr>
          <p:cNvSpPr txBox="1"/>
          <p:nvPr/>
        </p:nvSpPr>
        <p:spPr>
          <a:xfrm>
            <a:off x="10823709" y="1605412"/>
            <a:ext cx="938565" cy="215444"/>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Technical Architects</a:t>
            </a:r>
          </a:p>
        </p:txBody>
      </p:sp>
      <p:sp>
        <p:nvSpPr>
          <p:cNvPr id="119" name="TextBox 118">
            <a:extLst>
              <a:ext uri="{FF2B5EF4-FFF2-40B4-BE49-F238E27FC236}">
                <a16:creationId xmlns:a16="http://schemas.microsoft.com/office/drawing/2014/main" id="{BEBE128D-80E9-E6F4-BBC0-F79A47A0AAC8}"/>
              </a:ext>
            </a:extLst>
          </p:cNvPr>
          <p:cNvSpPr txBox="1"/>
          <p:nvPr/>
        </p:nvSpPr>
        <p:spPr>
          <a:xfrm>
            <a:off x="9905336" y="3562144"/>
            <a:ext cx="1289135" cy="338554"/>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 Change Management</a:t>
            </a:r>
            <a:b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b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 Audit Trail</a:t>
            </a:r>
          </a:p>
        </p:txBody>
      </p:sp>
      <p:cxnSp>
        <p:nvCxnSpPr>
          <p:cNvPr id="120" name="Straight Arrow Connector 119">
            <a:extLst>
              <a:ext uri="{FF2B5EF4-FFF2-40B4-BE49-F238E27FC236}">
                <a16:creationId xmlns:a16="http://schemas.microsoft.com/office/drawing/2014/main" id="{F93F8212-0414-058F-AAFF-58B211E1FE23}"/>
              </a:ext>
            </a:extLst>
          </p:cNvPr>
          <p:cNvCxnSpPr>
            <a:cxnSpLocks/>
          </p:cNvCxnSpPr>
          <p:nvPr/>
        </p:nvCxnSpPr>
        <p:spPr>
          <a:xfrm>
            <a:off x="2617564" y="3973354"/>
            <a:ext cx="477311" cy="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Chevron 38">
            <a:extLst>
              <a:ext uri="{FF2B5EF4-FFF2-40B4-BE49-F238E27FC236}">
                <a16:creationId xmlns:a16="http://schemas.microsoft.com/office/drawing/2014/main" id="{C3CD929B-9EC9-1794-C134-EE146EBEA499}"/>
              </a:ext>
            </a:extLst>
          </p:cNvPr>
          <p:cNvSpPr/>
          <p:nvPr/>
        </p:nvSpPr>
        <p:spPr bwMode="auto">
          <a:xfrm>
            <a:off x="2658409" y="759114"/>
            <a:ext cx="2464117" cy="347472"/>
          </a:xfrm>
          <a:prstGeom prst="chevron">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Ubuntu Condensed" panose="020B0506030602030204" pitchFamily="34" charset="0"/>
                <a:ea typeface="+mn-ea"/>
                <a:cs typeface="Arial" charset="0"/>
              </a:rPr>
              <a:t>METADATA </a:t>
            </a:r>
            <a:br>
              <a:rPr kumimoji="0" lang="en-US" sz="1050" b="0" i="0" u="none" strike="noStrike" kern="1200" cap="none" spc="0" normalizeH="0" baseline="0" noProof="0">
                <a:ln>
                  <a:noFill/>
                </a:ln>
                <a:solidFill>
                  <a:srgbClr val="FFFFFF"/>
                </a:solidFill>
                <a:effectLst/>
                <a:uLnTx/>
                <a:uFillTx/>
                <a:latin typeface="Ubuntu Condensed" panose="020B0506030602030204" pitchFamily="34" charset="0"/>
                <a:ea typeface="+mn-ea"/>
                <a:cs typeface="Arial" charset="0"/>
              </a:rPr>
            </a:br>
            <a:r>
              <a:rPr kumimoji="0" lang="en-US" sz="1050" b="0" i="0" u="none" strike="noStrike" kern="1200" cap="none" spc="0" normalizeH="0" baseline="0" noProof="0">
                <a:ln>
                  <a:noFill/>
                </a:ln>
                <a:solidFill>
                  <a:srgbClr val="FFFFFF"/>
                </a:solidFill>
                <a:effectLst/>
                <a:uLnTx/>
                <a:uFillTx/>
                <a:latin typeface="Ubuntu Condensed" panose="020B0506030602030204" pitchFamily="34" charset="0"/>
                <a:ea typeface="+mn-ea"/>
                <a:cs typeface="Arial" charset="0"/>
              </a:rPr>
              <a:t>EXTRACTION</a:t>
            </a:r>
          </a:p>
        </p:txBody>
      </p:sp>
      <p:sp>
        <p:nvSpPr>
          <p:cNvPr id="122" name="Chevron 93">
            <a:extLst>
              <a:ext uri="{FF2B5EF4-FFF2-40B4-BE49-F238E27FC236}">
                <a16:creationId xmlns:a16="http://schemas.microsoft.com/office/drawing/2014/main" id="{BE4B626C-E09D-09EF-9243-C4E163DEBF32}"/>
              </a:ext>
            </a:extLst>
          </p:cNvPr>
          <p:cNvSpPr/>
          <p:nvPr/>
        </p:nvSpPr>
        <p:spPr bwMode="auto">
          <a:xfrm>
            <a:off x="5082708" y="759114"/>
            <a:ext cx="2235038" cy="347472"/>
          </a:xfrm>
          <a:prstGeom prst="chevron">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Metadata Association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/Lineage</a:t>
            </a:r>
          </a:p>
        </p:txBody>
      </p:sp>
      <p:sp>
        <p:nvSpPr>
          <p:cNvPr id="123" name="Chevron 115">
            <a:extLst>
              <a:ext uri="{FF2B5EF4-FFF2-40B4-BE49-F238E27FC236}">
                <a16:creationId xmlns:a16="http://schemas.microsoft.com/office/drawing/2014/main" id="{95C4271D-BF6B-2148-163C-67D2029574E7}"/>
              </a:ext>
            </a:extLst>
          </p:cNvPr>
          <p:cNvSpPr/>
          <p:nvPr/>
        </p:nvSpPr>
        <p:spPr bwMode="auto">
          <a:xfrm>
            <a:off x="7275891" y="759114"/>
            <a:ext cx="2597572" cy="347472"/>
          </a:xfrm>
          <a:prstGeom prst="chevron">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Business Metadata </a:t>
            </a:r>
            <a:b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b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&amp; Governance</a:t>
            </a:r>
          </a:p>
        </p:txBody>
      </p:sp>
      <p:sp>
        <p:nvSpPr>
          <p:cNvPr id="124" name="Chevron 147">
            <a:extLst>
              <a:ext uri="{FF2B5EF4-FFF2-40B4-BE49-F238E27FC236}">
                <a16:creationId xmlns:a16="http://schemas.microsoft.com/office/drawing/2014/main" id="{7469D56C-34A9-25B5-5BAB-6D5E9CD6A131}"/>
              </a:ext>
            </a:extLst>
          </p:cNvPr>
          <p:cNvSpPr/>
          <p:nvPr/>
        </p:nvSpPr>
        <p:spPr bwMode="auto">
          <a:xfrm>
            <a:off x="9862514" y="759114"/>
            <a:ext cx="1839561" cy="347472"/>
          </a:xfrm>
          <a:prstGeom prst="chevron">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Governance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all" spc="0" normalizeH="0" baseline="0" noProof="0">
                <a:ln>
                  <a:noFill/>
                </a:ln>
                <a:solidFill>
                  <a:srgbClr val="FFFFFF"/>
                </a:solidFill>
                <a:effectLst/>
                <a:uLnTx/>
                <a:uFillTx/>
                <a:latin typeface="Ubuntu Condensed" panose="020B0506030602030204" pitchFamily="34" charset="0"/>
                <a:ea typeface="+mn-ea"/>
                <a:cs typeface="Arial" charset="0"/>
              </a:rPr>
              <a:t> operationalization</a:t>
            </a:r>
          </a:p>
        </p:txBody>
      </p:sp>
      <p:cxnSp>
        <p:nvCxnSpPr>
          <p:cNvPr id="125" name="Straight Connector 124">
            <a:extLst>
              <a:ext uri="{FF2B5EF4-FFF2-40B4-BE49-F238E27FC236}">
                <a16:creationId xmlns:a16="http://schemas.microsoft.com/office/drawing/2014/main" id="{C0B2AAFE-B2CA-19C0-76AB-9FD7B1F2F1F4}"/>
              </a:ext>
            </a:extLst>
          </p:cNvPr>
          <p:cNvCxnSpPr>
            <a:cxnSpLocks/>
          </p:cNvCxnSpPr>
          <p:nvPr/>
        </p:nvCxnSpPr>
        <p:spPr bwMode="auto">
          <a:xfrm flipV="1">
            <a:off x="5984878" y="1408582"/>
            <a:ext cx="0" cy="2960875"/>
          </a:xfrm>
          <a:prstGeom prst="line">
            <a:avLst/>
          </a:prstGeom>
          <a:solidFill>
            <a:schemeClr val="accent6"/>
          </a:solidFill>
          <a:ln w="19050" cap="flat" cmpd="sng" algn="ctr">
            <a:solidFill>
              <a:schemeClr val="bg1"/>
            </a:solidFill>
            <a:prstDash val="sysDash"/>
            <a:round/>
            <a:headEnd type="none" w="med" len="med"/>
            <a:tailEnd type="none" w="med" len="med"/>
          </a:ln>
          <a:effectLst/>
        </p:spPr>
      </p:cxnSp>
      <p:sp>
        <p:nvSpPr>
          <p:cNvPr id="126" name="Rectangle: Rounded Corners 662">
            <a:extLst>
              <a:ext uri="{FF2B5EF4-FFF2-40B4-BE49-F238E27FC236}">
                <a16:creationId xmlns:a16="http://schemas.microsoft.com/office/drawing/2014/main" id="{357E8314-1030-F590-A279-C331D14D538A}"/>
              </a:ext>
            </a:extLst>
          </p:cNvPr>
          <p:cNvSpPr/>
          <p:nvPr/>
        </p:nvSpPr>
        <p:spPr>
          <a:xfrm>
            <a:off x="3497250" y="2979194"/>
            <a:ext cx="2127250" cy="1388742"/>
          </a:xfrm>
          <a:prstGeom prst="roundRect">
            <a:avLst>
              <a:gd name="adj" fmla="val 4830"/>
            </a:avLst>
          </a:prstGeom>
          <a:noFill/>
          <a:ln w="19050">
            <a:solidFill>
              <a:schemeClr val="accent2">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127" name="TextBox 126">
            <a:extLst>
              <a:ext uri="{FF2B5EF4-FFF2-40B4-BE49-F238E27FC236}">
                <a16:creationId xmlns:a16="http://schemas.microsoft.com/office/drawing/2014/main" id="{463CE1D0-F313-056A-4325-E4E4B0C43104}"/>
              </a:ext>
            </a:extLst>
          </p:cNvPr>
          <p:cNvSpPr txBox="1"/>
          <p:nvPr/>
        </p:nvSpPr>
        <p:spPr>
          <a:xfrm rot="16200000">
            <a:off x="3166864" y="3353639"/>
            <a:ext cx="819409" cy="231575"/>
          </a:xfrm>
          <a:prstGeom prst="rect">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defPPr>
              <a:defRPr lang="pt-PT"/>
            </a:defPPr>
            <a:lvl1pPr algn="ctr" eaLnBrk="0" fontAlgn="base" hangingPunct="0">
              <a:spcBef>
                <a:spcPct val="0"/>
              </a:spcBef>
              <a:spcAft>
                <a:spcPct val="0"/>
              </a:spcAft>
              <a:defRPr sz="900" b="1">
                <a:solidFill>
                  <a:schemeClr val="bg1"/>
                </a:solidFill>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buntu Condensed" panose="020B0506030602030204" pitchFamily="34" charset="0"/>
                <a:ea typeface="+mn-ea"/>
                <a:cs typeface="Arial" charset="0"/>
              </a:rPr>
              <a:t>Technical</a:t>
            </a:r>
          </a:p>
        </p:txBody>
      </p:sp>
      <p:sp>
        <p:nvSpPr>
          <p:cNvPr id="128" name="Rectangle: Rounded Corners 664">
            <a:extLst>
              <a:ext uri="{FF2B5EF4-FFF2-40B4-BE49-F238E27FC236}">
                <a16:creationId xmlns:a16="http://schemas.microsoft.com/office/drawing/2014/main" id="{8FCD6C0D-F184-B7D2-3ACF-54E59290036D}"/>
              </a:ext>
            </a:extLst>
          </p:cNvPr>
          <p:cNvSpPr/>
          <p:nvPr/>
        </p:nvSpPr>
        <p:spPr>
          <a:xfrm>
            <a:off x="5879192" y="1427329"/>
            <a:ext cx="5822883" cy="4625530"/>
          </a:xfrm>
          <a:prstGeom prst="roundRect">
            <a:avLst>
              <a:gd name="adj" fmla="val 1392"/>
            </a:avLst>
          </a:prstGeom>
          <a:noFill/>
          <a:ln w="19050">
            <a:solidFill>
              <a:schemeClr val="accent2">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129" name="TextBox 128">
            <a:extLst>
              <a:ext uri="{FF2B5EF4-FFF2-40B4-BE49-F238E27FC236}">
                <a16:creationId xmlns:a16="http://schemas.microsoft.com/office/drawing/2014/main" id="{FA1D3DB5-9E4E-8B0D-CC10-64A64532C040}"/>
              </a:ext>
            </a:extLst>
          </p:cNvPr>
          <p:cNvSpPr txBox="1"/>
          <p:nvPr/>
        </p:nvSpPr>
        <p:spPr>
          <a:xfrm rot="16200000">
            <a:off x="5475541" y="2568326"/>
            <a:ext cx="783078" cy="231575"/>
          </a:xfrm>
          <a:prstGeom prst="rect">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defPPr>
              <a:defRPr lang="pt-PT"/>
            </a:defPPr>
            <a:lvl1pPr algn="ctr" eaLnBrk="0" fontAlgn="base" hangingPunct="0">
              <a:spcBef>
                <a:spcPct val="0"/>
              </a:spcBef>
              <a:spcAft>
                <a:spcPct val="0"/>
              </a:spcAft>
              <a:defRPr sz="900" b="1">
                <a:solidFill>
                  <a:schemeClr val="bg1"/>
                </a:solidFill>
                <a:cs typeface="Arial"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Ubuntu Condensed" panose="020B0506030602030204" pitchFamily="34" charset="0"/>
                <a:ea typeface="+mn-ea"/>
                <a:cs typeface="Arial" charset="0"/>
              </a:rPr>
              <a:t>Business</a:t>
            </a:r>
          </a:p>
        </p:txBody>
      </p:sp>
      <p:sp>
        <p:nvSpPr>
          <p:cNvPr id="130" name="TextBox 129">
            <a:extLst>
              <a:ext uri="{FF2B5EF4-FFF2-40B4-BE49-F238E27FC236}">
                <a16:creationId xmlns:a16="http://schemas.microsoft.com/office/drawing/2014/main" id="{D26EF121-35FD-06A4-574F-119C280DFCAD}"/>
              </a:ext>
            </a:extLst>
          </p:cNvPr>
          <p:cNvSpPr txBox="1"/>
          <p:nvPr/>
        </p:nvSpPr>
        <p:spPr>
          <a:xfrm>
            <a:off x="6249949" y="4853291"/>
            <a:ext cx="1222146" cy="215444"/>
          </a:xfrm>
          <a:prstGeom prst="rect">
            <a:avLst/>
          </a:prstGeom>
          <a:noFill/>
        </p:spPr>
        <p:txBody>
          <a:bodyPr wrap="square" rtlCol="0">
            <a:no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mn-cs"/>
              </a:rPr>
              <a:t>DQ rule reference, score</a:t>
            </a:r>
          </a:p>
        </p:txBody>
      </p:sp>
      <p:cxnSp>
        <p:nvCxnSpPr>
          <p:cNvPr id="131" name="Connector: Elbow 683">
            <a:extLst>
              <a:ext uri="{FF2B5EF4-FFF2-40B4-BE49-F238E27FC236}">
                <a16:creationId xmlns:a16="http://schemas.microsoft.com/office/drawing/2014/main" id="{FF343846-61DB-EAF1-508B-BA9C8D20C3D4}"/>
              </a:ext>
            </a:extLst>
          </p:cNvPr>
          <p:cNvCxnSpPr>
            <a:cxnSpLocks/>
          </p:cNvCxnSpPr>
          <p:nvPr/>
        </p:nvCxnSpPr>
        <p:spPr>
          <a:xfrm>
            <a:off x="2647309" y="1735962"/>
            <a:ext cx="5782322" cy="1769693"/>
          </a:xfrm>
          <a:prstGeom prst="bentConnector3">
            <a:avLst>
              <a:gd name="adj1" fmla="val 50000"/>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577FEF61-B7F8-1848-AEA0-DBDB85665111}"/>
              </a:ext>
            </a:extLst>
          </p:cNvPr>
          <p:cNvPicPr>
            <a:picLocks noChangeAspect="1"/>
          </p:cNvPicPr>
          <p:nvPr/>
        </p:nvPicPr>
        <p:blipFill>
          <a:blip r:embed="rId2"/>
          <a:stretch>
            <a:fillRect/>
          </a:stretch>
        </p:blipFill>
        <p:spPr>
          <a:xfrm>
            <a:off x="7939313" y="2066576"/>
            <a:ext cx="1153924" cy="544498"/>
          </a:xfrm>
          <a:prstGeom prst="rect">
            <a:avLst/>
          </a:prstGeom>
          <a:solidFill>
            <a:schemeClr val="accent2">
              <a:lumMod val="75000"/>
            </a:schemeClr>
          </a:solidFill>
          <a:ln>
            <a:solidFill>
              <a:schemeClr val="accent5"/>
            </a:solidFill>
          </a:ln>
        </p:spPr>
      </p:pic>
      <p:sp>
        <p:nvSpPr>
          <p:cNvPr id="133" name="TextBox 132">
            <a:extLst>
              <a:ext uri="{FF2B5EF4-FFF2-40B4-BE49-F238E27FC236}">
                <a16:creationId xmlns:a16="http://schemas.microsoft.com/office/drawing/2014/main" id="{2C9FA4B6-4660-6D5D-33F2-6F5F421680CD}"/>
              </a:ext>
            </a:extLst>
          </p:cNvPr>
          <p:cNvSpPr txBox="1"/>
          <p:nvPr/>
        </p:nvSpPr>
        <p:spPr>
          <a:xfrm>
            <a:off x="8089560" y="2604643"/>
            <a:ext cx="1009613" cy="215444"/>
          </a:xfrm>
          <a:prstGeom prst="rect">
            <a:avLst/>
          </a:prstGeom>
          <a:noFill/>
        </p:spPr>
        <p:txBody>
          <a:bodyPr wrap="square" rtlCol="0">
            <a:noAutofit/>
          </a:bodyPr>
          <a:lstStyle>
            <a:defPPr>
              <a:defRPr lang="pt-PT"/>
            </a:defPPr>
            <a:lvl1pPr marR="0" lvl="0" indent="0" algn="ctr" defTabSz="957756" fontAlgn="auto">
              <a:lnSpc>
                <a:spcPct val="100000"/>
              </a:lnSpc>
              <a:spcBef>
                <a:spcPts val="0"/>
              </a:spcBef>
              <a:spcAft>
                <a:spcPts val="0"/>
              </a:spcAft>
              <a:buClrTx/>
              <a:buSzTx/>
              <a:buFontTx/>
              <a:buNone/>
              <a:tabLst/>
              <a:defRPr kumimoji="0" sz="800" b="1" i="0" u="none" strike="noStrike" cap="none" spc="0" normalizeH="0" baseline="0">
                <a:ln>
                  <a:noFill/>
                </a:ln>
                <a:solidFill>
                  <a:srgbClr val="909090">
                    <a:lumMod val="50000"/>
                  </a:srgbClr>
                </a:solidFill>
                <a:effectLst/>
                <a:uLnTx/>
                <a:uFillTx/>
                <a:latin typeface="Calibri" pitchFamily="34" charset="0"/>
              </a:defRPr>
            </a:lvl1p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09090">
                    <a:lumMod val="50000"/>
                  </a:srgbClr>
                </a:solidFill>
                <a:effectLst/>
                <a:uLnTx/>
                <a:uFillTx/>
                <a:latin typeface="Ubuntu Condensed" panose="020B0506030602030204" pitchFamily="34" charset="0"/>
                <a:ea typeface="+mn-ea"/>
                <a:cs typeface="+mn-cs"/>
              </a:rPr>
              <a:t>Dashboards</a:t>
            </a:r>
          </a:p>
        </p:txBody>
      </p:sp>
      <p:cxnSp>
        <p:nvCxnSpPr>
          <p:cNvPr id="134" name="Straight Arrow Connector 133">
            <a:extLst>
              <a:ext uri="{FF2B5EF4-FFF2-40B4-BE49-F238E27FC236}">
                <a16:creationId xmlns:a16="http://schemas.microsoft.com/office/drawing/2014/main" id="{1E63FE45-31C0-5DFE-9F92-349FBE328CFE}"/>
              </a:ext>
            </a:extLst>
          </p:cNvPr>
          <p:cNvCxnSpPr>
            <a:cxnSpLocks/>
          </p:cNvCxnSpPr>
          <p:nvPr/>
        </p:nvCxnSpPr>
        <p:spPr>
          <a:xfrm>
            <a:off x="9911446" y="1875934"/>
            <a:ext cx="440340" cy="0"/>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045E1CE-D1F9-E72C-2707-380B0DABF159}"/>
              </a:ext>
            </a:extLst>
          </p:cNvPr>
          <p:cNvCxnSpPr>
            <a:cxnSpLocks/>
          </p:cNvCxnSpPr>
          <p:nvPr/>
        </p:nvCxnSpPr>
        <p:spPr>
          <a:xfrm>
            <a:off x="292444" y="2840585"/>
            <a:ext cx="2053309" cy="0"/>
          </a:xfrm>
          <a:prstGeom prst="line">
            <a:avLst/>
          </a:prstGeom>
          <a:grp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cxnSp>
      <p:sp>
        <p:nvSpPr>
          <p:cNvPr id="136" name="TextBox 135">
            <a:extLst>
              <a:ext uri="{FF2B5EF4-FFF2-40B4-BE49-F238E27FC236}">
                <a16:creationId xmlns:a16="http://schemas.microsoft.com/office/drawing/2014/main" id="{00C07FAA-CC98-68A5-347D-53AF15031EF1}"/>
              </a:ext>
            </a:extLst>
          </p:cNvPr>
          <p:cNvSpPr txBox="1"/>
          <p:nvPr/>
        </p:nvSpPr>
        <p:spPr>
          <a:xfrm>
            <a:off x="275902" y="1552974"/>
            <a:ext cx="2097416" cy="1092607"/>
          </a:xfrm>
          <a:prstGeom prst="rect">
            <a:avLst/>
          </a:prstGeom>
          <a:noFill/>
        </p:spPr>
        <p:txBody>
          <a:bodyPr wrap="square" lIns="91440" tIns="45720" rIns="91440" bIns="45720" rtlCol="0" anchor="t">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nl-NL" sz="105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Data Sets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nl-NL" sz="105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Policies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nl-NL" sz="105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Business Glossary</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nl-NL" sz="105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Processes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nl-NL" sz="105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Domains , Sub-Domains </a:t>
            </a:r>
          </a:p>
        </p:txBody>
      </p:sp>
      <p:pic>
        <p:nvPicPr>
          <p:cNvPr id="137" name="Picture 4" descr="Barcode Scanner - AppRecs">
            <a:extLst>
              <a:ext uri="{FF2B5EF4-FFF2-40B4-BE49-F238E27FC236}">
                <a16:creationId xmlns:a16="http://schemas.microsoft.com/office/drawing/2014/main" id="{D6477C75-95E8-F866-7B5E-880BF217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880" y="3707207"/>
            <a:ext cx="444893" cy="44489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4453C75-6B93-5A23-9339-29813EAC37FB}"/>
              </a:ext>
            </a:extLst>
          </p:cNvPr>
          <p:cNvSpPr txBox="1"/>
          <p:nvPr/>
        </p:nvSpPr>
        <p:spPr>
          <a:xfrm>
            <a:off x="4933106" y="3585937"/>
            <a:ext cx="434999" cy="215444"/>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MCC</a:t>
            </a:r>
          </a:p>
        </p:txBody>
      </p:sp>
      <p:cxnSp>
        <p:nvCxnSpPr>
          <p:cNvPr id="139" name="Connector: Elbow 297">
            <a:extLst>
              <a:ext uri="{FF2B5EF4-FFF2-40B4-BE49-F238E27FC236}">
                <a16:creationId xmlns:a16="http://schemas.microsoft.com/office/drawing/2014/main" id="{9454D53A-0E35-AC23-C084-ED32AC0D5F6C}"/>
              </a:ext>
            </a:extLst>
          </p:cNvPr>
          <p:cNvCxnSpPr>
            <a:cxnSpLocks/>
            <a:stCxn id="159" idx="3"/>
          </p:cNvCxnSpPr>
          <p:nvPr/>
        </p:nvCxnSpPr>
        <p:spPr>
          <a:xfrm flipV="1">
            <a:off x="5537432" y="4047525"/>
            <a:ext cx="3179613" cy="1043525"/>
          </a:xfrm>
          <a:prstGeom prst="bentConnector3">
            <a:avLst>
              <a:gd name="adj1" fmla="val 99948"/>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724C209-96F9-93B5-CBDA-0BFAF25A173D}"/>
              </a:ext>
            </a:extLst>
          </p:cNvPr>
          <p:cNvSpPr txBox="1"/>
          <p:nvPr/>
        </p:nvSpPr>
        <p:spPr>
          <a:xfrm>
            <a:off x="8420194" y="3772517"/>
            <a:ext cx="572294" cy="215444"/>
          </a:xfrm>
          <a:prstGeom prst="rect">
            <a:avLst/>
          </a:prstGeom>
          <a:noFill/>
        </p:spPr>
        <p:txBody>
          <a:bodyPr wrap="square" t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CDGC</a:t>
            </a:r>
          </a:p>
        </p:txBody>
      </p:sp>
      <p:sp>
        <p:nvSpPr>
          <p:cNvPr id="141" name="TextBox 140">
            <a:extLst>
              <a:ext uri="{FF2B5EF4-FFF2-40B4-BE49-F238E27FC236}">
                <a16:creationId xmlns:a16="http://schemas.microsoft.com/office/drawing/2014/main" id="{B5DCE9CE-8D91-63E9-7CFE-BDD62B958E55}"/>
              </a:ext>
            </a:extLst>
          </p:cNvPr>
          <p:cNvSpPr txBox="1"/>
          <p:nvPr/>
        </p:nvSpPr>
        <p:spPr>
          <a:xfrm>
            <a:off x="4052272" y="5270213"/>
            <a:ext cx="1299087" cy="236505"/>
          </a:xfrm>
          <a:prstGeom prst="rect">
            <a:avLst/>
          </a:prstGeom>
          <a:solidFill>
            <a:schemeClr val="bg1"/>
          </a:solidFill>
          <a:ln w="3175">
            <a:noFill/>
          </a:ln>
        </p:spPr>
        <p:txBody>
          <a:bodyPr wrap="square" lIns="0" tIns="36000" rIns="0" bIns="0" rtlCol="0">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Cloud Data Quality </a:t>
            </a:r>
          </a:p>
        </p:txBody>
      </p:sp>
      <p:grpSp>
        <p:nvGrpSpPr>
          <p:cNvPr id="142" name="Group 141">
            <a:extLst>
              <a:ext uri="{FF2B5EF4-FFF2-40B4-BE49-F238E27FC236}">
                <a16:creationId xmlns:a16="http://schemas.microsoft.com/office/drawing/2014/main" id="{D3315CA6-E965-7990-A3FC-DDF41A565E76}"/>
              </a:ext>
            </a:extLst>
          </p:cNvPr>
          <p:cNvGrpSpPr/>
          <p:nvPr/>
        </p:nvGrpSpPr>
        <p:grpSpPr>
          <a:xfrm>
            <a:off x="7994607" y="3975592"/>
            <a:ext cx="614437" cy="524096"/>
            <a:chOff x="4949191" y="2978496"/>
            <a:chExt cx="424977" cy="524096"/>
          </a:xfrm>
        </p:grpSpPr>
        <p:sp>
          <p:nvSpPr>
            <p:cNvPr id="143" name="Curved Right Arrow 108">
              <a:extLst>
                <a:ext uri="{FF2B5EF4-FFF2-40B4-BE49-F238E27FC236}">
                  <a16:creationId xmlns:a16="http://schemas.microsoft.com/office/drawing/2014/main" id="{B80425D5-72F7-D680-98E3-526F6D600885}"/>
                </a:ext>
              </a:extLst>
            </p:cNvPr>
            <p:cNvSpPr/>
            <p:nvPr/>
          </p:nvSpPr>
          <p:spPr bwMode="auto">
            <a:xfrm>
              <a:off x="4977282" y="2995114"/>
              <a:ext cx="168174" cy="507478"/>
            </a:xfrm>
            <a:prstGeom prst="curved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909090">
                    <a:lumMod val="50000"/>
                  </a:srgbClr>
                </a:solidFill>
                <a:effectLst/>
                <a:uLnTx/>
                <a:uFillTx/>
                <a:latin typeface="Ubuntu Condensed" panose="020B0506030602030204" pitchFamily="34" charset="0"/>
                <a:ea typeface="+mn-ea"/>
                <a:cs typeface="Arial" charset="0"/>
              </a:endParaRPr>
            </a:p>
          </p:txBody>
        </p:sp>
        <p:sp>
          <p:nvSpPr>
            <p:cNvPr id="144" name="Curved Right Arrow 109">
              <a:extLst>
                <a:ext uri="{FF2B5EF4-FFF2-40B4-BE49-F238E27FC236}">
                  <a16:creationId xmlns:a16="http://schemas.microsoft.com/office/drawing/2014/main" id="{AFDEB8AE-EC79-D286-0BC8-FDE9AC1F3AB9}"/>
                </a:ext>
              </a:extLst>
            </p:cNvPr>
            <p:cNvSpPr/>
            <p:nvPr/>
          </p:nvSpPr>
          <p:spPr bwMode="auto">
            <a:xfrm rot="10800000">
              <a:off x="5171901" y="2978496"/>
              <a:ext cx="168175" cy="507478"/>
            </a:xfrm>
            <a:prstGeom prst="curved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909090">
                    <a:lumMod val="50000"/>
                  </a:srgbClr>
                </a:solidFill>
                <a:effectLst/>
                <a:uLnTx/>
                <a:uFillTx/>
                <a:latin typeface="Ubuntu Condensed" panose="020B0506030602030204" pitchFamily="34" charset="0"/>
                <a:ea typeface="+mn-ea"/>
                <a:cs typeface="Arial" charset="0"/>
              </a:endParaRPr>
            </a:p>
          </p:txBody>
        </p:sp>
        <p:sp>
          <p:nvSpPr>
            <p:cNvPr id="145" name="TextBox 144">
              <a:extLst>
                <a:ext uri="{FF2B5EF4-FFF2-40B4-BE49-F238E27FC236}">
                  <a16:creationId xmlns:a16="http://schemas.microsoft.com/office/drawing/2014/main" id="{CC9480B2-D634-4F90-4855-B19C3E4A707B}"/>
                </a:ext>
              </a:extLst>
            </p:cNvPr>
            <p:cNvSpPr txBox="1"/>
            <p:nvPr/>
          </p:nvSpPr>
          <p:spPr>
            <a:xfrm>
              <a:off x="4949191" y="3125900"/>
              <a:ext cx="424977" cy="215444"/>
            </a:xfrm>
            <a:prstGeom prst="rect">
              <a:avLst/>
            </a:prstGeom>
            <a:noFill/>
          </p:spPr>
          <p:txBody>
            <a:bodyPr wrap="square" rtlCol="0">
              <a:no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mn-cs"/>
                </a:rPr>
                <a:t>Associate</a:t>
              </a:r>
            </a:p>
          </p:txBody>
        </p:sp>
      </p:grpSp>
      <p:sp>
        <p:nvSpPr>
          <p:cNvPr id="146" name="TextBox 145">
            <a:extLst>
              <a:ext uri="{FF2B5EF4-FFF2-40B4-BE49-F238E27FC236}">
                <a16:creationId xmlns:a16="http://schemas.microsoft.com/office/drawing/2014/main" id="{81D5154F-A691-D8F1-9FF0-E1AD9752D976}"/>
              </a:ext>
            </a:extLst>
          </p:cNvPr>
          <p:cNvSpPr txBox="1"/>
          <p:nvPr/>
        </p:nvSpPr>
        <p:spPr>
          <a:xfrm>
            <a:off x="6301517" y="3664795"/>
            <a:ext cx="1832169" cy="215444"/>
          </a:xfrm>
          <a:prstGeom prst="rect">
            <a:avLst/>
          </a:prstGeom>
          <a:noFill/>
        </p:spPr>
        <p:txBody>
          <a:bodyPr wrap="square" rtlCol="0">
            <a:noAutofit/>
          </a:bodyPr>
          <a:lstStyle>
            <a:defPPr>
              <a:defRPr lang="pt-PT"/>
            </a:defPPr>
            <a:lvl1pPr algn="ctr">
              <a:defRPr sz="800" b="1">
                <a:solidFill>
                  <a:srgbClr val="909090">
                    <a:lumMod val="50000"/>
                  </a:srgbClr>
                </a:solidFill>
                <a:latin typeface="Calibr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mn-cs"/>
              </a:rPr>
              <a:t>Technical Metadata &amp; Lineage </a:t>
            </a:r>
          </a:p>
        </p:txBody>
      </p:sp>
      <p:cxnSp>
        <p:nvCxnSpPr>
          <p:cNvPr id="147" name="Elbow Connector 59">
            <a:extLst>
              <a:ext uri="{FF2B5EF4-FFF2-40B4-BE49-F238E27FC236}">
                <a16:creationId xmlns:a16="http://schemas.microsoft.com/office/drawing/2014/main" id="{E8FB836D-717D-7C7B-9671-7E6610407C17}"/>
              </a:ext>
            </a:extLst>
          </p:cNvPr>
          <p:cNvCxnSpPr>
            <a:cxnSpLocks/>
            <a:stCxn id="153" idx="2"/>
          </p:cNvCxnSpPr>
          <p:nvPr/>
        </p:nvCxnSpPr>
        <p:spPr>
          <a:xfrm rot="5400000">
            <a:off x="9719945" y="4210392"/>
            <a:ext cx="727743" cy="2020936"/>
          </a:xfrm>
          <a:prstGeom prst="bentConnector2">
            <a:avLst/>
          </a:prstGeom>
          <a:ln w="127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Elbow Connector 59">
            <a:extLst>
              <a:ext uri="{FF2B5EF4-FFF2-40B4-BE49-F238E27FC236}">
                <a16:creationId xmlns:a16="http://schemas.microsoft.com/office/drawing/2014/main" id="{94C39168-5647-05A5-5C45-B2D832B57BF6}"/>
              </a:ext>
            </a:extLst>
          </p:cNvPr>
          <p:cNvCxnSpPr>
            <a:cxnSpLocks/>
          </p:cNvCxnSpPr>
          <p:nvPr/>
        </p:nvCxnSpPr>
        <p:spPr>
          <a:xfrm>
            <a:off x="8925389" y="3665633"/>
            <a:ext cx="1710756" cy="600055"/>
          </a:xfrm>
          <a:prstGeom prst="bentConnector3">
            <a:avLst>
              <a:gd name="adj1" fmla="val 50000"/>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ADFAA546-4605-E2E7-7FA3-2DDFA9740A6F}"/>
              </a:ext>
            </a:extLst>
          </p:cNvPr>
          <p:cNvSpPr txBox="1"/>
          <p:nvPr/>
        </p:nvSpPr>
        <p:spPr>
          <a:xfrm>
            <a:off x="9090263" y="1958768"/>
            <a:ext cx="903568" cy="215444"/>
          </a:xfrm>
          <a:prstGeom prst="rect">
            <a:avLst/>
          </a:prstGeom>
          <a:noFill/>
        </p:spPr>
        <p:txBody>
          <a:bodyPr wrap="square" rtlCol="0">
            <a:noAutofit/>
          </a:bodyPr>
          <a:lstStyle>
            <a:defPPr>
              <a:defRPr lang="pt-PT"/>
            </a:defPPr>
            <a:lvl1pPr marR="0" lvl="0" indent="0" algn="ctr" defTabSz="957756" fontAlgn="auto">
              <a:lnSpc>
                <a:spcPct val="100000"/>
              </a:lnSpc>
              <a:spcBef>
                <a:spcPts val="0"/>
              </a:spcBef>
              <a:spcAft>
                <a:spcPts val="0"/>
              </a:spcAft>
              <a:buClrTx/>
              <a:buSzTx/>
              <a:buFontTx/>
              <a:buNone/>
              <a:tabLst/>
              <a:defRPr kumimoji="0" sz="800" b="1" i="0" u="none" strike="noStrike" cap="none" spc="0" normalizeH="0" baseline="0">
                <a:ln>
                  <a:noFill/>
                </a:ln>
                <a:solidFill>
                  <a:srgbClr val="909090">
                    <a:lumMod val="50000"/>
                  </a:srgbClr>
                </a:solidFill>
                <a:effectLst/>
                <a:uLnTx/>
                <a:uFillTx/>
                <a:latin typeface="Calibri" pitchFamily="34" charset="0"/>
              </a:defRPr>
            </a:lvl1p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09090">
                    <a:lumMod val="50000"/>
                  </a:srgbClr>
                </a:solidFill>
                <a:effectLst/>
                <a:uLnTx/>
                <a:uFillTx/>
                <a:latin typeface="Ubuntu Condensed" panose="020B0506030602030204" pitchFamily="34" charset="0"/>
                <a:ea typeface="+mn-ea"/>
                <a:cs typeface="+mn-cs"/>
              </a:rPr>
              <a:t>Data Lineage</a:t>
            </a:r>
          </a:p>
        </p:txBody>
      </p:sp>
      <p:cxnSp>
        <p:nvCxnSpPr>
          <p:cNvPr id="150" name="Straight Arrow Connector 149">
            <a:extLst>
              <a:ext uri="{FF2B5EF4-FFF2-40B4-BE49-F238E27FC236}">
                <a16:creationId xmlns:a16="http://schemas.microsoft.com/office/drawing/2014/main" id="{1A9A0FE5-C613-71DE-545B-CBEB6855054F}"/>
              </a:ext>
            </a:extLst>
          </p:cNvPr>
          <p:cNvCxnSpPr>
            <a:cxnSpLocks/>
          </p:cNvCxnSpPr>
          <p:nvPr/>
        </p:nvCxnSpPr>
        <p:spPr>
          <a:xfrm flipV="1">
            <a:off x="8707203" y="2844404"/>
            <a:ext cx="0" cy="432528"/>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08B22C-38F9-517C-B98E-A153F4924B0D}"/>
              </a:ext>
            </a:extLst>
          </p:cNvPr>
          <p:cNvCxnSpPr>
            <a:cxnSpLocks/>
          </p:cNvCxnSpPr>
          <p:nvPr/>
        </p:nvCxnSpPr>
        <p:spPr>
          <a:xfrm flipH="1">
            <a:off x="8953818" y="3502250"/>
            <a:ext cx="1100907" cy="17683"/>
          </a:xfrm>
          <a:prstGeom prst="line">
            <a:avLst/>
          </a:prstGeom>
          <a:ln w="127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8EE30D85-455A-2520-6281-3DD869723CAD}"/>
              </a:ext>
            </a:extLst>
          </p:cNvPr>
          <p:cNvSpPr/>
          <p:nvPr/>
        </p:nvSpPr>
        <p:spPr>
          <a:xfrm>
            <a:off x="10078881" y="2447061"/>
            <a:ext cx="1232456" cy="285694"/>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sym typeface="Georgia"/>
              </a:rPr>
              <a:t>Glossaries/ Policies </a:t>
            </a:r>
          </a:p>
        </p:txBody>
      </p:sp>
      <p:sp>
        <p:nvSpPr>
          <p:cNvPr id="153" name="TextBox 152">
            <a:extLst>
              <a:ext uri="{FF2B5EF4-FFF2-40B4-BE49-F238E27FC236}">
                <a16:creationId xmlns:a16="http://schemas.microsoft.com/office/drawing/2014/main" id="{A8A77F2C-DED4-085D-3D3A-9C6CD63CCA0C}"/>
              </a:ext>
            </a:extLst>
          </p:cNvPr>
          <p:cNvSpPr txBox="1"/>
          <p:nvPr/>
        </p:nvSpPr>
        <p:spPr>
          <a:xfrm>
            <a:off x="10463664" y="4518435"/>
            <a:ext cx="1261239" cy="338554"/>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Ubuntu Condensed" panose="020B0506030602030204" pitchFamily="34" charset="0"/>
                <a:ea typeface="Roboto Thin" panose="02000000000000000000" pitchFamily="2" charset="0"/>
                <a:cs typeface="Calibri" panose="020F0502020204030204" pitchFamily="34" charset="0"/>
              </a:rPr>
              <a:t>Business Consumers, Data Scientists</a:t>
            </a:r>
          </a:p>
        </p:txBody>
      </p:sp>
      <p:pic>
        <p:nvPicPr>
          <p:cNvPr id="154" name="Picture 153">
            <a:extLst>
              <a:ext uri="{FF2B5EF4-FFF2-40B4-BE49-F238E27FC236}">
                <a16:creationId xmlns:a16="http://schemas.microsoft.com/office/drawing/2014/main" id="{55821150-1FBC-7682-F009-C7727FA1FA27}"/>
              </a:ext>
            </a:extLst>
          </p:cNvPr>
          <p:cNvPicPr>
            <a:picLocks noChangeAspect="1"/>
          </p:cNvPicPr>
          <p:nvPr/>
        </p:nvPicPr>
        <p:blipFill>
          <a:blip r:embed="rId4"/>
          <a:stretch>
            <a:fillRect/>
          </a:stretch>
        </p:blipFill>
        <p:spPr>
          <a:xfrm>
            <a:off x="7953914" y="1553576"/>
            <a:ext cx="1912255" cy="427060"/>
          </a:xfrm>
          <a:prstGeom prst="rect">
            <a:avLst/>
          </a:prstGeom>
        </p:spPr>
      </p:pic>
      <p:sp>
        <p:nvSpPr>
          <p:cNvPr id="155" name="TextBox 154">
            <a:extLst>
              <a:ext uri="{FF2B5EF4-FFF2-40B4-BE49-F238E27FC236}">
                <a16:creationId xmlns:a16="http://schemas.microsoft.com/office/drawing/2014/main" id="{05433A1C-0005-758A-A605-66F059AD8B1F}"/>
              </a:ext>
            </a:extLst>
          </p:cNvPr>
          <p:cNvSpPr txBox="1"/>
          <p:nvPr/>
        </p:nvSpPr>
        <p:spPr>
          <a:xfrm>
            <a:off x="587403" y="1234638"/>
            <a:ext cx="1463391" cy="246221"/>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Ubuntu Condensed" panose="020B0506030602030204" pitchFamily="34" charset="0"/>
                <a:ea typeface="Roboto Thin" panose="02000000000000000000" pitchFamily="2" charset="0"/>
                <a:cs typeface="Calibri" panose="020F0502020204030204" pitchFamily="34" charset="0"/>
              </a:rPr>
              <a:t>Business Metadata</a:t>
            </a:r>
          </a:p>
        </p:txBody>
      </p:sp>
      <p:cxnSp>
        <p:nvCxnSpPr>
          <p:cNvPr id="156" name="Straight Arrow Connector 155">
            <a:extLst>
              <a:ext uri="{FF2B5EF4-FFF2-40B4-BE49-F238E27FC236}">
                <a16:creationId xmlns:a16="http://schemas.microsoft.com/office/drawing/2014/main" id="{CE43DA47-4EA6-D04B-7652-980D777609EB}"/>
              </a:ext>
            </a:extLst>
          </p:cNvPr>
          <p:cNvCxnSpPr>
            <a:cxnSpLocks/>
          </p:cNvCxnSpPr>
          <p:nvPr/>
        </p:nvCxnSpPr>
        <p:spPr>
          <a:xfrm>
            <a:off x="7312300" y="1901740"/>
            <a:ext cx="0"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A4287660-F418-28E9-A0F7-38C44287BA24}"/>
              </a:ext>
            </a:extLst>
          </p:cNvPr>
          <p:cNvSpPr txBox="1"/>
          <p:nvPr/>
        </p:nvSpPr>
        <p:spPr>
          <a:xfrm>
            <a:off x="9748372" y="4292771"/>
            <a:ext cx="849858" cy="2308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Calibri" panose="020F0502020204030204" pitchFamily="34" charset="0"/>
              </a:rPr>
              <a:t>Data Sharing</a:t>
            </a:r>
            <a:endPar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Calibri" panose="020F0502020204030204" pitchFamily="34" charset="0"/>
            </a:endParaRPr>
          </a:p>
        </p:txBody>
      </p:sp>
      <p:sp>
        <p:nvSpPr>
          <p:cNvPr id="158" name="TextBox 157">
            <a:extLst>
              <a:ext uri="{FF2B5EF4-FFF2-40B4-BE49-F238E27FC236}">
                <a16:creationId xmlns:a16="http://schemas.microsoft.com/office/drawing/2014/main" id="{34926292-3F8E-F1C6-AB88-CC5066778474}"/>
              </a:ext>
            </a:extLst>
          </p:cNvPr>
          <p:cNvSpPr txBox="1"/>
          <p:nvPr/>
        </p:nvSpPr>
        <p:spPr>
          <a:xfrm>
            <a:off x="462407" y="2883936"/>
            <a:ext cx="1710054" cy="400110"/>
          </a:xfrm>
          <a:prstGeom prst="rect">
            <a:avLst/>
          </a:prstGeom>
          <a:noFill/>
        </p:spPr>
        <p:txBody>
          <a:bodyPr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black"/>
                </a:solidFill>
                <a:effectLst/>
                <a:uLnTx/>
                <a:uFillTx/>
                <a:latin typeface="Ubuntu Condensed" panose="020B0506030602030204" pitchFamily="34" charset="0"/>
                <a:ea typeface="Roboto Thin" panose="02000000000000000000" pitchFamily="2" charset="0"/>
                <a:cs typeface="Calibri" panose="020F0502020204030204" pitchFamily="34" charset="0"/>
              </a:rPr>
              <a:t>Technical Metadata and Lineage Sources</a:t>
            </a:r>
          </a:p>
        </p:txBody>
      </p:sp>
      <p:sp>
        <p:nvSpPr>
          <p:cNvPr id="159" name="Rectangle: Rounded Corners 662">
            <a:extLst>
              <a:ext uri="{FF2B5EF4-FFF2-40B4-BE49-F238E27FC236}">
                <a16:creationId xmlns:a16="http://schemas.microsoft.com/office/drawing/2014/main" id="{2623912E-62A8-3991-7179-A2B9184F73BA}"/>
              </a:ext>
            </a:extLst>
          </p:cNvPr>
          <p:cNvSpPr/>
          <p:nvPr/>
        </p:nvSpPr>
        <p:spPr>
          <a:xfrm>
            <a:off x="3866199" y="4539946"/>
            <a:ext cx="1671233" cy="1102207"/>
          </a:xfrm>
          <a:prstGeom prst="roundRect">
            <a:avLst>
              <a:gd name="adj" fmla="val 4830"/>
            </a:avLst>
          </a:prstGeom>
          <a:noFill/>
          <a:ln w="19050">
            <a:solidFill>
              <a:schemeClr val="accent2">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160" name="TextBox 159">
            <a:extLst>
              <a:ext uri="{FF2B5EF4-FFF2-40B4-BE49-F238E27FC236}">
                <a16:creationId xmlns:a16="http://schemas.microsoft.com/office/drawing/2014/main" id="{5DDCB6DA-B8C3-D55A-1F02-A3B414E8545E}"/>
              </a:ext>
            </a:extLst>
          </p:cNvPr>
          <p:cNvSpPr txBox="1"/>
          <p:nvPr/>
        </p:nvSpPr>
        <p:spPr>
          <a:xfrm>
            <a:off x="2687299" y="1219893"/>
            <a:ext cx="2272790" cy="400110"/>
          </a:xfrm>
          <a:prstGeom prst="rect">
            <a:avLst/>
          </a:prstGeom>
          <a:solidFill>
            <a:schemeClr val="accent2">
              <a:lumMod val="10000"/>
              <a:lumOff val="90000"/>
            </a:schemeClr>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Calibri" panose="020F0502020204030204" pitchFamily="34" charset="0"/>
              </a:rPr>
              <a:t>Client’s Data Governance Team provides the Business Metadata</a:t>
            </a:r>
          </a:p>
        </p:txBody>
      </p:sp>
      <p:sp>
        <p:nvSpPr>
          <p:cNvPr id="161" name="TextBox 160">
            <a:extLst>
              <a:ext uri="{FF2B5EF4-FFF2-40B4-BE49-F238E27FC236}">
                <a16:creationId xmlns:a16="http://schemas.microsoft.com/office/drawing/2014/main" id="{D839A514-449A-D88A-17F8-2BCEF655DFDE}"/>
              </a:ext>
            </a:extLst>
          </p:cNvPr>
          <p:cNvSpPr txBox="1"/>
          <p:nvPr/>
        </p:nvSpPr>
        <p:spPr>
          <a:xfrm>
            <a:off x="3643166" y="3133332"/>
            <a:ext cx="1212423" cy="347472"/>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Technical Metadata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Extraction</a:t>
            </a:r>
          </a:p>
        </p:txBody>
      </p:sp>
      <p:sp>
        <p:nvSpPr>
          <p:cNvPr id="162" name="TextBox 161">
            <a:extLst>
              <a:ext uri="{FF2B5EF4-FFF2-40B4-BE49-F238E27FC236}">
                <a16:creationId xmlns:a16="http://schemas.microsoft.com/office/drawing/2014/main" id="{532B4F22-1B87-5916-DC5B-C925B4F6E0D7}"/>
              </a:ext>
            </a:extLst>
          </p:cNvPr>
          <p:cNvSpPr txBox="1"/>
          <p:nvPr/>
        </p:nvSpPr>
        <p:spPr>
          <a:xfrm>
            <a:off x="4053932" y="1875934"/>
            <a:ext cx="1226205" cy="345954"/>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pt-PT"/>
            </a:defPPr>
            <a:lvl1pPr>
              <a:defRPr sz="8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Business Metadata Authorization </a:t>
            </a:r>
          </a:p>
        </p:txBody>
      </p:sp>
      <p:sp>
        <p:nvSpPr>
          <p:cNvPr id="163" name="TextBox 162">
            <a:extLst>
              <a:ext uri="{FF2B5EF4-FFF2-40B4-BE49-F238E27FC236}">
                <a16:creationId xmlns:a16="http://schemas.microsoft.com/office/drawing/2014/main" id="{29D56FF6-05D0-9BFB-2CA9-287FC353280E}"/>
              </a:ext>
            </a:extLst>
          </p:cNvPr>
          <p:cNvSpPr txBox="1"/>
          <p:nvPr/>
        </p:nvSpPr>
        <p:spPr>
          <a:xfrm>
            <a:off x="6741120" y="4063119"/>
            <a:ext cx="1212423" cy="347472"/>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Biz – Tech Metadata Association</a:t>
            </a:r>
          </a:p>
        </p:txBody>
      </p:sp>
      <p:sp>
        <p:nvSpPr>
          <p:cNvPr id="164" name="TextBox 163">
            <a:extLst>
              <a:ext uri="{FF2B5EF4-FFF2-40B4-BE49-F238E27FC236}">
                <a16:creationId xmlns:a16="http://schemas.microsoft.com/office/drawing/2014/main" id="{8EADDD75-2B4B-D4E1-5480-FEA589DF846F}"/>
              </a:ext>
            </a:extLst>
          </p:cNvPr>
          <p:cNvSpPr txBox="1"/>
          <p:nvPr/>
        </p:nvSpPr>
        <p:spPr>
          <a:xfrm>
            <a:off x="6362274" y="5149305"/>
            <a:ext cx="1212423" cy="349802"/>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DQ Integration </a:t>
            </a:r>
            <a:b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b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with CDGC</a:t>
            </a:r>
          </a:p>
        </p:txBody>
      </p:sp>
      <p:sp>
        <p:nvSpPr>
          <p:cNvPr id="165" name="TextBox 164">
            <a:extLst>
              <a:ext uri="{FF2B5EF4-FFF2-40B4-BE49-F238E27FC236}">
                <a16:creationId xmlns:a16="http://schemas.microsoft.com/office/drawing/2014/main" id="{E36FAC7B-F8A0-4DCD-8207-2448E7CF39D4}"/>
              </a:ext>
            </a:extLst>
          </p:cNvPr>
          <p:cNvSpPr txBox="1"/>
          <p:nvPr/>
        </p:nvSpPr>
        <p:spPr>
          <a:xfrm>
            <a:off x="6164638" y="2921949"/>
            <a:ext cx="1065580" cy="347472"/>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Governance through Workflows</a:t>
            </a:r>
          </a:p>
        </p:txBody>
      </p:sp>
      <p:sp>
        <p:nvSpPr>
          <p:cNvPr id="166" name="TextBox 165">
            <a:extLst>
              <a:ext uri="{FF2B5EF4-FFF2-40B4-BE49-F238E27FC236}">
                <a16:creationId xmlns:a16="http://schemas.microsoft.com/office/drawing/2014/main" id="{7CD56147-E095-4F98-D047-B7FF3FDB8237}"/>
              </a:ext>
            </a:extLst>
          </p:cNvPr>
          <p:cNvSpPr txBox="1"/>
          <p:nvPr/>
        </p:nvSpPr>
        <p:spPr>
          <a:xfrm>
            <a:off x="9326364" y="5268275"/>
            <a:ext cx="1377142" cy="219456"/>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chor="ctr">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Data Marketplace</a:t>
            </a:r>
          </a:p>
        </p:txBody>
      </p:sp>
      <p:sp>
        <p:nvSpPr>
          <p:cNvPr id="167" name="Rectangle: Rounded Corners 166">
            <a:extLst>
              <a:ext uri="{FF2B5EF4-FFF2-40B4-BE49-F238E27FC236}">
                <a16:creationId xmlns:a16="http://schemas.microsoft.com/office/drawing/2014/main" id="{8D8F3800-E1E5-F8FD-D906-7827B0822C5A}"/>
              </a:ext>
            </a:extLst>
          </p:cNvPr>
          <p:cNvSpPr/>
          <p:nvPr/>
        </p:nvSpPr>
        <p:spPr>
          <a:xfrm>
            <a:off x="7848600" y="1477469"/>
            <a:ext cx="2112307" cy="1366935"/>
          </a:xfrm>
          <a:prstGeom prst="roundRect">
            <a:avLst>
              <a:gd name="adj" fmla="val 7215"/>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168" name="TextBox 167">
            <a:extLst>
              <a:ext uri="{FF2B5EF4-FFF2-40B4-BE49-F238E27FC236}">
                <a16:creationId xmlns:a16="http://schemas.microsoft.com/office/drawing/2014/main" id="{2A9B0FE4-5A18-41DE-B187-3EFBBD45DC6D}"/>
              </a:ext>
            </a:extLst>
          </p:cNvPr>
          <p:cNvSpPr txBox="1"/>
          <p:nvPr/>
        </p:nvSpPr>
        <p:spPr>
          <a:xfrm>
            <a:off x="9009567" y="2908817"/>
            <a:ext cx="1116284" cy="214543"/>
          </a:xfrm>
          <a:prstGeom prst="rect">
            <a:avLst/>
          </a:prstGeom>
          <a:solidFill>
            <a:schemeClr val="accent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wrap="square" rtlCol="0" anchor="ctr">
            <a:noAutofit/>
          </a:bodyPr>
          <a:lstStyle>
            <a:defPPr>
              <a:defRPr lang="pt-PT"/>
            </a:defPPr>
            <a:lvl1pP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Consumption</a:t>
            </a:r>
          </a:p>
        </p:txBody>
      </p:sp>
      <p:cxnSp>
        <p:nvCxnSpPr>
          <p:cNvPr id="169" name="Straight Arrow Connector 168">
            <a:extLst>
              <a:ext uri="{FF2B5EF4-FFF2-40B4-BE49-F238E27FC236}">
                <a16:creationId xmlns:a16="http://schemas.microsoft.com/office/drawing/2014/main" id="{3FCD4C3B-69DE-73EA-3FAD-43D03EBEE871}"/>
              </a:ext>
            </a:extLst>
          </p:cNvPr>
          <p:cNvCxnSpPr>
            <a:cxnSpLocks/>
          </p:cNvCxnSpPr>
          <p:nvPr/>
        </p:nvCxnSpPr>
        <p:spPr>
          <a:xfrm>
            <a:off x="9946764" y="2430344"/>
            <a:ext cx="440340" cy="0"/>
          </a:xfrm>
          <a:prstGeom prst="straightConnector1">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25F1714-74EA-A671-539E-44AC567B88D9}"/>
              </a:ext>
            </a:extLst>
          </p:cNvPr>
          <p:cNvSpPr/>
          <p:nvPr/>
        </p:nvSpPr>
        <p:spPr>
          <a:xfrm>
            <a:off x="9866169" y="1655222"/>
            <a:ext cx="604154" cy="215444"/>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Ubuntu Condensed" panose="020B0506030602030204" pitchFamily="34" charset="0"/>
                <a:ea typeface="+mn-ea"/>
                <a:cs typeface="+mn-cs"/>
                <a:sym typeface="Georgia"/>
              </a:rPr>
              <a:t>View </a:t>
            </a:r>
          </a:p>
        </p:txBody>
      </p:sp>
      <p:grpSp>
        <p:nvGrpSpPr>
          <p:cNvPr id="172" name="Group 171">
            <a:extLst>
              <a:ext uri="{FF2B5EF4-FFF2-40B4-BE49-F238E27FC236}">
                <a16:creationId xmlns:a16="http://schemas.microsoft.com/office/drawing/2014/main" id="{8A3C979F-8FEB-17B5-C614-3B4023A6715A}"/>
              </a:ext>
            </a:extLst>
          </p:cNvPr>
          <p:cNvGrpSpPr/>
          <p:nvPr/>
        </p:nvGrpSpPr>
        <p:grpSpPr>
          <a:xfrm>
            <a:off x="423769" y="3580414"/>
            <a:ext cx="1779112" cy="1561163"/>
            <a:chOff x="417094" y="3379325"/>
            <a:chExt cx="1779112" cy="1561163"/>
          </a:xfrm>
        </p:grpSpPr>
        <p:pic>
          <p:nvPicPr>
            <p:cNvPr id="173" name="Picture 172">
              <a:extLst>
                <a:ext uri="{FF2B5EF4-FFF2-40B4-BE49-F238E27FC236}">
                  <a16:creationId xmlns:a16="http://schemas.microsoft.com/office/drawing/2014/main" id="{0580F625-25AA-9451-37B0-29AEA2CCB29A}"/>
                </a:ext>
              </a:extLst>
            </p:cNvPr>
            <p:cNvPicPr>
              <a:picLocks noChangeAspect="1"/>
            </p:cNvPicPr>
            <p:nvPr/>
          </p:nvPicPr>
          <p:blipFill>
            <a:blip r:embed="rId5"/>
            <a:stretch>
              <a:fillRect/>
            </a:stretch>
          </p:blipFill>
          <p:spPr>
            <a:xfrm>
              <a:off x="417094" y="3379325"/>
              <a:ext cx="915958" cy="262384"/>
            </a:xfrm>
            <a:prstGeom prst="rect">
              <a:avLst/>
            </a:prstGeom>
            <a:ln>
              <a:noFill/>
            </a:ln>
          </p:spPr>
        </p:pic>
        <p:pic>
          <p:nvPicPr>
            <p:cNvPr id="174" name="Picture 173">
              <a:extLst>
                <a:ext uri="{FF2B5EF4-FFF2-40B4-BE49-F238E27FC236}">
                  <a16:creationId xmlns:a16="http://schemas.microsoft.com/office/drawing/2014/main" id="{0CD805F3-E343-E0F5-AE0C-4600E1B7107B}"/>
                </a:ext>
              </a:extLst>
            </p:cNvPr>
            <p:cNvPicPr>
              <a:picLocks noChangeAspect="1"/>
            </p:cNvPicPr>
            <p:nvPr/>
          </p:nvPicPr>
          <p:blipFill>
            <a:blip r:embed="rId6"/>
            <a:stretch>
              <a:fillRect/>
            </a:stretch>
          </p:blipFill>
          <p:spPr>
            <a:xfrm>
              <a:off x="1428938" y="3400081"/>
              <a:ext cx="763849" cy="220872"/>
            </a:xfrm>
            <a:prstGeom prst="rect">
              <a:avLst/>
            </a:prstGeom>
          </p:spPr>
        </p:pic>
        <p:pic>
          <p:nvPicPr>
            <p:cNvPr id="175" name="Picture 174">
              <a:extLst>
                <a:ext uri="{FF2B5EF4-FFF2-40B4-BE49-F238E27FC236}">
                  <a16:creationId xmlns:a16="http://schemas.microsoft.com/office/drawing/2014/main" id="{8D10E23D-FE29-3C0D-B730-D316EA94B9CC}"/>
                </a:ext>
              </a:extLst>
            </p:cNvPr>
            <p:cNvPicPr>
              <a:picLocks noChangeAspect="1"/>
            </p:cNvPicPr>
            <p:nvPr/>
          </p:nvPicPr>
          <p:blipFill>
            <a:blip r:embed="rId7"/>
            <a:stretch>
              <a:fillRect/>
            </a:stretch>
          </p:blipFill>
          <p:spPr>
            <a:xfrm>
              <a:off x="489730" y="3754841"/>
              <a:ext cx="770687" cy="324103"/>
            </a:xfrm>
            <a:prstGeom prst="rect">
              <a:avLst/>
            </a:prstGeom>
          </p:spPr>
        </p:pic>
        <p:pic>
          <p:nvPicPr>
            <p:cNvPr id="176" name="Picture 175">
              <a:extLst>
                <a:ext uri="{FF2B5EF4-FFF2-40B4-BE49-F238E27FC236}">
                  <a16:creationId xmlns:a16="http://schemas.microsoft.com/office/drawing/2014/main" id="{7AD343A4-A023-71BD-2ADE-0AC2D3CD48DC}"/>
                </a:ext>
              </a:extLst>
            </p:cNvPr>
            <p:cNvPicPr>
              <a:picLocks noChangeAspect="1"/>
            </p:cNvPicPr>
            <p:nvPr/>
          </p:nvPicPr>
          <p:blipFill>
            <a:blip r:embed="rId8"/>
            <a:stretch>
              <a:fillRect/>
            </a:stretch>
          </p:blipFill>
          <p:spPr>
            <a:xfrm>
              <a:off x="1425519" y="3763281"/>
              <a:ext cx="770687" cy="307222"/>
            </a:xfrm>
            <a:prstGeom prst="rect">
              <a:avLst/>
            </a:prstGeom>
          </p:spPr>
        </p:pic>
        <p:pic>
          <p:nvPicPr>
            <p:cNvPr id="177" name="Picture 2" descr="QlikView Tutorial: What is QlikView, Features, Installation - JavaTpoint">
              <a:extLst>
                <a:ext uri="{FF2B5EF4-FFF2-40B4-BE49-F238E27FC236}">
                  <a16:creationId xmlns:a16="http://schemas.microsoft.com/office/drawing/2014/main" id="{2BFF07CA-72DD-D3AB-5F0B-862ADF620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728" y="4477802"/>
              <a:ext cx="462686" cy="462686"/>
            </a:xfrm>
            <a:prstGeom prst="rect">
              <a:avLst/>
            </a:prstGeom>
            <a:noFill/>
            <a:extLst>
              <a:ext uri="{909E8E84-426E-40DD-AFC4-6F175D3DCCD1}">
                <a14:hiddenFill xmlns:a14="http://schemas.microsoft.com/office/drawing/2010/main">
                  <a:solidFill>
                    <a:srgbClr val="FFFFFF"/>
                  </a:solidFill>
                </a14:hiddenFill>
              </a:ext>
            </a:extLst>
          </p:spPr>
        </p:pic>
      </p:grpSp>
      <p:pic>
        <p:nvPicPr>
          <p:cNvPr id="181" name="Picture 180">
            <a:extLst>
              <a:ext uri="{FF2B5EF4-FFF2-40B4-BE49-F238E27FC236}">
                <a16:creationId xmlns:a16="http://schemas.microsoft.com/office/drawing/2014/main" id="{0B85914C-3BF0-ABB0-65F8-26646E7293F7}"/>
              </a:ext>
            </a:extLst>
          </p:cNvPr>
          <p:cNvPicPr>
            <a:picLocks noChangeAspect="1"/>
          </p:cNvPicPr>
          <p:nvPr/>
        </p:nvPicPr>
        <p:blipFill>
          <a:blip r:embed="rId10"/>
          <a:stretch>
            <a:fillRect/>
          </a:stretch>
        </p:blipFill>
        <p:spPr>
          <a:xfrm>
            <a:off x="2597368" y="3763586"/>
            <a:ext cx="427451" cy="419536"/>
          </a:xfrm>
          <a:prstGeom prst="rect">
            <a:avLst/>
          </a:prstGeom>
        </p:spPr>
      </p:pic>
      <p:cxnSp>
        <p:nvCxnSpPr>
          <p:cNvPr id="182" name="Straight Arrow Connector 181">
            <a:extLst>
              <a:ext uri="{FF2B5EF4-FFF2-40B4-BE49-F238E27FC236}">
                <a16:creationId xmlns:a16="http://schemas.microsoft.com/office/drawing/2014/main" id="{BF582139-FDA6-478F-9786-C86FB9CA4248}"/>
              </a:ext>
            </a:extLst>
          </p:cNvPr>
          <p:cNvCxnSpPr>
            <a:cxnSpLocks/>
          </p:cNvCxnSpPr>
          <p:nvPr/>
        </p:nvCxnSpPr>
        <p:spPr>
          <a:xfrm flipH="1">
            <a:off x="2347483" y="3973354"/>
            <a:ext cx="249885" cy="0"/>
          </a:xfrm>
          <a:prstGeom prst="straightConnector1">
            <a:avLst/>
          </a:prstGeom>
          <a:ln w="12700">
            <a:solidFill>
              <a:schemeClr val="accent4">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E776ED6-CBC7-D790-5C57-EE23E7B5CC13}"/>
              </a:ext>
            </a:extLst>
          </p:cNvPr>
          <p:cNvSpPr txBox="1"/>
          <p:nvPr/>
        </p:nvSpPr>
        <p:spPr>
          <a:xfrm>
            <a:off x="2387322" y="4128683"/>
            <a:ext cx="902598" cy="33855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
                <a:srgbClr val="0070AD"/>
              </a:buClr>
              <a:buSzTx/>
              <a:buFontTx/>
              <a:buNone/>
              <a:tabLst/>
              <a:defRPr/>
            </a:pPr>
            <a:r>
              <a:rPr kumimoji="0" lang="en-US" sz="9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rPr>
              <a:t>Secure Agent/Group</a:t>
            </a:r>
          </a:p>
        </p:txBody>
      </p:sp>
      <p:cxnSp>
        <p:nvCxnSpPr>
          <p:cNvPr id="184" name="Connector: Elbow 183">
            <a:extLst>
              <a:ext uri="{FF2B5EF4-FFF2-40B4-BE49-F238E27FC236}">
                <a16:creationId xmlns:a16="http://schemas.microsoft.com/office/drawing/2014/main" id="{755E1EC3-25F5-16C7-220E-EF9AB9B8CD15}"/>
              </a:ext>
            </a:extLst>
          </p:cNvPr>
          <p:cNvCxnSpPr>
            <a:cxnSpLocks/>
            <a:stCxn id="110" idx="2"/>
          </p:cNvCxnSpPr>
          <p:nvPr/>
        </p:nvCxnSpPr>
        <p:spPr>
          <a:xfrm rot="16200000" flipH="1">
            <a:off x="7702856" y="2539411"/>
            <a:ext cx="432022" cy="1213134"/>
          </a:xfrm>
          <a:prstGeom prst="bentConnector2">
            <a:avLst/>
          </a:prstGeom>
          <a:ln>
            <a:solidFill>
              <a:schemeClr val="accent4">
                <a:lumMod val="50000"/>
                <a:lumOff val="50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185" name="object 49">
            <a:extLst>
              <a:ext uri="{FF2B5EF4-FFF2-40B4-BE49-F238E27FC236}">
                <a16:creationId xmlns:a16="http://schemas.microsoft.com/office/drawing/2014/main" id="{DCC34C11-ADED-8AD3-1001-F5E8D72BF560}"/>
              </a:ext>
            </a:extLst>
          </p:cNvPr>
          <p:cNvSpPr/>
          <p:nvPr/>
        </p:nvSpPr>
        <p:spPr>
          <a:xfrm>
            <a:off x="4903990" y="3138012"/>
            <a:ext cx="493230" cy="493230"/>
          </a:xfrm>
          <a:custGeom>
            <a:avLst/>
            <a:gdLst/>
            <a:ahLst/>
            <a:cxnLst/>
            <a:rect l="l" t="t" r="r" b="b"/>
            <a:pathLst>
              <a:path w="822960"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79"/>
                </a:lnTo>
                <a:lnTo>
                  <a:pt x="2769" y="459457"/>
                </a:lnTo>
                <a:lnTo>
                  <a:pt x="10870" y="505812"/>
                </a:lnTo>
                <a:lnTo>
                  <a:pt x="23994" y="550234"/>
                </a:lnTo>
                <a:lnTo>
                  <a:pt x="41832" y="592416"/>
                </a:lnTo>
                <a:lnTo>
                  <a:pt x="64075" y="632046"/>
                </a:lnTo>
                <a:lnTo>
                  <a:pt x="90413" y="668818"/>
                </a:lnTo>
                <a:lnTo>
                  <a:pt x="120538" y="702421"/>
                </a:lnTo>
                <a:lnTo>
                  <a:pt x="154141" y="732546"/>
                </a:lnTo>
                <a:lnTo>
                  <a:pt x="190913" y="758884"/>
                </a:lnTo>
                <a:lnTo>
                  <a:pt x="230543" y="781127"/>
                </a:lnTo>
                <a:lnTo>
                  <a:pt x="272725" y="798965"/>
                </a:lnTo>
                <a:lnTo>
                  <a:pt x="317147" y="812089"/>
                </a:lnTo>
                <a:lnTo>
                  <a:pt x="363502" y="820190"/>
                </a:lnTo>
                <a:lnTo>
                  <a:pt x="411480" y="822959"/>
                </a:lnTo>
                <a:lnTo>
                  <a:pt x="459457" y="820190"/>
                </a:lnTo>
                <a:lnTo>
                  <a:pt x="505812" y="812089"/>
                </a:lnTo>
                <a:lnTo>
                  <a:pt x="550234" y="798965"/>
                </a:lnTo>
                <a:lnTo>
                  <a:pt x="592416" y="781127"/>
                </a:lnTo>
                <a:lnTo>
                  <a:pt x="632046" y="758884"/>
                </a:lnTo>
                <a:lnTo>
                  <a:pt x="668818" y="732546"/>
                </a:lnTo>
                <a:lnTo>
                  <a:pt x="702421" y="702421"/>
                </a:lnTo>
                <a:lnTo>
                  <a:pt x="732546" y="668818"/>
                </a:lnTo>
                <a:lnTo>
                  <a:pt x="758884" y="632046"/>
                </a:lnTo>
                <a:lnTo>
                  <a:pt x="781127" y="592416"/>
                </a:lnTo>
                <a:lnTo>
                  <a:pt x="798965" y="550234"/>
                </a:lnTo>
                <a:lnTo>
                  <a:pt x="812089" y="505812"/>
                </a:lnTo>
                <a:lnTo>
                  <a:pt x="820190" y="459457"/>
                </a:lnTo>
                <a:lnTo>
                  <a:pt x="822960" y="411479"/>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chemeClr val="bg1"/>
          </a:solidFill>
          <a:ln>
            <a:solidFill>
              <a:schemeClr val="accent1"/>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endParaRPr>
          </a:p>
        </p:txBody>
      </p:sp>
      <p:sp>
        <p:nvSpPr>
          <p:cNvPr id="186" name="object 49">
            <a:extLst>
              <a:ext uri="{FF2B5EF4-FFF2-40B4-BE49-F238E27FC236}">
                <a16:creationId xmlns:a16="http://schemas.microsoft.com/office/drawing/2014/main" id="{674085C3-006C-B4FD-84C0-B1E53F6B9208}"/>
              </a:ext>
            </a:extLst>
          </p:cNvPr>
          <p:cNvSpPr/>
          <p:nvPr/>
        </p:nvSpPr>
        <p:spPr>
          <a:xfrm>
            <a:off x="4455200" y="4686377"/>
            <a:ext cx="493230" cy="493230"/>
          </a:xfrm>
          <a:custGeom>
            <a:avLst/>
            <a:gdLst/>
            <a:ahLst/>
            <a:cxnLst/>
            <a:rect l="l" t="t" r="r" b="b"/>
            <a:pathLst>
              <a:path w="822960"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79"/>
                </a:lnTo>
                <a:lnTo>
                  <a:pt x="2769" y="459457"/>
                </a:lnTo>
                <a:lnTo>
                  <a:pt x="10870" y="505812"/>
                </a:lnTo>
                <a:lnTo>
                  <a:pt x="23994" y="550234"/>
                </a:lnTo>
                <a:lnTo>
                  <a:pt x="41832" y="592416"/>
                </a:lnTo>
                <a:lnTo>
                  <a:pt x="64075" y="632046"/>
                </a:lnTo>
                <a:lnTo>
                  <a:pt x="90413" y="668818"/>
                </a:lnTo>
                <a:lnTo>
                  <a:pt x="120538" y="702421"/>
                </a:lnTo>
                <a:lnTo>
                  <a:pt x="154141" y="732546"/>
                </a:lnTo>
                <a:lnTo>
                  <a:pt x="190913" y="758884"/>
                </a:lnTo>
                <a:lnTo>
                  <a:pt x="230543" y="781127"/>
                </a:lnTo>
                <a:lnTo>
                  <a:pt x="272725" y="798965"/>
                </a:lnTo>
                <a:lnTo>
                  <a:pt x="317147" y="812089"/>
                </a:lnTo>
                <a:lnTo>
                  <a:pt x="363502" y="820190"/>
                </a:lnTo>
                <a:lnTo>
                  <a:pt x="411480" y="822959"/>
                </a:lnTo>
                <a:lnTo>
                  <a:pt x="459457" y="820190"/>
                </a:lnTo>
                <a:lnTo>
                  <a:pt x="505812" y="812089"/>
                </a:lnTo>
                <a:lnTo>
                  <a:pt x="550234" y="798965"/>
                </a:lnTo>
                <a:lnTo>
                  <a:pt x="592416" y="781127"/>
                </a:lnTo>
                <a:lnTo>
                  <a:pt x="632046" y="758884"/>
                </a:lnTo>
                <a:lnTo>
                  <a:pt x="668818" y="732546"/>
                </a:lnTo>
                <a:lnTo>
                  <a:pt x="702421" y="702421"/>
                </a:lnTo>
                <a:lnTo>
                  <a:pt x="732546" y="668818"/>
                </a:lnTo>
                <a:lnTo>
                  <a:pt x="758884" y="632046"/>
                </a:lnTo>
                <a:lnTo>
                  <a:pt x="781127" y="592416"/>
                </a:lnTo>
                <a:lnTo>
                  <a:pt x="798965" y="550234"/>
                </a:lnTo>
                <a:lnTo>
                  <a:pt x="812089" y="505812"/>
                </a:lnTo>
                <a:lnTo>
                  <a:pt x="820190" y="459457"/>
                </a:lnTo>
                <a:lnTo>
                  <a:pt x="822960" y="411479"/>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chemeClr val="bg1"/>
          </a:solidFill>
          <a:ln>
            <a:solidFill>
              <a:schemeClr val="accent1"/>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endParaRPr>
          </a:p>
        </p:txBody>
      </p:sp>
      <p:pic>
        <p:nvPicPr>
          <p:cNvPr id="187" name="Picture 186" descr="A black background with a black square&#10;&#10;Description automatically generated with medium confidence">
            <a:extLst>
              <a:ext uri="{FF2B5EF4-FFF2-40B4-BE49-F238E27FC236}">
                <a16:creationId xmlns:a16="http://schemas.microsoft.com/office/drawing/2014/main" id="{CBE0D7D4-2EF6-C155-F741-D1E79474A9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6831" y="3230853"/>
            <a:ext cx="307548" cy="307548"/>
          </a:xfrm>
          <a:prstGeom prst="rect">
            <a:avLst/>
          </a:prstGeom>
        </p:spPr>
      </p:pic>
      <p:pic>
        <p:nvPicPr>
          <p:cNvPr id="188" name="Picture 187" descr="A black background with a black square&#10;&#10;Description automatically generated with medium confidence">
            <a:extLst>
              <a:ext uri="{FF2B5EF4-FFF2-40B4-BE49-F238E27FC236}">
                <a16:creationId xmlns:a16="http://schemas.microsoft.com/office/drawing/2014/main" id="{A052914E-8AB8-E206-CC68-EACE5DBCFE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8041" y="4779218"/>
            <a:ext cx="307548" cy="307548"/>
          </a:xfrm>
          <a:prstGeom prst="rect">
            <a:avLst/>
          </a:prstGeom>
        </p:spPr>
      </p:pic>
      <p:cxnSp>
        <p:nvCxnSpPr>
          <p:cNvPr id="189" name="Straight Connector 188">
            <a:extLst>
              <a:ext uri="{FF2B5EF4-FFF2-40B4-BE49-F238E27FC236}">
                <a16:creationId xmlns:a16="http://schemas.microsoft.com/office/drawing/2014/main" id="{F78AC1A8-341A-DAFF-4E83-AE1C735594B3}"/>
              </a:ext>
            </a:extLst>
          </p:cNvPr>
          <p:cNvCxnSpPr>
            <a:cxnSpLocks/>
          </p:cNvCxnSpPr>
          <p:nvPr/>
        </p:nvCxnSpPr>
        <p:spPr>
          <a:xfrm flipV="1">
            <a:off x="8835783" y="4149187"/>
            <a:ext cx="3240" cy="1207825"/>
          </a:xfrm>
          <a:prstGeom prst="line">
            <a:avLst/>
          </a:prstGeom>
          <a:ln w="1270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object 49">
            <a:extLst>
              <a:ext uri="{FF2B5EF4-FFF2-40B4-BE49-F238E27FC236}">
                <a16:creationId xmlns:a16="http://schemas.microsoft.com/office/drawing/2014/main" id="{BB5310A6-89EC-9A35-63C1-A230DB03D743}"/>
              </a:ext>
            </a:extLst>
          </p:cNvPr>
          <p:cNvSpPr/>
          <p:nvPr/>
        </p:nvSpPr>
        <p:spPr>
          <a:xfrm>
            <a:off x="8572540" y="5357012"/>
            <a:ext cx="493230" cy="493230"/>
          </a:xfrm>
          <a:custGeom>
            <a:avLst/>
            <a:gdLst/>
            <a:ahLst/>
            <a:cxnLst/>
            <a:rect l="l" t="t" r="r" b="b"/>
            <a:pathLst>
              <a:path w="822960"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79"/>
                </a:lnTo>
                <a:lnTo>
                  <a:pt x="2769" y="459457"/>
                </a:lnTo>
                <a:lnTo>
                  <a:pt x="10870" y="505812"/>
                </a:lnTo>
                <a:lnTo>
                  <a:pt x="23994" y="550234"/>
                </a:lnTo>
                <a:lnTo>
                  <a:pt x="41832" y="592416"/>
                </a:lnTo>
                <a:lnTo>
                  <a:pt x="64075" y="632046"/>
                </a:lnTo>
                <a:lnTo>
                  <a:pt x="90413" y="668818"/>
                </a:lnTo>
                <a:lnTo>
                  <a:pt x="120538" y="702421"/>
                </a:lnTo>
                <a:lnTo>
                  <a:pt x="154141" y="732546"/>
                </a:lnTo>
                <a:lnTo>
                  <a:pt x="190913" y="758884"/>
                </a:lnTo>
                <a:lnTo>
                  <a:pt x="230543" y="781127"/>
                </a:lnTo>
                <a:lnTo>
                  <a:pt x="272725" y="798965"/>
                </a:lnTo>
                <a:lnTo>
                  <a:pt x="317147" y="812089"/>
                </a:lnTo>
                <a:lnTo>
                  <a:pt x="363502" y="820190"/>
                </a:lnTo>
                <a:lnTo>
                  <a:pt x="411480" y="822959"/>
                </a:lnTo>
                <a:lnTo>
                  <a:pt x="459457" y="820190"/>
                </a:lnTo>
                <a:lnTo>
                  <a:pt x="505812" y="812089"/>
                </a:lnTo>
                <a:lnTo>
                  <a:pt x="550234" y="798965"/>
                </a:lnTo>
                <a:lnTo>
                  <a:pt x="592416" y="781127"/>
                </a:lnTo>
                <a:lnTo>
                  <a:pt x="632046" y="758884"/>
                </a:lnTo>
                <a:lnTo>
                  <a:pt x="668818" y="732546"/>
                </a:lnTo>
                <a:lnTo>
                  <a:pt x="702421" y="702421"/>
                </a:lnTo>
                <a:lnTo>
                  <a:pt x="732546" y="668818"/>
                </a:lnTo>
                <a:lnTo>
                  <a:pt x="758884" y="632046"/>
                </a:lnTo>
                <a:lnTo>
                  <a:pt x="781127" y="592416"/>
                </a:lnTo>
                <a:lnTo>
                  <a:pt x="798965" y="550234"/>
                </a:lnTo>
                <a:lnTo>
                  <a:pt x="812089" y="505812"/>
                </a:lnTo>
                <a:lnTo>
                  <a:pt x="820190" y="459457"/>
                </a:lnTo>
                <a:lnTo>
                  <a:pt x="822960" y="411479"/>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chemeClr val="bg1"/>
          </a:solidFill>
          <a:ln>
            <a:solidFill>
              <a:schemeClr val="accent1"/>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endParaRPr>
          </a:p>
        </p:txBody>
      </p:sp>
      <p:pic>
        <p:nvPicPr>
          <p:cNvPr id="191" name="Picture 2">
            <a:extLst>
              <a:ext uri="{FF2B5EF4-FFF2-40B4-BE49-F238E27FC236}">
                <a16:creationId xmlns:a16="http://schemas.microsoft.com/office/drawing/2014/main" id="{DB30634F-1356-AA81-28E4-E867973B78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65381" y="5449853"/>
            <a:ext cx="307548" cy="30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 name="object 49">
            <a:extLst>
              <a:ext uri="{FF2B5EF4-FFF2-40B4-BE49-F238E27FC236}">
                <a16:creationId xmlns:a16="http://schemas.microsoft.com/office/drawing/2014/main" id="{3CE53FE2-14B9-A497-64C9-1A0AC701FEE5}"/>
              </a:ext>
            </a:extLst>
          </p:cNvPr>
          <p:cNvSpPr/>
          <p:nvPr/>
        </p:nvSpPr>
        <p:spPr>
          <a:xfrm>
            <a:off x="8460588" y="3279866"/>
            <a:ext cx="493230" cy="493230"/>
          </a:xfrm>
          <a:custGeom>
            <a:avLst/>
            <a:gdLst/>
            <a:ahLst/>
            <a:cxnLst/>
            <a:rect l="l" t="t" r="r" b="b"/>
            <a:pathLst>
              <a:path w="822960" h="822960">
                <a:moveTo>
                  <a:pt x="411480" y="0"/>
                </a:moveTo>
                <a:lnTo>
                  <a:pt x="363502" y="2769"/>
                </a:lnTo>
                <a:lnTo>
                  <a:pt x="317147" y="10870"/>
                </a:lnTo>
                <a:lnTo>
                  <a:pt x="272725" y="23994"/>
                </a:lnTo>
                <a:lnTo>
                  <a:pt x="230543" y="41832"/>
                </a:lnTo>
                <a:lnTo>
                  <a:pt x="190913" y="64075"/>
                </a:lnTo>
                <a:lnTo>
                  <a:pt x="154141" y="90413"/>
                </a:lnTo>
                <a:lnTo>
                  <a:pt x="120538" y="120538"/>
                </a:lnTo>
                <a:lnTo>
                  <a:pt x="90413" y="154141"/>
                </a:lnTo>
                <a:lnTo>
                  <a:pt x="64075" y="190913"/>
                </a:lnTo>
                <a:lnTo>
                  <a:pt x="41832" y="230543"/>
                </a:lnTo>
                <a:lnTo>
                  <a:pt x="23994" y="272725"/>
                </a:lnTo>
                <a:lnTo>
                  <a:pt x="10870" y="317147"/>
                </a:lnTo>
                <a:lnTo>
                  <a:pt x="2769" y="363502"/>
                </a:lnTo>
                <a:lnTo>
                  <a:pt x="0" y="411479"/>
                </a:lnTo>
                <a:lnTo>
                  <a:pt x="2769" y="459457"/>
                </a:lnTo>
                <a:lnTo>
                  <a:pt x="10870" y="505812"/>
                </a:lnTo>
                <a:lnTo>
                  <a:pt x="23994" y="550234"/>
                </a:lnTo>
                <a:lnTo>
                  <a:pt x="41832" y="592416"/>
                </a:lnTo>
                <a:lnTo>
                  <a:pt x="64075" y="632046"/>
                </a:lnTo>
                <a:lnTo>
                  <a:pt x="90413" y="668818"/>
                </a:lnTo>
                <a:lnTo>
                  <a:pt x="120538" y="702421"/>
                </a:lnTo>
                <a:lnTo>
                  <a:pt x="154141" y="732546"/>
                </a:lnTo>
                <a:lnTo>
                  <a:pt x="190913" y="758884"/>
                </a:lnTo>
                <a:lnTo>
                  <a:pt x="230543" y="781127"/>
                </a:lnTo>
                <a:lnTo>
                  <a:pt x="272725" y="798965"/>
                </a:lnTo>
                <a:lnTo>
                  <a:pt x="317147" y="812089"/>
                </a:lnTo>
                <a:lnTo>
                  <a:pt x="363502" y="820190"/>
                </a:lnTo>
                <a:lnTo>
                  <a:pt x="411480" y="822959"/>
                </a:lnTo>
                <a:lnTo>
                  <a:pt x="459457" y="820190"/>
                </a:lnTo>
                <a:lnTo>
                  <a:pt x="505812" y="812089"/>
                </a:lnTo>
                <a:lnTo>
                  <a:pt x="550234" y="798965"/>
                </a:lnTo>
                <a:lnTo>
                  <a:pt x="592416" y="781127"/>
                </a:lnTo>
                <a:lnTo>
                  <a:pt x="632046" y="758884"/>
                </a:lnTo>
                <a:lnTo>
                  <a:pt x="668818" y="732546"/>
                </a:lnTo>
                <a:lnTo>
                  <a:pt x="702421" y="702421"/>
                </a:lnTo>
                <a:lnTo>
                  <a:pt x="732546" y="668818"/>
                </a:lnTo>
                <a:lnTo>
                  <a:pt x="758884" y="632046"/>
                </a:lnTo>
                <a:lnTo>
                  <a:pt x="781127" y="592416"/>
                </a:lnTo>
                <a:lnTo>
                  <a:pt x="798965" y="550234"/>
                </a:lnTo>
                <a:lnTo>
                  <a:pt x="812089" y="505812"/>
                </a:lnTo>
                <a:lnTo>
                  <a:pt x="820190" y="459457"/>
                </a:lnTo>
                <a:lnTo>
                  <a:pt x="822960" y="411479"/>
                </a:lnTo>
                <a:lnTo>
                  <a:pt x="820190" y="363502"/>
                </a:lnTo>
                <a:lnTo>
                  <a:pt x="812089" y="317147"/>
                </a:lnTo>
                <a:lnTo>
                  <a:pt x="798965" y="272725"/>
                </a:lnTo>
                <a:lnTo>
                  <a:pt x="781127" y="230543"/>
                </a:lnTo>
                <a:lnTo>
                  <a:pt x="758884" y="190913"/>
                </a:lnTo>
                <a:lnTo>
                  <a:pt x="732546" y="154141"/>
                </a:lnTo>
                <a:lnTo>
                  <a:pt x="702421" y="120538"/>
                </a:lnTo>
                <a:lnTo>
                  <a:pt x="668818" y="90413"/>
                </a:lnTo>
                <a:lnTo>
                  <a:pt x="632046" y="64075"/>
                </a:lnTo>
                <a:lnTo>
                  <a:pt x="592416" y="41832"/>
                </a:lnTo>
                <a:lnTo>
                  <a:pt x="550234" y="23994"/>
                </a:lnTo>
                <a:lnTo>
                  <a:pt x="505812" y="10870"/>
                </a:lnTo>
                <a:lnTo>
                  <a:pt x="459457" y="2769"/>
                </a:lnTo>
                <a:lnTo>
                  <a:pt x="411480" y="0"/>
                </a:lnTo>
                <a:close/>
              </a:path>
            </a:pathLst>
          </a:custGeom>
          <a:solidFill>
            <a:schemeClr val="bg1"/>
          </a:solidFill>
          <a:ln>
            <a:solidFill>
              <a:schemeClr val="accent1"/>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Ubuntu Condensed" panose="020B0506030602030204" pitchFamily="34" charset="0"/>
              <a:ea typeface="+mn-ea"/>
              <a:cs typeface="+mn-cs"/>
            </a:endParaRPr>
          </a:p>
        </p:txBody>
      </p:sp>
      <p:pic>
        <p:nvPicPr>
          <p:cNvPr id="193" name="Picture 2">
            <a:extLst>
              <a:ext uri="{FF2B5EF4-FFF2-40B4-BE49-F238E27FC236}">
                <a16:creationId xmlns:a16="http://schemas.microsoft.com/office/drawing/2014/main" id="{7CC7BC24-A0BB-2A3C-C9A8-5D6A72EF71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53429" y="3372707"/>
            <a:ext cx="307548" cy="30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 name="Picture 54">
            <a:extLst>
              <a:ext uri="{FF2B5EF4-FFF2-40B4-BE49-F238E27FC236}">
                <a16:creationId xmlns:a16="http://schemas.microsoft.com/office/drawing/2014/main" id="{0985C9F9-9630-ACAA-B4D3-94B0A4AF42B2}"/>
              </a:ext>
            </a:extLst>
          </p:cNvPr>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0424318" y="1605413"/>
            <a:ext cx="413830" cy="41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 name="Picture 2">
            <a:extLst>
              <a:ext uri="{FF2B5EF4-FFF2-40B4-BE49-F238E27FC236}">
                <a16:creationId xmlns:a16="http://schemas.microsoft.com/office/drawing/2014/main" id="{2A18FBC6-3996-B70B-9973-151E210449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25493" y="2046328"/>
            <a:ext cx="41148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2">
            <a:extLst>
              <a:ext uri="{FF2B5EF4-FFF2-40B4-BE49-F238E27FC236}">
                <a16:creationId xmlns:a16="http://schemas.microsoft.com/office/drawing/2014/main" id="{C9701817-6E49-6A0D-FC79-E3CB409821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8543" y="4104944"/>
            <a:ext cx="41148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10">
            <a:extLst>
              <a:ext uri="{FF2B5EF4-FFF2-40B4-BE49-F238E27FC236}">
                <a16:creationId xmlns:a16="http://schemas.microsoft.com/office/drawing/2014/main" id="{5057FEA0-E089-CCA7-7B84-A21E52DBEFC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06560" y="2329120"/>
            <a:ext cx="41148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2">
            <a:extLst>
              <a:ext uri="{FF2B5EF4-FFF2-40B4-BE49-F238E27FC236}">
                <a16:creationId xmlns:a16="http://schemas.microsoft.com/office/drawing/2014/main" id="{FF4CDD5C-3B98-E7CC-DF7C-0635DD4714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06560" y="1711736"/>
            <a:ext cx="41148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9" name="Picture 10">
            <a:extLst>
              <a:ext uri="{FF2B5EF4-FFF2-40B4-BE49-F238E27FC236}">
                <a16:creationId xmlns:a16="http://schemas.microsoft.com/office/drawing/2014/main" id="{FA3AECB0-0284-E5EE-4584-096638615A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44163" y="3166797"/>
            <a:ext cx="411480" cy="41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0" name="Group 199">
            <a:extLst>
              <a:ext uri="{FF2B5EF4-FFF2-40B4-BE49-F238E27FC236}">
                <a16:creationId xmlns:a16="http://schemas.microsoft.com/office/drawing/2014/main" id="{7EDF1BC4-BD8B-A89F-A1DB-D4AF034C6EA9}"/>
              </a:ext>
            </a:extLst>
          </p:cNvPr>
          <p:cNvGrpSpPr/>
          <p:nvPr/>
        </p:nvGrpSpPr>
        <p:grpSpPr>
          <a:xfrm>
            <a:off x="3254363" y="1902573"/>
            <a:ext cx="406400" cy="388937"/>
            <a:chOff x="2303463" y="3743325"/>
            <a:chExt cx="406400" cy="388937"/>
          </a:xfrm>
        </p:grpSpPr>
        <p:sp>
          <p:nvSpPr>
            <p:cNvPr id="201" name="Freeform 17">
              <a:extLst>
                <a:ext uri="{FF2B5EF4-FFF2-40B4-BE49-F238E27FC236}">
                  <a16:creationId xmlns:a16="http://schemas.microsoft.com/office/drawing/2014/main" id="{A2C2D4A0-C39E-6BC0-9604-CDD0D4A3F425}"/>
                </a:ext>
              </a:extLst>
            </p:cNvPr>
            <p:cNvSpPr>
              <a:spLocks/>
            </p:cNvSpPr>
            <p:nvPr/>
          </p:nvSpPr>
          <p:spPr bwMode="auto">
            <a:xfrm>
              <a:off x="2463800" y="3898900"/>
              <a:ext cx="77787" cy="69850"/>
            </a:xfrm>
            <a:custGeom>
              <a:avLst/>
              <a:gdLst>
                <a:gd name="T0" fmla="*/ 51 w 55"/>
                <a:gd name="T1" fmla="*/ 50 h 50"/>
                <a:gd name="T2" fmla="*/ 4 w 55"/>
                <a:gd name="T3" fmla="*/ 33 h 50"/>
                <a:gd name="T4" fmla="*/ 0 w 55"/>
                <a:gd name="T5" fmla="*/ 27 h 50"/>
                <a:gd name="T6" fmla="*/ 0 w 55"/>
                <a:gd name="T7" fmla="*/ 0 h 50"/>
                <a:gd name="T8" fmla="*/ 12 w 55"/>
                <a:gd name="T9" fmla="*/ 0 h 50"/>
                <a:gd name="T10" fmla="*/ 12 w 55"/>
                <a:gd name="T11" fmla="*/ 23 h 50"/>
                <a:gd name="T12" fmla="*/ 55 w 55"/>
                <a:gd name="T13" fmla="*/ 39 h 50"/>
                <a:gd name="T14" fmla="*/ 51 w 55"/>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0">
                  <a:moveTo>
                    <a:pt x="51" y="50"/>
                  </a:moveTo>
                  <a:cubicBezTo>
                    <a:pt x="4" y="33"/>
                    <a:pt x="4" y="33"/>
                    <a:pt x="4" y="33"/>
                  </a:cubicBezTo>
                  <a:cubicBezTo>
                    <a:pt x="2" y="32"/>
                    <a:pt x="0" y="30"/>
                    <a:pt x="0" y="27"/>
                  </a:cubicBezTo>
                  <a:cubicBezTo>
                    <a:pt x="0" y="0"/>
                    <a:pt x="0" y="0"/>
                    <a:pt x="0" y="0"/>
                  </a:cubicBezTo>
                  <a:cubicBezTo>
                    <a:pt x="12" y="0"/>
                    <a:pt x="12" y="0"/>
                    <a:pt x="12" y="0"/>
                  </a:cubicBezTo>
                  <a:cubicBezTo>
                    <a:pt x="12" y="23"/>
                    <a:pt x="12" y="23"/>
                    <a:pt x="12" y="23"/>
                  </a:cubicBezTo>
                  <a:cubicBezTo>
                    <a:pt x="55" y="39"/>
                    <a:pt x="55" y="39"/>
                    <a:pt x="55" y="39"/>
                  </a:cubicBezTo>
                  <a:lnTo>
                    <a:pt x="51" y="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2" name="Freeform 18">
              <a:extLst>
                <a:ext uri="{FF2B5EF4-FFF2-40B4-BE49-F238E27FC236}">
                  <a16:creationId xmlns:a16="http://schemas.microsoft.com/office/drawing/2014/main" id="{487D9A9A-01CB-36D0-E9E3-FCE3479BC958}"/>
                </a:ext>
              </a:extLst>
            </p:cNvPr>
            <p:cNvSpPr>
              <a:spLocks/>
            </p:cNvSpPr>
            <p:nvPr/>
          </p:nvSpPr>
          <p:spPr bwMode="auto">
            <a:xfrm>
              <a:off x="2303463" y="3898900"/>
              <a:ext cx="185737" cy="133350"/>
            </a:xfrm>
            <a:custGeom>
              <a:avLst/>
              <a:gdLst>
                <a:gd name="T0" fmla="*/ 132 w 132"/>
                <a:gd name="T1" fmla="*/ 94 h 94"/>
                <a:gd name="T2" fmla="*/ 6 w 132"/>
                <a:gd name="T3" fmla="*/ 94 h 94"/>
                <a:gd name="T4" fmla="*/ 0 w 132"/>
                <a:gd name="T5" fmla="*/ 88 h 94"/>
                <a:gd name="T6" fmla="*/ 0 w 132"/>
                <a:gd name="T7" fmla="*/ 70 h 94"/>
                <a:gd name="T8" fmla="*/ 23 w 132"/>
                <a:gd name="T9" fmla="*/ 38 h 94"/>
                <a:gd name="T10" fmla="*/ 66 w 132"/>
                <a:gd name="T11" fmla="*/ 22 h 94"/>
                <a:gd name="T12" fmla="*/ 66 w 132"/>
                <a:gd name="T13" fmla="*/ 0 h 94"/>
                <a:gd name="T14" fmla="*/ 78 w 132"/>
                <a:gd name="T15" fmla="*/ 0 h 94"/>
                <a:gd name="T16" fmla="*/ 78 w 132"/>
                <a:gd name="T17" fmla="*/ 26 h 94"/>
                <a:gd name="T18" fmla="*/ 74 w 132"/>
                <a:gd name="T19" fmla="*/ 32 h 94"/>
                <a:gd name="T20" fmla="*/ 27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3" y="94"/>
                    <a:pt x="0" y="91"/>
                    <a:pt x="0" y="88"/>
                  </a:cubicBezTo>
                  <a:cubicBezTo>
                    <a:pt x="0" y="70"/>
                    <a:pt x="0" y="70"/>
                    <a:pt x="0" y="70"/>
                  </a:cubicBezTo>
                  <a:cubicBezTo>
                    <a:pt x="0" y="56"/>
                    <a:pt x="9" y="43"/>
                    <a:pt x="23" y="38"/>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7" y="49"/>
                    <a:pt x="27" y="49"/>
                    <a:pt x="27" y="49"/>
                  </a:cubicBezTo>
                  <a:cubicBezTo>
                    <a:pt x="18" y="52"/>
                    <a:pt x="12" y="61"/>
                    <a:pt x="12" y="70"/>
                  </a:cubicBezTo>
                  <a:cubicBezTo>
                    <a:pt x="12" y="82"/>
                    <a:pt x="12" y="82"/>
                    <a:pt x="12" y="82"/>
                  </a:cubicBezTo>
                  <a:cubicBezTo>
                    <a:pt x="132" y="82"/>
                    <a:pt x="132" y="82"/>
                    <a:pt x="132" y="82"/>
                  </a:cubicBezTo>
                  <a:lnTo>
                    <a:pt x="132" y="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3" name="Freeform 19">
              <a:extLst>
                <a:ext uri="{FF2B5EF4-FFF2-40B4-BE49-F238E27FC236}">
                  <a16:creationId xmlns:a16="http://schemas.microsoft.com/office/drawing/2014/main" id="{2587089B-4E8C-23C5-763B-8FAF870954D6}"/>
                </a:ext>
              </a:extLst>
            </p:cNvPr>
            <p:cNvSpPr>
              <a:spLocks noEditPoints="1"/>
            </p:cNvSpPr>
            <p:nvPr/>
          </p:nvSpPr>
          <p:spPr bwMode="auto">
            <a:xfrm>
              <a:off x="2362200" y="3743325"/>
              <a:ext cx="149225" cy="174625"/>
            </a:xfrm>
            <a:custGeom>
              <a:avLst/>
              <a:gdLst>
                <a:gd name="T0" fmla="*/ 54 w 107"/>
                <a:gd name="T1" fmla="*/ 125 h 125"/>
                <a:gd name="T2" fmla="*/ 0 w 107"/>
                <a:gd name="T3" fmla="*/ 63 h 125"/>
                <a:gd name="T4" fmla="*/ 54 w 107"/>
                <a:gd name="T5" fmla="*/ 0 h 125"/>
                <a:gd name="T6" fmla="*/ 107 w 107"/>
                <a:gd name="T7" fmla="*/ 63 h 125"/>
                <a:gd name="T8" fmla="*/ 54 w 107"/>
                <a:gd name="T9" fmla="*/ 125 h 125"/>
                <a:gd name="T10" fmla="*/ 54 w 107"/>
                <a:gd name="T11" fmla="*/ 12 h 125"/>
                <a:gd name="T12" fmla="*/ 12 w 107"/>
                <a:gd name="T13" fmla="*/ 63 h 125"/>
                <a:gd name="T14" fmla="*/ 54 w 107"/>
                <a:gd name="T15" fmla="*/ 113 h 125"/>
                <a:gd name="T16" fmla="*/ 95 w 107"/>
                <a:gd name="T17" fmla="*/ 63 h 125"/>
                <a:gd name="T18" fmla="*/ 54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4" y="125"/>
                  </a:moveTo>
                  <a:cubicBezTo>
                    <a:pt x="24" y="125"/>
                    <a:pt x="0" y="97"/>
                    <a:pt x="0" y="63"/>
                  </a:cubicBezTo>
                  <a:cubicBezTo>
                    <a:pt x="0" y="28"/>
                    <a:pt x="24" y="0"/>
                    <a:pt x="54" y="0"/>
                  </a:cubicBezTo>
                  <a:cubicBezTo>
                    <a:pt x="83" y="0"/>
                    <a:pt x="107" y="28"/>
                    <a:pt x="107" y="63"/>
                  </a:cubicBezTo>
                  <a:cubicBezTo>
                    <a:pt x="107" y="97"/>
                    <a:pt x="83" y="125"/>
                    <a:pt x="54" y="125"/>
                  </a:cubicBezTo>
                  <a:close/>
                  <a:moveTo>
                    <a:pt x="54" y="12"/>
                  </a:moveTo>
                  <a:cubicBezTo>
                    <a:pt x="31" y="12"/>
                    <a:pt x="12" y="35"/>
                    <a:pt x="12" y="63"/>
                  </a:cubicBezTo>
                  <a:cubicBezTo>
                    <a:pt x="12" y="91"/>
                    <a:pt x="31" y="113"/>
                    <a:pt x="54" y="113"/>
                  </a:cubicBezTo>
                  <a:cubicBezTo>
                    <a:pt x="77" y="113"/>
                    <a:pt x="95" y="91"/>
                    <a:pt x="95" y="63"/>
                  </a:cubicBezTo>
                  <a:cubicBezTo>
                    <a:pt x="95" y="35"/>
                    <a:pt x="77" y="12"/>
                    <a:pt x="54"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4" name="Freeform 20">
              <a:extLst>
                <a:ext uri="{FF2B5EF4-FFF2-40B4-BE49-F238E27FC236}">
                  <a16:creationId xmlns:a16="http://schemas.microsoft.com/office/drawing/2014/main" id="{B216FCBE-DA69-6E98-A4EC-0667951E1BE0}"/>
                </a:ext>
              </a:extLst>
            </p:cNvPr>
            <p:cNvSpPr>
              <a:spLocks/>
            </p:cNvSpPr>
            <p:nvPr/>
          </p:nvSpPr>
          <p:spPr bwMode="auto">
            <a:xfrm>
              <a:off x="2366963" y="3790950"/>
              <a:ext cx="138112" cy="42862"/>
            </a:xfrm>
            <a:custGeom>
              <a:avLst/>
              <a:gdLst>
                <a:gd name="T0" fmla="*/ 84 w 98"/>
                <a:gd name="T1" fmla="*/ 31 h 31"/>
                <a:gd name="T2" fmla="*/ 57 w 98"/>
                <a:gd name="T3" fmla="*/ 16 h 31"/>
                <a:gd name="T4" fmla="*/ 21 w 98"/>
                <a:gd name="T5" fmla="*/ 30 h 31"/>
                <a:gd name="T6" fmla="*/ 0 w 98"/>
                <a:gd name="T7" fmla="*/ 25 h 31"/>
                <a:gd name="T8" fmla="*/ 6 w 98"/>
                <a:gd name="T9" fmla="*/ 14 h 31"/>
                <a:gd name="T10" fmla="*/ 21 w 98"/>
                <a:gd name="T11" fmla="*/ 18 h 31"/>
                <a:gd name="T12" fmla="*/ 52 w 98"/>
                <a:gd name="T13" fmla="*/ 3 h 31"/>
                <a:gd name="T14" fmla="*/ 57 w 98"/>
                <a:gd name="T15" fmla="*/ 0 h 31"/>
                <a:gd name="T16" fmla="*/ 57 w 98"/>
                <a:gd name="T17" fmla="*/ 0 h 31"/>
                <a:gd name="T18" fmla="*/ 62 w 98"/>
                <a:gd name="T19" fmla="*/ 3 h 31"/>
                <a:gd name="T20" fmla="*/ 91 w 98"/>
                <a:gd name="T21" fmla="*/ 18 h 31"/>
                <a:gd name="T22" fmla="*/ 95 w 98"/>
                <a:gd name="T23" fmla="*/ 18 h 31"/>
                <a:gd name="T24" fmla="*/ 96 w 98"/>
                <a:gd name="T25" fmla="*/ 17 h 31"/>
                <a:gd name="T26" fmla="*/ 98 w 98"/>
                <a:gd name="T27" fmla="*/ 29 h 31"/>
                <a:gd name="T28" fmla="*/ 95 w 98"/>
                <a:gd name="T29" fmla="*/ 30 h 31"/>
                <a:gd name="T30" fmla="*/ 93 w 98"/>
                <a:gd name="T31" fmla="*/ 30 h 31"/>
                <a:gd name="T32" fmla="*/ 84 w 9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31">
                  <a:moveTo>
                    <a:pt x="84" y="31"/>
                  </a:moveTo>
                  <a:cubicBezTo>
                    <a:pt x="73" y="31"/>
                    <a:pt x="64" y="26"/>
                    <a:pt x="57" y="16"/>
                  </a:cubicBezTo>
                  <a:cubicBezTo>
                    <a:pt x="48" y="24"/>
                    <a:pt x="34" y="30"/>
                    <a:pt x="21" y="30"/>
                  </a:cubicBezTo>
                  <a:cubicBezTo>
                    <a:pt x="14" y="30"/>
                    <a:pt x="7" y="28"/>
                    <a:pt x="0" y="25"/>
                  </a:cubicBezTo>
                  <a:cubicBezTo>
                    <a:pt x="6" y="14"/>
                    <a:pt x="6" y="14"/>
                    <a:pt x="6" y="14"/>
                  </a:cubicBezTo>
                  <a:cubicBezTo>
                    <a:pt x="11" y="17"/>
                    <a:pt x="15" y="18"/>
                    <a:pt x="21" y="18"/>
                  </a:cubicBezTo>
                  <a:cubicBezTo>
                    <a:pt x="33" y="18"/>
                    <a:pt x="48" y="11"/>
                    <a:pt x="52" y="3"/>
                  </a:cubicBezTo>
                  <a:cubicBezTo>
                    <a:pt x="53" y="1"/>
                    <a:pt x="55" y="0"/>
                    <a:pt x="57" y="0"/>
                  </a:cubicBezTo>
                  <a:cubicBezTo>
                    <a:pt x="57" y="0"/>
                    <a:pt x="57" y="0"/>
                    <a:pt x="57" y="0"/>
                  </a:cubicBezTo>
                  <a:cubicBezTo>
                    <a:pt x="59" y="0"/>
                    <a:pt x="61" y="1"/>
                    <a:pt x="62" y="3"/>
                  </a:cubicBezTo>
                  <a:cubicBezTo>
                    <a:pt x="70" y="16"/>
                    <a:pt x="78" y="20"/>
                    <a:pt x="91" y="18"/>
                  </a:cubicBezTo>
                  <a:cubicBezTo>
                    <a:pt x="92" y="18"/>
                    <a:pt x="94" y="18"/>
                    <a:pt x="95" y="18"/>
                  </a:cubicBezTo>
                  <a:cubicBezTo>
                    <a:pt x="95" y="18"/>
                    <a:pt x="96" y="18"/>
                    <a:pt x="96" y="17"/>
                  </a:cubicBezTo>
                  <a:cubicBezTo>
                    <a:pt x="98" y="29"/>
                    <a:pt x="98" y="29"/>
                    <a:pt x="98" y="29"/>
                  </a:cubicBezTo>
                  <a:cubicBezTo>
                    <a:pt x="97" y="30"/>
                    <a:pt x="96" y="30"/>
                    <a:pt x="95" y="30"/>
                  </a:cubicBezTo>
                  <a:cubicBezTo>
                    <a:pt x="95" y="30"/>
                    <a:pt x="94" y="30"/>
                    <a:pt x="93" y="30"/>
                  </a:cubicBezTo>
                  <a:cubicBezTo>
                    <a:pt x="90" y="30"/>
                    <a:pt x="87" y="31"/>
                    <a:pt x="84" y="3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5" name="Freeform 21">
              <a:extLst>
                <a:ext uri="{FF2B5EF4-FFF2-40B4-BE49-F238E27FC236}">
                  <a16:creationId xmlns:a16="http://schemas.microsoft.com/office/drawing/2014/main" id="{27A5A0AA-E8A9-BF15-8CC4-36376443DDDD}"/>
                </a:ext>
              </a:extLst>
            </p:cNvPr>
            <p:cNvSpPr>
              <a:spLocks/>
            </p:cNvSpPr>
            <p:nvPr/>
          </p:nvSpPr>
          <p:spPr bwMode="auto">
            <a:xfrm>
              <a:off x="2573338" y="3889375"/>
              <a:ext cx="17462" cy="38100"/>
            </a:xfrm>
            <a:custGeom>
              <a:avLst/>
              <a:gdLst>
                <a:gd name="T0" fmla="*/ 6 w 12"/>
                <a:gd name="T1" fmla="*/ 27 h 27"/>
                <a:gd name="T2" fmla="*/ 0 w 12"/>
                <a:gd name="T3" fmla="*/ 21 h 27"/>
                <a:gd name="T4" fmla="*/ 0 w 12"/>
                <a:gd name="T5" fmla="*/ 6 h 27"/>
                <a:gd name="T6" fmla="*/ 6 w 12"/>
                <a:gd name="T7" fmla="*/ 0 h 27"/>
                <a:gd name="T8" fmla="*/ 12 w 12"/>
                <a:gd name="T9" fmla="*/ 6 h 27"/>
                <a:gd name="T10" fmla="*/ 12 w 12"/>
                <a:gd name="T11" fmla="*/ 21 h 27"/>
                <a:gd name="T12" fmla="*/ 6 w 1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6" y="27"/>
                  </a:moveTo>
                  <a:cubicBezTo>
                    <a:pt x="3" y="27"/>
                    <a:pt x="0" y="25"/>
                    <a:pt x="0" y="21"/>
                  </a:cubicBezTo>
                  <a:cubicBezTo>
                    <a:pt x="0" y="6"/>
                    <a:pt x="0" y="6"/>
                    <a:pt x="0" y="6"/>
                  </a:cubicBezTo>
                  <a:cubicBezTo>
                    <a:pt x="0" y="2"/>
                    <a:pt x="3" y="0"/>
                    <a:pt x="6" y="0"/>
                  </a:cubicBezTo>
                  <a:cubicBezTo>
                    <a:pt x="9" y="0"/>
                    <a:pt x="12" y="2"/>
                    <a:pt x="12" y="6"/>
                  </a:cubicBezTo>
                  <a:cubicBezTo>
                    <a:pt x="12" y="21"/>
                    <a:pt x="12" y="21"/>
                    <a:pt x="12" y="21"/>
                  </a:cubicBezTo>
                  <a:cubicBezTo>
                    <a:pt x="12" y="25"/>
                    <a:pt x="9" y="27"/>
                    <a:pt x="6" y="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6" name="Freeform 22">
              <a:extLst>
                <a:ext uri="{FF2B5EF4-FFF2-40B4-BE49-F238E27FC236}">
                  <a16:creationId xmlns:a16="http://schemas.microsoft.com/office/drawing/2014/main" id="{14AC032E-A845-BD5E-CD67-8C47F1581014}"/>
                </a:ext>
              </a:extLst>
            </p:cNvPr>
            <p:cNvSpPr>
              <a:spLocks/>
            </p:cNvSpPr>
            <p:nvPr/>
          </p:nvSpPr>
          <p:spPr bwMode="auto">
            <a:xfrm>
              <a:off x="2538413" y="3743325"/>
              <a:ext cx="82550" cy="174625"/>
            </a:xfrm>
            <a:custGeom>
              <a:avLst/>
              <a:gdLst>
                <a:gd name="T0" fmla="*/ 6 w 59"/>
                <a:gd name="T1" fmla="*/ 125 h 125"/>
                <a:gd name="T2" fmla="*/ 0 w 59"/>
                <a:gd name="T3" fmla="*/ 119 h 125"/>
                <a:gd name="T4" fmla="*/ 6 w 59"/>
                <a:gd name="T5" fmla="*/ 113 h 125"/>
                <a:gd name="T6" fmla="*/ 47 w 59"/>
                <a:gd name="T7" fmla="*/ 63 h 125"/>
                <a:gd name="T8" fmla="*/ 6 w 59"/>
                <a:gd name="T9" fmla="*/ 12 h 125"/>
                <a:gd name="T10" fmla="*/ 0 w 59"/>
                <a:gd name="T11" fmla="*/ 6 h 125"/>
                <a:gd name="T12" fmla="*/ 6 w 59"/>
                <a:gd name="T13" fmla="*/ 0 h 125"/>
                <a:gd name="T14" fmla="*/ 59 w 59"/>
                <a:gd name="T15" fmla="*/ 63 h 125"/>
                <a:gd name="T16" fmla="*/ 6 w 59"/>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5">
                  <a:moveTo>
                    <a:pt x="6" y="125"/>
                  </a:moveTo>
                  <a:cubicBezTo>
                    <a:pt x="3" y="125"/>
                    <a:pt x="0" y="123"/>
                    <a:pt x="0" y="119"/>
                  </a:cubicBezTo>
                  <a:cubicBezTo>
                    <a:pt x="0" y="116"/>
                    <a:pt x="3" y="113"/>
                    <a:pt x="6" y="113"/>
                  </a:cubicBezTo>
                  <a:cubicBezTo>
                    <a:pt x="29" y="113"/>
                    <a:pt x="47" y="91"/>
                    <a:pt x="47" y="63"/>
                  </a:cubicBezTo>
                  <a:cubicBezTo>
                    <a:pt x="47" y="35"/>
                    <a:pt x="29" y="12"/>
                    <a:pt x="6" y="12"/>
                  </a:cubicBezTo>
                  <a:cubicBezTo>
                    <a:pt x="3" y="12"/>
                    <a:pt x="0" y="9"/>
                    <a:pt x="0" y="6"/>
                  </a:cubicBezTo>
                  <a:cubicBezTo>
                    <a:pt x="0" y="2"/>
                    <a:pt x="3" y="0"/>
                    <a:pt x="6" y="0"/>
                  </a:cubicBezTo>
                  <a:cubicBezTo>
                    <a:pt x="35" y="0"/>
                    <a:pt x="59" y="28"/>
                    <a:pt x="59" y="63"/>
                  </a:cubicBezTo>
                  <a:cubicBezTo>
                    <a:pt x="59" y="97"/>
                    <a:pt x="35" y="125"/>
                    <a:pt x="6" y="12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7" name="Freeform 23">
              <a:extLst>
                <a:ext uri="{FF2B5EF4-FFF2-40B4-BE49-F238E27FC236}">
                  <a16:creationId xmlns:a16="http://schemas.microsoft.com/office/drawing/2014/main" id="{581BE4E0-63CA-34F1-206A-A6BAE3F199A1}"/>
                </a:ext>
              </a:extLst>
            </p:cNvPr>
            <p:cNvSpPr>
              <a:spLocks/>
            </p:cNvSpPr>
            <p:nvPr/>
          </p:nvSpPr>
          <p:spPr bwMode="auto">
            <a:xfrm>
              <a:off x="2546350" y="3789363"/>
              <a:ext cx="74612" cy="44450"/>
            </a:xfrm>
            <a:custGeom>
              <a:avLst/>
              <a:gdLst>
                <a:gd name="T0" fmla="*/ 34 w 53"/>
                <a:gd name="T1" fmla="*/ 32 h 32"/>
                <a:gd name="T2" fmla="*/ 2 w 53"/>
                <a:gd name="T3" fmla="*/ 10 h 32"/>
                <a:gd name="T4" fmla="*/ 4 w 53"/>
                <a:gd name="T5" fmla="*/ 1 h 32"/>
                <a:gd name="T6" fmla="*/ 12 w 53"/>
                <a:gd name="T7" fmla="*/ 4 h 32"/>
                <a:gd name="T8" fmla="*/ 41 w 53"/>
                <a:gd name="T9" fmla="*/ 19 h 32"/>
                <a:gd name="T10" fmla="*/ 45 w 53"/>
                <a:gd name="T11" fmla="*/ 19 h 32"/>
                <a:gd name="T12" fmla="*/ 46 w 53"/>
                <a:gd name="T13" fmla="*/ 18 h 32"/>
                <a:gd name="T14" fmla="*/ 53 w 53"/>
                <a:gd name="T15" fmla="*/ 24 h 32"/>
                <a:gd name="T16" fmla="*/ 48 w 53"/>
                <a:gd name="T17" fmla="*/ 30 h 32"/>
                <a:gd name="T18" fmla="*/ 45 w 53"/>
                <a:gd name="T19" fmla="*/ 31 h 32"/>
                <a:gd name="T20" fmla="*/ 43 w 53"/>
                <a:gd name="T21" fmla="*/ 31 h 32"/>
                <a:gd name="T22" fmla="*/ 34 w 53"/>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2">
                  <a:moveTo>
                    <a:pt x="34" y="32"/>
                  </a:moveTo>
                  <a:cubicBezTo>
                    <a:pt x="21" y="32"/>
                    <a:pt x="10" y="25"/>
                    <a:pt x="2" y="10"/>
                  </a:cubicBezTo>
                  <a:cubicBezTo>
                    <a:pt x="0" y="7"/>
                    <a:pt x="1" y="3"/>
                    <a:pt x="4" y="1"/>
                  </a:cubicBezTo>
                  <a:cubicBezTo>
                    <a:pt x="7" y="0"/>
                    <a:pt x="11" y="1"/>
                    <a:pt x="12" y="4"/>
                  </a:cubicBezTo>
                  <a:cubicBezTo>
                    <a:pt x="20" y="17"/>
                    <a:pt x="28" y="21"/>
                    <a:pt x="41" y="19"/>
                  </a:cubicBezTo>
                  <a:cubicBezTo>
                    <a:pt x="42" y="19"/>
                    <a:pt x="44" y="19"/>
                    <a:pt x="45" y="19"/>
                  </a:cubicBezTo>
                  <a:cubicBezTo>
                    <a:pt x="45" y="19"/>
                    <a:pt x="46" y="19"/>
                    <a:pt x="46" y="18"/>
                  </a:cubicBezTo>
                  <a:cubicBezTo>
                    <a:pt x="49" y="18"/>
                    <a:pt x="52" y="20"/>
                    <a:pt x="53" y="24"/>
                  </a:cubicBezTo>
                  <a:cubicBezTo>
                    <a:pt x="53" y="27"/>
                    <a:pt x="51" y="30"/>
                    <a:pt x="48" y="30"/>
                  </a:cubicBezTo>
                  <a:cubicBezTo>
                    <a:pt x="47" y="31"/>
                    <a:pt x="46" y="31"/>
                    <a:pt x="45" y="31"/>
                  </a:cubicBezTo>
                  <a:cubicBezTo>
                    <a:pt x="45" y="31"/>
                    <a:pt x="44" y="31"/>
                    <a:pt x="43" y="31"/>
                  </a:cubicBezTo>
                  <a:cubicBezTo>
                    <a:pt x="40" y="31"/>
                    <a:pt x="37" y="32"/>
                    <a:pt x="34"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8" name="Freeform 24">
              <a:extLst>
                <a:ext uri="{FF2B5EF4-FFF2-40B4-BE49-F238E27FC236}">
                  <a16:creationId xmlns:a16="http://schemas.microsoft.com/office/drawing/2014/main" id="{3ACDFE80-EED0-34AB-81E6-F3E56A7619B9}"/>
                </a:ext>
              </a:extLst>
            </p:cNvPr>
            <p:cNvSpPr>
              <a:spLocks noEditPoints="1"/>
            </p:cNvSpPr>
            <p:nvPr/>
          </p:nvSpPr>
          <p:spPr bwMode="auto">
            <a:xfrm>
              <a:off x="2540000" y="3963988"/>
              <a:ext cx="134937" cy="134937"/>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4"/>
                    <a:pt x="0" y="48"/>
                  </a:cubicBezTo>
                  <a:cubicBezTo>
                    <a:pt x="0" y="21"/>
                    <a:pt x="22" y="0"/>
                    <a:pt x="48" y="0"/>
                  </a:cubicBezTo>
                  <a:cubicBezTo>
                    <a:pt x="75" y="0"/>
                    <a:pt x="96" y="21"/>
                    <a:pt x="96" y="48"/>
                  </a:cubicBezTo>
                  <a:cubicBezTo>
                    <a:pt x="96" y="74"/>
                    <a:pt x="75" y="96"/>
                    <a:pt x="48" y="96"/>
                  </a:cubicBezTo>
                  <a:close/>
                  <a:moveTo>
                    <a:pt x="48" y="12"/>
                  </a:moveTo>
                  <a:cubicBezTo>
                    <a:pt x="28" y="12"/>
                    <a:pt x="12" y="28"/>
                    <a:pt x="12" y="48"/>
                  </a:cubicBezTo>
                  <a:cubicBezTo>
                    <a:pt x="12" y="68"/>
                    <a:pt x="28" y="84"/>
                    <a:pt x="48" y="84"/>
                  </a:cubicBezTo>
                  <a:cubicBezTo>
                    <a:pt x="68" y="84"/>
                    <a:pt x="84" y="68"/>
                    <a:pt x="84" y="48"/>
                  </a:cubicBezTo>
                  <a:cubicBezTo>
                    <a:pt x="84" y="28"/>
                    <a:pt x="68" y="12"/>
                    <a:pt x="48" y="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09" name="Freeform 25">
              <a:extLst>
                <a:ext uri="{FF2B5EF4-FFF2-40B4-BE49-F238E27FC236}">
                  <a16:creationId xmlns:a16="http://schemas.microsoft.com/office/drawing/2014/main" id="{06B6B0D9-2864-8FD6-5CF4-04E6357BCAA0}"/>
                </a:ext>
              </a:extLst>
            </p:cNvPr>
            <p:cNvSpPr>
              <a:spLocks/>
            </p:cNvSpPr>
            <p:nvPr/>
          </p:nvSpPr>
          <p:spPr bwMode="auto">
            <a:xfrm>
              <a:off x="2640013" y="4064000"/>
              <a:ext cx="69850" cy="68262"/>
            </a:xfrm>
            <a:custGeom>
              <a:avLst/>
              <a:gdLst>
                <a:gd name="T0" fmla="*/ 43 w 50"/>
                <a:gd name="T1" fmla="*/ 49 h 49"/>
                <a:gd name="T2" fmla="*/ 39 w 50"/>
                <a:gd name="T3" fmla="*/ 47 h 49"/>
                <a:gd name="T4" fmla="*/ 3 w 50"/>
                <a:gd name="T5" fmla="*/ 11 h 49"/>
                <a:gd name="T6" fmla="*/ 3 w 50"/>
                <a:gd name="T7" fmla="*/ 3 h 49"/>
                <a:gd name="T8" fmla="*/ 11 w 50"/>
                <a:gd name="T9" fmla="*/ 3 h 49"/>
                <a:gd name="T10" fmla="*/ 47 w 50"/>
                <a:gd name="T11" fmla="*/ 39 h 49"/>
                <a:gd name="T12" fmla="*/ 47 w 50"/>
                <a:gd name="T13" fmla="*/ 47 h 49"/>
                <a:gd name="T14" fmla="*/ 43 w 50"/>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43" y="49"/>
                  </a:moveTo>
                  <a:cubicBezTo>
                    <a:pt x="42" y="49"/>
                    <a:pt x="40" y="48"/>
                    <a:pt x="39" y="47"/>
                  </a:cubicBezTo>
                  <a:cubicBezTo>
                    <a:pt x="3" y="11"/>
                    <a:pt x="3" y="11"/>
                    <a:pt x="3" y="11"/>
                  </a:cubicBezTo>
                  <a:cubicBezTo>
                    <a:pt x="0" y="9"/>
                    <a:pt x="0" y="5"/>
                    <a:pt x="3" y="3"/>
                  </a:cubicBezTo>
                  <a:cubicBezTo>
                    <a:pt x="5" y="0"/>
                    <a:pt x="9" y="0"/>
                    <a:pt x="11" y="3"/>
                  </a:cubicBezTo>
                  <a:cubicBezTo>
                    <a:pt x="47" y="39"/>
                    <a:pt x="47" y="39"/>
                    <a:pt x="47" y="39"/>
                  </a:cubicBezTo>
                  <a:cubicBezTo>
                    <a:pt x="50" y="41"/>
                    <a:pt x="50" y="45"/>
                    <a:pt x="47" y="47"/>
                  </a:cubicBezTo>
                  <a:cubicBezTo>
                    <a:pt x="46" y="48"/>
                    <a:pt x="45" y="49"/>
                    <a:pt x="43" y="4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210" name="Rectangle: Rounded Corners 662">
            <a:extLst>
              <a:ext uri="{FF2B5EF4-FFF2-40B4-BE49-F238E27FC236}">
                <a16:creationId xmlns:a16="http://schemas.microsoft.com/office/drawing/2014/main" id="{417012BA-BEE0-9359-2C93-2D8FA29BCF9B}"/>
              </a:ext>
            </a:extLst>
          </p:cNvPr>
          <p:cNvSpPr/>
          <p:nvPr/>
        </p:nvSpPr>
        <p:spPr>
          <a:xfrm>
            <a:off x="2435713" y="3503681"/>
            <a:ext cx="805142" cy="1102207"/>
          </a:xfrm>
          <a:prstGeom prst="roundRect">
            <a:avLst>
              <a:gd name="adj" fmla="val 4830"/>
            </a:avLst>
          </a:prstGeom>
          <a:noFill/>
          <a:ln w="19050">
            <a:solidFill>
              <a:schemeClr val="accent2">
                <a:alpha val="51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Condensed" panose="020B0506030602030204" pitchFamily="34" charset="0"/>
              <a:ea typeface="+mn-ea"/>
              <a:cs typeface="+mn-cs"/>
            </a:endParaRPr>
          </a:p>
        </p:txBody>
      </p:sp>
      <p:pic>
        <p:nvPicPr>
          <p:cNvPr id="211" name="Picture 210" descr="database.png">
            <a:extLst>
              <a:ext uri="{FF2B5EF4-FFF2-40B4-BE49-F238E27FC236}">
                <a16:creationId xmlns:a16="http://schemas.microsoft.com/office/drawing/2014/main" id="{7EBEACF5-83D4-8254-D421-6AE3E14F4F7F}"/>
              </a:ext>
            </a:extLst>
          </p:cNvPr>
          <p:cNvPicPr>
            <a:picLocks noChangeAspect="1"/>
          </p:cNvPicPr>
          <p:nvPr/>
        </p:nvPicPr>
        <p:blipFill>
          <a:blip r:embed="rId16"/>
          <a:stretch>
            <a:fillRect/>
          </a:stretch>
        </p:blipFill>
        <p:spPr>
          <a:xfrm>
            <a:off x="1324610" y="4809422"/>
            <a:ext cx="355728" cy="361824"/>
          </a:xfrm>
          <a:prstGeom prst="rect">
            <a:avLst/>
          </a:prstGeom>
          <a:ln>
            <a:headEnd type="none" w="med" len="med"/>
            <a:tailEnd type="none" w="med" len="med"/>
          </a:ln>
          <a:effectLst/>
          <a:scene3d>
            <a:camera prst="orthographicFront">
              <a:rot lat="0" lon="0" rev="0"/>
            </a:camera>
            <a:lightRig rig="threePt" dir="t">
              <a:rot lat="0" lon="0" rev="1200000"/>
            </a:lightRig>
          </a:scene3d>
          <a:sp3d/>
        </p:spPr>
      </p:pic>
      <p:pic>
        <p:nvPicPr>
          <p:cNvPr id="212" name="Picture 211" descr="SQL.png">
            <a:extLst>
              <a:ext uri="{FF2B5EF4-FFF2-40B4-BE49-F238E27FC236}">
                <a16:creationId xmlns:a16="http://schemas.microsoft.com/office/drawing/2014/main" id="{FF45B2B6-F4E2-377C-10B9-03D9A8C7B987}"/>
              </a:ext>
            </a:extLst>
          </p:cNvPr>
          <p:cNvPicPr>
            <a:picLocks noChangeAspect="1"/>
          </p:cNvPicPr>
          <p:nvPr/>
        </p:nvPicPr>
        <p:blipFill>
          <a:blip r:embed="rId17"/>
          <a:stretch>
            <a:fillRect/>
          </a:stretch>
        </p:blipFill>
        <p:spPr>
          <a:xfrm>
            <a:off x="1375241" y="4945594"/>
            <a:ext cx="388344" cy="394997"/>
          </a:xfrm>
          <a:prstGeom prst="rect">
            <a:avLst/>
          </a:prstGeom>
          <a:ln>
            <a:headEnd type="none" w="med" len="med"/>
            <a:tailEnd type="none" w="med" len="med"/>
          </a:ln>
          <a:effectLst/>
          <a:scene3d>
            <a:camera prst="orthographicFront">
              <a:rot lat="0" lon="0" rev="0"/>
            </a:camera>
            <a:lightRig rig="threePt" dir="t">
              <a:rot lat="0" lon="0" rev="1200000"/>
            </a:lightRig>
          </a:scene3d>
          <a:sp3d/>
        </p:spPr>
      </p:pic>
    </p:spTree>
    <p:extLst>
      <p:ext uri="{BB962C8B-B14F-4D97-AF65-F5344CB8AC3E}">
        <p14:creationId xmlns:p14="http://schemas.microsoft.com/office/powerpoint/2010/main" val="116458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04581C-A65E-84F0-5817-BF04E3D95844}"/>
              </a:ext>
            </a:extLst>
          </p:cNvPr>
          <p:cNvSpPr/>
          <p:nvPr/>
        </p:nvSpPr>
        <p:spPr>
          <a:xfrm>
            <a:off x="2076096" y="865160"/>
            <a:ext cx="1939995" cy="5285828"/>
          </a:xfrm>
          <a:prstGeom prst="rect">
            <a:avLst/>
          </a:prstGeom>
          <a:solidFill>
            <a:srgbClr val="FFFFFF">
              <a:lumMod val="85000"/>
            </a:srgb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4" name="Title 4">
            <a:extLst>
              <a:ext uri="{FF2B5EF4-FFF2-40B4-BE49-F238E27FC236}">
                <a16:creationId xmlns:a16="http://schemas.microsoft.com/office/drawing/2014/main" id="{A80E0162-228D-696F-A793-CE3803A99174}"/>
              </a:ext>
            </a:extLst>
          </p:cNvPr>
          <p:cNvSpPr>
            <a:spLocks noGrp="1"/>
          </p:cNvSpPr>
          <p:nvPr>
            <p:ph type="title"/>
          </p:nvPr>
        </p:nvSpPr>
        <p:spPr>
          <a:xfrm>
            <a:off x="289052" y="245692"/>
            <a:ext cx="10616136" cy="576262"/>
          </a:xfrm>
        </p:spPr>
        <p:txBody>
          <a:bodyPr/>
          <a:lstStyle/>
          <a:p>
            <a:r>
              <a:rPr lang="en-IN" dirty="0"/>
              <a:t>MVP/Pilot Implementation for CDGC and CDQ: Activities &amp; Deliverables</a:t>
            </a:r>
          </a:p>
        </p:txBody>
      </p:sp>
      <p:sp>
        <p:nvSpPr>
          <p:cNvPr id="6" name="Rectangle 5">
            <a:extLst>
              <a:ext uri="{FF2B5EF4-FFF2-40B4-BE49-F238E27FC236}">
                <a16:creationId xmlns:a16="http://schemas.microsoft.com/office/drawing/2014/main" id="{22C8B8CF-CF16-540C-0278-DB3B9A094841}"/>
              </a:ext>
            </a:extLst>
          </p:cNvPr>
          <p:cNvSpPr/>
          <p:nvPr/>
        </p:nvSpPr>
        <p:spPr>
          <a:xfrm>
            <a:off x="7590389" y="806579"/>
            <a:ext cx="3424604" cy="5345382"/>
          </a:xfrm>
          <a:prstGeom prst="rect">
            <a:avLst/>
          </a:prstGeom>
          <a:solidFill>
            <a:schemeClr val="accent2">
              <a:lumMod val="10000"/>
              <a:lumOff val="9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7" name="Rectangle 6">
            <a:extLst>
              <a:ext uri="{FF2B5EF4-FFF2-40B4-BE49-F238E27FC236}">
                <a16:creationId xmlns:a16="http://schemas.microsoft.com/office/drawing/2014/main" id="{ED605534-20F3-E226-D466-7FD382B74E8E}"/>
              </a:ext>
            </a:extLst>
          </p:cNvPr>
          <p:cNvSpPr/>
          <p:nvPr/>
        </p:nvSpPr>
        <p:spPr>
          <a:xfrm>
            <a:off x="4135362" y="800359"/>
            <a:ext cx="3323901" cy="5345382"/>
          </a:xfrm>
          <a:prstGeom prst="rect">
            <a:avLst/>
          </a:prstGeom>
          <a:solidFill>
            <a:schemeClr val="accent1">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endParaRPr>
          </a:p>
        </p:txBody>
      </p:sp>
      <p:sp>
        <p:nvSpPr>
          <p:cNvPr id="9" name="Rectangle 8">
            <a:extLst>
              <a:ext uri="{FF2B5EF4-FFF2-40B4-BE49-F238E27FC236}">
                <a16:creationId xmlns:a16="http://schemas.microsoft.com/office/drawing/2014/main" id="{D18506C9-7EF5-BD5B-B3AB-DE0354C9A78B}"/>
              </a:ext>
            </a:extLst>
          </p:cNvPr>
          <p:cNvSpPr/>
          <p:nvPr/>
        </p:nvSpPr>
        <p:spPr>
          <a:xfrm>
            <a:off x="1575934" y="791364"/>
            <a:ext cx="439104" cy="1171239"/>
          </a:xfrm>
          <a:prstGeom prst="rect">
            <a:avLst/>
          </a:prstGeom>
          <a:solidFill>
            <a:schemeClr val="accent5"/>
          </a:solidFill>
          <a:ln w="12700" cap="flat" cmpd="sng" algn="ctr">
            <a:noFill/>
            <a:prstDash val="solid"/>
            <a:miter lim="800000"/>
          </a:ln>
          <a:effectLst/>
        </p:spPr>
        <p:txBody>
          <a:bodyPr vert="vert270" wrap="square"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rPr>
              <a:t>PHASE</a:t>
            </a:r>
          </a:p>
        </p:txBody>
      </p:sp>
      <p:sp>
        <p:nvSpPr>
          <p:cNvPr id="10" name="Rectangle 9">
            <a:extLst>
              <a:ext uri="{FF2B5EF4-FFF2-40B4-BE49-F238E27FC236}">
                <a16:creationId xmlns:a16="http://schemas.microsoft.com/office/drawing/2014/main" id="{C91B5DC0-C79C-4953-3E1C-083E0602FD1E}"/>
              </a:ext>
            </a:extLst>
          </p:cNvPr>
          <p:cNvSpPr>
            <a:spLocks/>
          </p:cNvSpPr>
          <p:nvPr/>
        </p:nvSpPr>
        <p:spPr>
          <a:xfrm>
            <a:off x="2086117" y="2061225"/>
            <a:ext cx="1926595" cy="2885700"/>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Cloud environment provisioning (IDMC) by Informatica</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Informatica Secure Agent installation </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SSO enablement</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Env configuration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Access permission configuration (role &amp; responsibility configuration)</a:t>
            </a:r>
            <a:endParaRPr kumimoji="0" lang="en-IN"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p:txBody>
      </p:sp>
      <p:sp>
        <p:nvSpPr>
          <p:cNvPr id="11" name="Rectangle 10">
            <a:extLst>
              <a:ext uri="{FF2B5EF4-FFF2-40B4-BE49-F238E27FC236}">
                <a16:creationId xmlns:a16="http://schemas.microsoft.com/office/drawing/2014/main" id="{1DB45E73-6A18-C84F-C45A-84AC73A52BB8}"/>
              </a:ext>
            </a:extLst>
          </p:cNvPr>
          <p:cNvSpPr>
            <a:spLocks/>
          </p:cNvSpPr>
          <p:nvPr/>
        </p:nvSpPr>
        <p:spPr>
          <a:xfrm>
            <a:off x="4162494" y="2061225"/>
            <a:ext cx="3349893" cy="3026444"/>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Requirement &amp; Use Case identification for the implementation (Domains, Systems etc.) </a:t>
            </a:r>
          </a:p>
          <a:p>
            <a:pPr marL="137160" indent="-137160">
              <a:spcBef>
                <a:spcPts val="200"/>
              </a:spcBef>
              <a:spcAft>
                <a:spcPts val="100"/>
              </a:spcAft>
              <a:buClr>
                <a:prstClr val="black"/>
              </a:buClr>
              <a:buFont typeface="System Font Regular"/>
              <a:buChar char="-"/>
              <a:defRPr/>
            </a:pPr>
            <a:r>
              <a:rPr lang="en-US" sz="1000" dirty="0">
                <a:solidFill>
                  <a:prstClr val="black"/>
                </a:solidFill>
                <a:latin typeface="Ubuntu Condensed" panose="020B0506030602030204" pitchFamily="34" charset="0"/>
              </a:rPr>
              <a:t>Define MVP/Pilot Scope (high priority use cases)</a:t>
            </a:r>
            <a:endPar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Identify roles &amp; responsibilities (for assigning ownership)</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Prioritization of use case – high , medium, low</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Collate existing Business Glossaries, policies, processes to be created during MVP</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Identify CDEs in scope for data lineage and data quality</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lang="en-US" sz="1000" dirty="0">
                <a:solidFill>
                  <a:prstClr val="black"/>
                </a:solidFill>
                <a:latin typeface="Ubuntu Condensed" panose="020B0506030602030204" pitchFamily="34" charset="0"/>
              </a:rPr>
              <a:t>Identify DQ gap using column profiling</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Identify and finalize validation rules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Design Governance workflows </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Define metadata extraction process and data lineage strategy.</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Identify classification rules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Identify Data Marketplace and access requirement</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endPar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p:txBody>
      </p:sp>
      <p:sp>
        <p:nvSpPr>
          <p:cNvPr id="12" name="Rectangle 11">
            <a:extLst>
              <a:ext uri="{FF2B5EF4-FFF2-40B4-BE49-F238E27FC236}">
                <a16:creationId xmlns:a16="http://schemas.microsoft.com/office/drawing/2014/main" id="{DC6E167F-9234-E614-BB3F-3FD2665AFEEE}"/>
              </a:ext>
            </a:extLst>
          </p:cNvPr>
          <p:cNvSpPr>
            <a:spLocks/>
          </p:cNvSpPr>
          <p:nvPr/>
        </p:nvSpPr>
        <p:spPr>
          <a:xfrm>
            <a:off x="1575934" y="2064302"/>
            <a:ext cx="439104" cy="3233042"/>
          </a:xfrm>
          <a:prstGeom prst="rect">
            <a:avLst/>
          </a:prstGeom>
          <a:solidFill>
            <a:schemeClr val="accent5"/>
          </a:solidFill>
          <a:ln w="12700" cap="flat" cmpd="sng" algn="ctr">
            <a:noFill/>
            <a:prstDash val="solid"/>
            <a:miter lim="800000"/>
          </a:ln>
          <a:effectLst/>
        </p:spPr>
        <p:txBody>
          <a:bodyPr vert="vert270" wrap="square"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rPr>
              <a:t>KEY ACTIVITIES</a:t>
            </a:r>
          </a:p>
        </p:txBody>
      </p:sp>
      <p:sp>
        <p:nvSpPr>
          <p:cNvPr id="13" name="Rectangle 12">
            <a:extLst>
              <a:ext uri="{FF2B5EF4-FFF2-40B4-BE49-F238E27FC236}">
                <a16:creationId xmlns:a16="http://schemas.microsoft.com/office/drawing/2014/main" id="{D7669940-7B35-C97D-16E6-95C8821CFAD3}"/>
              </a:ext>
            </a:extLst>
          </p:cNvPr>
          <p:cNvSpPr/>
          <p:nvPr/>
        </p:nvSpPr>
        <p:spPr>
          <a:xfrm>
            <a:off x="1531745" y="5017983"/>
            <a:ext cx="439104" cy="1127758"/>
          </a:xfrm>
          <a:prstGeom prst="rect">
            <a:avLst/>
          </a:prstGeom>
          <a:solidFill>
            <a:schemeClr val="accent5"/>
          </a:solidFill>
          <a:ln w="12700" cap="flat" cmpd="sng" algn="ctr">
            <a:noFill/>
            <a:prstDash val="solid"/>
            <a:miter lim="800000"/>
          </a:ln>
          <a:effectLst/>
        </p:spPr>
        <p:txBody>
          <a:bodyPr vert="vert270" wrap="square"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Ubuntu Condensed" panose="020B0506030602030204" pitchFamily="34" charset="0"/>
                <a:ea typeface="+mn-ea"/>
                <a:cs typeface="+mn-cs"/>
              </a:rPr>
              <a:t>DELIVERABLES</a:t>
            </a:r>
          </a:p>
        </p:txBody>
      </p:sp>
      <p:sp>
        <p:nvSpPr>
          <p:cNvPr id="14" name="Rectangle 13">
            <a:extLst>
              <a:ext uri="{FF2B5EF4-FFF2-40B4-BE49-F238E27FC236}">
                <a16:creationId xmlns:a16="http://schemas.microsoft.com/office/drawing/2014/main" id="{F207944D-6992-4893-39D4-F14A5578F959}"/>
              </a:ext>
            </a:extLst>
          </p:cNvPr>
          <p:cNvSpPr>
            <a:spLocks/>
          </p:cNvSpPr>
          <p:nvPr/>
        </p:nvSpPr>
        <p:spPr>
          <a:xfrm>
            <a:off x="4118305" y="5019422"/>
            <a:ext cx="3223731" cy="856134"/>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Business Requirement Document </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Implementation plan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Functional design </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Column profiling report</a:t>
            </a:r>
          </a:p>
        </p:txBody>
      </p:sp>
      <p:sp>
        <p:nvSpPr>
          <p:cNvPr id="15" name="Rectangle 14">
            <a:extLst>
              <a:ext uri="{FF2B5EF4-FFF2-40B4-BE49-F238E27FC236}">
                <a16:creationId xmlns:a16="http://schemas.microsoft.com/office/drawing/2014/main" id="{2D056868-8B8C-7DC6-3A65-A696D7CC2058}"/>
              </a:ext>
            </a:extLst>
          </p:cNvPr>
          <p:cNvSpPr/>
          <p:nvPr/>
        </p:nvSpPr>
        <p:spPr>
          <a:xfrm>
            <a:off x="4143321" y="1532998"/>
            <a:ext cx="3303337" cy="411480"/>
          </a:xfrm>
          <a:prstGeom prst="rect">
            <a:avLst/>
          </a:prstGeom>
          <a:solidFill>
            <a:schemeClr val="accent1"/>
          </a:solidFill>
          <a:ln w="12700" cap="flat" cmpd="sng" algn="ctr">
            <a:noFill/>
            <a:prstDash val="solid"/>
            <a:miter lim="800000"/>
          </a:ln>
          <a:effectLst/>
        </p:spPr>
        <p:txBody>
          <a:bodyPr wrap="square" lIns="180000"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Ubuntu Condensed" panose="020B0506030602030204" pitchFamily="34" charset="0"/>
                <a:ea typeface="Verdana" panose="020B0604030504040204" pitchFamily="34" charset="0"/>
                <a:cs typeface="Arial"/>
              </a:rPr>
              <a:t>Assess &amp; design</a:t>
            </a:r>
          </a:p>
        </p:txBody>
      </p:sp>
      <p:sp>
        <p:nvSpPr>
          <p:cNvPr id="16" name="Rectangle 15">
            <a:extLst>
              <a:ext uri="{FF2B5EF4-FFF2-40B4-BE49-F238E27FC236}">
                <a16:creationId xmlns:a16="http://schemas.microsoft.com/office/drawing/2014/main" id="{9DFA3339-6BD4-4F21-052E-6A008983A0F0}"/>
              </a:ext>
            </a:extLst>
          </p:cNvPr>
          <p:cNvSpPr/>
          <p:nvPr/>
        </p:nvSpPr>
        <p:spPr>
          <a:xfrm>
            <a:off x="4143322" y="792048"/>
            <a:ext cx="3313579" cy="649224"/>
          </a:xfrm>
          <a:prstGeom prst="rect">
            <a:avLst/>
          </a:prstGeom>
          <a:solidFill>
            <a:srgbClr val="12ABDB">
              <a:lumMod val="20000"/>
              <a:lumOff val="80000"/>
            </a:srgbClr>
          </a:solidFill>
          <a:ln w="12700" cap="flat" cmpd="sng" algn="ctr">
            <a:noFill/>
            <a:prstDash val="solid"/>
            <a:miter lim="800000"/>
          </a:ln>
          <a:effectLst/>
        </p:spPr>
        <p:txBody>
          <a:bodyPr wrap="square" lIns="180000" rtlCol="0" anchor="ctr">
            <a:noAutofit/>
          </a:bodyPr>
          <a:lstStyle/>
          <a:p>
            <a:pPr marL="0" marR="0" lvl="0" indent="0" algn="ctr" defTabSz="912813" rtl="0" eaLnBrk="1" fontAlgn="auto" latinLnBrk="0" hangingPunct="1">
              <a:lnSpc>
                <a:spcPct val="100000"/>
              </a:lnSpc>
              <a:spcBef>
                <a:spcPts val="0"/>
              </a:spcBef>
              <a:spcAft>
                <a:spcPts val="0"/>
              </a:spcAft>
              <a:buClr>
                <a:srgbClr val="000000"/>
              </a:buClr>
              <a:buSzPct val="95000"/>
              <a:buFontTx/>
              <a:buNone/>
              <a:tabLst/>
              <a:defRPr/>
            </a:pPr>
            <a:r>
              <a:rPr kumimoji="0" lang="en-US" sz="1400" b="0" i="0" u="none" strike="noStrike" kern="0" cap="none" spc="0" normalizeH="0" baseline="0" noProof="0">
                <a:ln>
                  <a:noFill/>
                </a:ln>
                <a:solidFill>
                  <a:prstClr val="black"/>
                </a:solidFill>
                <a:effectLst/>
                <a:uLnTx/>
                <a:uFillTx/>
                <a:latin typeface="Ubuntu Condensed" panose="020B0506030602030204" pitchFamily="34" charset="0"/>
                <a:ea typeface="Verdana" panose="020B0604030504040204" pitchFamily="34" charset="0"/>
                <a:cs typeface="+mn-cs"/>
              </a:rPr>
              <a:t>Requirement And Design</a:t>
            </a:r>
          </a:p>
        </p:txBody>
      </p:sp>
      <p:sp>
        <p:nvSpPr>
          <p:cNvPr id="18" name="Rectangle 17">
            <a:extLst>
              <a:ext uri="{FF2B5EF4-FFF2-40B4-BE49-F238E27FC236}">
                <a16:creationId xmlns:a16="http://schemas.microsoft.com/office/drawing/2014/main" id="{CBEF2697-2999-6A12-8F02-2F6CA18BDA2B}"/>
              </a:ext>
            </a:extLst>
          </p:cNvPr>
          <p:cNvSpPr/>
          <p:nvPr/>
        </p:nvSpPr>
        <p:spPr>
          <a:xfrm>
            <a:off x="2076096" y="1533921"/>
            <a:ext cx="1938528" cy="409634"/>
          </a:xfrm>
          <a:prstGeom prst="rect">
            <a:avLst/>
          </a:prstGeom>
          <a:solidFill>
            <a:schemeClr val="accent4">
              <a:lumMod val="50000"/>
            </a:schemeClr>
          </a:solidFill>
          <a:ln w="12700" cap="flat" cmpd="sng" algn="ctr">
            <a:noFill/>
            <a:prstDash val="solid"/>
            <a:miter lim="800000"/>
          </a:ln>
          <a:effectLst/>
        </p:spPr>
        <p:txBody>
          <a:bodyPr wrap="square" lIns="180000"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Ubuntu Condensed" panose="020B0506030602030204" pitchFamily="34" charset="0"/>
                <a:ea typeface="Verdana" panose="020B0604030504040204" pitchFamily="34" charset="0"/>
                <a:cs typeface="Arial" panose="020B0604020202020204" pitchFamily="34" charset="0"/>
              </a:rPr>
              <a:t>Installation, Configuration and environment setup </a:t>
            </a:r>
          </a:p>
        </p:txBody>
      </p:sp>
      <p:sp>
        <p:nvSpPr>
          <p:cNvPr id="19" name="Rectangle 18">
            <a:extLst>
              <a:ext uri="{FF2B5EF4-FFF2-40B4-BE49-F238E27FC236}">
                <a16:creationId xmlns:a16="http://schemas.microsoft.com/office/drawing/2014/main" id="{656D1C33-64CE-EA12-C9B2-6394FFF3F1F2}"/>
              </a:ext>
            </a:extLst>
          </p:cNvPr>
          <p:cNvSpPr/>
          <p:nvPr/>
        </p:nvSpPr>
        <p:spPr>
          <a:xfrm>
            <a:off x="2076096" y="792048"/>
            <a:ext cx="1938528" cy="649224"/>
          </a:xfrm>
          <a:prstGeom prst="rect">
            <a:avLst/>
          </a:prstGeom>
          <a:solidFill>
            <a:schemeClr val="accent2"/>
          </a:solidFill>
          <a:ln w="12700" cap="flat" cmpd="sng" algn="ctr">
            <a:noFill/>
            <a:prstDash val="solid"/>
            <a:miter lim="800000"/>
          </a:ln>
          <a:effectLst/>
        </p:spPr>
        <p:txBody>
          <a:bodyPr wrap="square" lIns="180000" rtlCol="0" anchor="ctr">
            <a:noAutofit/>
          </a:bodyPr>
          <a:lstStyle/>
          <a:p>
            <a:pPr marL="0" marR="0" lvl="0" indent="0" algn="ctr" defTabSz="912813" rtl="0" eaLnBrk="1" fontAlgn="auto" latinLnBrk="0" hangingPunct="1">
              <a:lnSpc>
                <a:spcPct val="100000"/>
              </a:lnSpc>
              <a:spcBef>
                <a:spcPts val="0"/>
              </a:spcBef>
              <a:spcAft>
                <a:spcPts val="0"/>
              </a:spcAft>
              <a:buClr>
                <a:srgbClr val="000000"/>
              </a:buClr>
              <a:buSzPct val="95000"/>
              <a:buFontTx/>
              <a:buNone/>
              <a:tabLst/>
              <a:defRPr/>
            </a:pPr>
            <a:r>
              <a:rPr kumimoji="0" lang="en-US" sz="1400" b="0" i="0" u="none" strike="noStrike" kern="0" cap="none" spc="0" normalizeH="0" baseline="0" noProof="0" dirty="0">
                <a:ln>
                  <a:noFill/>
                </a:ln>
                <a:solidFill>
                  <a:prstClr val="black"/>
                </a:solidFill>
                <a:effectLst/>
                <a:uLnTx/>
                <a:uFillTx/>
                <a:latin typeface="Ubuntu Condensed" panose="020B0506030602030204" pitchFamily="34" charset="0"/>
                <a:ea typeface="Verdana" panose="020B0604030504040204" pitchFamily="34" charset="0"/>
                <a:cs typeface="+mn-cs"/>
              </a:rPr>
              <a:t>Initial Assessment &amp; Infrastructure Setup</a:t>
            </a:r>
            <a:endParaRPr kumimoji="0" lang="en-US" sz="1400" b="0" i="0" u="none" strike="noStrike" kern="0" cap="none" spc="0" normalizeH="0" baseline="0" noProof="0" dirty="0">
              <a:ln>
                <a:noFill/>
              </a:ln>
              <a:solidFill>
                <a:prstClr val="white"/>
              </a:solidFill>
              <a:effectLst/>
              <a:uLnTx/>
              <a:uFillTx/>
              <a:latin typeface="Ubuntu Condensed" panose="020B0506030602030204" pitchFamily="34" charset="0"/>
              <a:ea typeface="+mn-ea"/>
              <a:cs typeface="+mn-cs"/>
            </a:endParaRPr>
          </a:p>
        </p:txBody>
      </p:sp>
      <p:sp>
        <p:nvSpPr>
          <p:cNvPr id="20" name="Rectangle 19">
            <a:extLst>
              <a:ext uri="{FF2B5EF4-FFF2-40B4-BE49-F238E27FC236}">
                <a16:creationId xmlns:a16="http://schemas.microsoft.com/office/drawing/2014/main" id="{1CFFF59D-9A19-3013-2135-2A4609F25261}"/>
              </a:ext>
            </a:extLst>
          </p:cNvPr>
          <p:cNvSpPr/>
          <p:nvPr/>
        </p:nvSpPr>
        <p:spPr>
          <a:xfrm flipH="1">
            <a:off x="8052346" y="1445488"/>
            <a:ext cx="3923828" cy="422469"/>
          </a:xfrm>
          <a:prstGeom prst="rect">
            <a:avLst/>
          </a:prstGeom>
          <a:noFill/>
          <a:ln w="12700" cap="flat" cmpd="sng" algn="ctr">
            <a:noFill/>
            <a:prstDash val="solid"/>
            <a:miter lim="800000"/>
          </a:ln>
          <a:effectLst/>
        </p:spPr>
        <p:txBody>
          <a:bodyPr wrap="square" lIns="144000" tIns="0" rIns="144000" bIns="0" rtlCol="0" anchor="ctr">
            <a:noAutofit/>
          </a:bodyPr>
          <a:lstStyle/>
          <a:p>
            <a:pPr marL="0" marR="0" lvl="0" indent="0" algn="ctr" defTabSz="81617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Ubuntu Condensed" panose="020B050603060203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F03A9A26-6119-E993-FE7B-5CFB69107C4E}"/>
              </a:ext>
            </a:extLst>
          </p:cNvPr>
          <p:cNvSpPr/>
          <p:nvPr/>
        </p:nvSpPr>
        <p:spPr>
          <a:xfrm>
            <a:off x="2066617" y="4433506"/>
            <a:ext cx="2678843" cy="713446"/>
          </a:xfrm>
          <a:prstGeom prst="rect">
            <a:avLst/>
          </a:prstGeom>
          <a:noFill/>
          <a:ln w="12700" cap="flat" cmpd="sng" algn="ctr">
            <a:noFill/>
            <a:prstDash val="solid"/>
            <a:miter lim="800000"/>
          </a:ln>
          <a:effectLst/>
        </p:spPr>
        <p:txBody>
          <a:bodyPr wrap="square" rtlCol="0" anchor="t" anchorCtr="0">
            <a:noAutofit/>
          </a:bodyPr>
          <a:lstStyle/>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endParaRPr kumimoji="0" lang="en-IN" sz="900" b="0" i="0" u="none" strike="noStrike" kern="0" cap="none" spc="0" normalizeH="0" baseline="0" noProof="0">
              <a:ln>
                <a:noFill/>
              </a:ln>
              <a:solidFill>
                <a:srgbClr val="000000"/>
              </a:solidFill>
              <a:effectLst/>
              <a:uLnTx/>
              <a:uFillTx/>
              <a:latin typeface="Ubuntu Condensed" panose="020B0506030602030204" pitchFamily="34" charset="0"/>
              <a:ea typeface="+mn-ea"/>
              <a:cs typeface="+mn-cs"/>
            </a:endParaRPr>
          </a:p>
        </p:txBody>
      </p:sp>
      <p:sp>
        <p:nvSpPr>
          <p:cNvPr id="24" name="Rectangle 23">
            <a:extLst>
              <a:ext uri="{FF2B5EF4-FFF2-40B4-BE49-F238E27FC236}">
                <a16:creationId xmlns:a16="http://schemas.microsoft.com/office/drawing/2014/main" id="{FF7D4205-EA35-A2A2-0A73-18DAE6ADE5B8}"/>
              </a:ext>
            </a:extLst>
          </p:cNvPr>
          <p:cNvSpPr/>
          <p:nvPr/>
        </p:nvSpPr>
        <p:spPr>
          <a:xfrm>
            <a:off x="7594821" y="1539542"/>
            <a:ext cx="3279679" cy="397026"/>
          </a:xfrm>
          <a:prstGeom prst="rect">
            <a:avLst/>
          </a:prstGeom>
          <a:solidFill>
            <a:schemeClr val="accent2"/>
          </a:solidFill>
          <a:ln w="12700" cap="flat" cmpd="sng" algn="ctr">
            <a:noFill/>
            <a:prstDash val="solid"/>
            <a:miter lim="800000"/>
          </a:ln>
          <a:effectLst/>
        </p:spPr>
        <p:txBody>
          <a:bodyPr wrap="square" lIns="180000" rtlCol="0" anchor="ctr">
            <a:noAutofit/>
          </a:bodyPr>
          <a:lstStyle/>
          <a:p>
            <a:pPr marL="0" marR="0" lvl="0" indent="0" algn="ctr" defTabSz="912813" rtl="0" eaLnBrk="1" fontAlgn="auto" latinLnBrk="0" hangingPunct="1">
              <a:lnSpc>
                <a:spcPct val="100000"/>
              </a:lnSpc>
              <a:spcBef>
                <a:spcPts val="0"/>
              </a:spcBef>
              <a:spcAft>
                <a:spcPts val="0"/>
              </a:spcAft>
              <a:buClr>
                <a:srgbClr val="000000"/>
              </a:buClr>
              <a:buSzPct val="95000"/>
              <a:buFontTx/>
              <a:buNone/>
              <a:tabLst/>
              <a:defRPr/>
            </a:pPr>
            <a:r>
              <a:rPr kumimoji="0" lang="en-US" sz="1000" b="0" i="0" u="none" strike="noStrike" kern="0" cap="none" spc="0" normalizeH="0" baseline="0" noProof="0">
                <a:ln>
                  <a:noFill/>
                </a:ln>
                <a:solidFill>
                  <a:prstClr val="white"/>
                </a:solidFill>
                <a:effectLst/>
                <a:uLnTx/>
                <a:uFillTx/>
                <a:latin typeface="Ubuntu Condensed" panose="020B0506030602030204" pitchFamily="34" charset="0"/>
                <a:ea typeface="Verdana" panose="020B0604030504040204" pitchFamily="34" charset="0"/>
                <a:cs typeface="+mn-cs"/>
              </a:rPr>
              <a:t>Integration with different products</a:t>
            </a:r>
          </a:p>
          <a:p>
            <a:pPr marL="0" marR="0" lvl="0" indent="0" algn="ctr" defTabSz="912813" rtl="0" eaLnBrk="1" fontAlgn="auto" latinLnBrk="0" hangingPunct="1">
              <a:lnSpc>
                <a:spcPct val="100000"/>
              </a:lnSpc>
              <a:spcBef>
                <a:spcPts val="0"/>
              </a:spcBef>
              <a:spcAft>
                <a:spcPts val="0"/>
              </a:spcAft>
              <a:buClr>
                <a:srgbClr val="000000"/>
              </a:buClr>
              <a:buSzPct val="95000"/>
              <a:buFontTx/>
              <a:buNone/>
              <a:tabLst/>
              <a:defRPr/>
            </a:pPr>
            <a:r>
              <a:rPr kumimoji="0" lang="en-US" sz="1000" b="0" i="0" u="none" strike="noStrike" kern="0" cap="none" spc="0" normalizeH="0" baseline="0" noProof="0">
                <a:ln>
                  <a:noFill/>
                </a:ln>
                <a:solidFill>
                  <a:prstClr val="white"/>
                </a:solidFill>
                <a:effectLst/>
                <a:uLnTx/>
                <a:uFillTx/>
                <a:latin typeface="Ubuntu Condensed" panose="020B0506030602030204" pitchFamily="34" charset="0"/>
                <a:ea typeface="Verdana" panose="020B0604030504040204" pitchFamily="34" charset="0"/>
                <a:cs typeface="+mn-cs"/>
              </a:rPr>
              <a:t>/Pilot</a:t>
            </a:r>
            <a:endParaRPr kumimoji="0" lang="en-GB" sz="1000" b="0" i="0" u="none" strike="noStrike" kern="0" cap="none" spc="0" normalizeH="0" baseline="0" noProof="0">
              <a:ln>
                <a:noFill/>
              </a:ln>
              <a:solidFill>
                <a:prstClr val="white"/>
              </a:solidFill>
              <a:effectLst/>
              <a:uLnTx/>
              <a:uFillTx/>
              <a:latin typeface="Ubuntu Condensed" panose="020B0506030602030204" pitchFamily="34" charset="0"/>
              <a:ea typeface="Verdana" panose="020B0604030504040204" pitchFamily="34" charset="0"/>
              <a:cs typeface="+mn-cs"/>
            </a:endParaRPr>
          </a:p>
        </p:txBody>
      </p:sp>
      <p:sp>
        <p:nvSpPr>
          <p:cNvPr id="25" name="Rectangle 24">
            <a:extLst>
              <a:ext uri="{FF2B5EF4-FFF2-40B4-BE49-F238E27FC236}">
                <a16:creationId xmlns:a16="http://schemas.microsoft.com/office/drawing/2014/main" id="{1EE4C9AC-CA11-E0F4-E911-3F4E1902D38D}"/>
              </a:ext>
            </a:extLst>
          </p:cNvPr>
          <p:cNvSpPr/>
          <p:nvPr/>
        </p:nvSpPr>
        <p:spPr>
          <a:xfrm>
            <a:off x="7614072" y="791364"/>
            <a:ext cx="3267433" cy="653441"/>
          </a:xfrm>
          <a:prstGeom prst="rect">
            <a:avLst/>
          </a:prstGeom>
          <a:solidFill>
            <a:schemeClr val="accent2">
              <a:lumMod val="25000"/>
              <a:lumOff val="75000"/>
            </a:schemeClr>
          </a:solidFill>
          <a:ln w="12700" cap="flat" cmpd="sng" algn="ctr">
            <a:noFill/>
            <a:prstDash val="solid"/>
            <a:miter lim="800000"/>
          </a:ln>
          <a:effectLst/>
        </p:spPr>
        <p:txBody>
          <a:bodyPr wrap="square" lIns="180000" rtlCol="0" anchor="ctr">
            <a:noAutofit/>
          </a:bodyPr>
          <a:lstStyle/>
          <a:p>
            <a:pPr marL="0" marR="0" lvl="0" indent="0" algn="ctr" defTabSz="912813" rtl="0" eaLnBrk="1" fontAlgn="auto" latinLnBrk="0" hangingPunct="1">
              <a:lnSpc>
                <a:spcPct val="100000"/>
              </a:lnSpc>
              <a:spcBef>
                <a:spcPts val="0"/>
              </a:spcBef>
              <a:spcAft>
                <a:spcPts val="0"/>
              </a:spcAft>
              <a:buClr>
                <a:srgbClr val="000000"/>
              </a:buClr>
              <a:buSzPct val="95000"/>
              <a:buFontTx/>
              <a:buNone/>
              <a:tabLst/>
              <a:defRPr/>
            </a:pPr>
            <a:r>
              <a:rPr kumimoji="0" lang="en-US" sz="1200" b="0" i="0" u="none" strike="noStrike" kern="0" cap="none" spc="0" normalizeH="0" baseline="0" noProof="0">
                <a:ln>
                  <a:noFill/>
                </a:ln>
                <a:solidFill>
                  <a:prstClr val="black"/>
                </a:solidFill>
                <a:effectLst/>
                <a:uLnTx/>
                <a:uFillTx/>
                <a:latin typeface="Ubuntu Condensed" panose="020B0506030602030204" pitchFamily="34" charset="0"/>
                <a:ea typeface="Verdana" panose="020B0604030504040204" pitchFamily="34" charset="0"/>
                <a:cs typeface="+mn-cs"/>
              </a:rPr>
              <a:t>Implementation</a:t>
            </a:r>
          </a:p>
        </p:txBody>
      </p:sp>
      <p:sp>
        <p:nvSpPr>
          <p:cNvPr id="26" name="Rectangle 25">
            <a:extLst>
              <a:ext uri="{FF2B5EF4-FFF2-40B4-BE49-F238E27FC236}">
                <a16:creationId xmlns:a16="http://schemas.microsoft.com/office/drawing/2014/main" id="{3E19C397-0E0E-2832-B76A-D2F49140EC23}"/>
              </a:ext>
            </a:extLst>
          </p:cNvPr>
          <p:cNvSpPr>
            <a:spLocks/>
          </p:cNvSpPr>
          <p:nvPr/>
        </p:nvSpPr>
        <p:spPr>
          <a:xfrm>
            <a:off x="7525193" y="2060542"/>
            <a:ext cx="3223731" cy="2986899"/>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Catalog source systems and extract metadata</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Load business metadata for the domains in scope</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Modify Data classification rules and Configure new rules (as applicable)</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Business metadata creation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Technical and business metadata association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Data Marketplace configuration and enablement</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lang="en-US" sz="1000" dirty="0">
                <a:solidFill>
                  <a:prstClr val="black"/>
                </a:solidFill>
                <a:latin typeface="Ubuntu Condensed" panose="020B0506030602030204" pitchFamily="34" charset="0"/>
              </a:rPr>
              <a:t>Data Access Management – configuration and policy enablement</a:t>
            </a:r>
          </a:p>
          <a:p>
            <a:pPr marL="137160" indent="-137160">
              <a:spcBef>
                <a:spcPts val="200"/>
              </a:spcBef>
              <a:spcAft>
                <a:spcPts val="100"/>
              </a:spcAft>
              <a:buClr>
                <a:prstClr val="black"/>
              </a:buClr>
              <a:buFont typeface="System Font Regular"/>
              <a:buChar char="-"/>
              <a:defRPr/>
            </a:pPr>
            <a:r>
              <a:rPr lang="en-US" sz="1000" dirty="0">
                <a:solidFill>
                  <a:prstClr val="black"/>
                </a:solidFill>
                <a:latin typeface="Ubuntu Condensed" panose="020B0506030602030204" pitchFamily="34" charset="0"/>
              </a:rPr>
              <a:t>Create rule specification/mapplet</a:t>
            </a:r>
          </a:p>
          <a:p>
            <a:pPr marL="137160" lvl="0" indent="-137160">
              <a:spcBef>
                <a:spcPts val="200"/>
              </a:spcBef>
              <a:spcAft>
                <a:spcPts val="100"/>
              </a:spcAft>
              <a:buClr>
                <a:prstClr val="black"/>
              </a:buClr>
              <a:buFont typeface="System Font Regular"/>
              <a:buChar char="-"/>
              <a:defRPr/>
            </a:pPr>
            <a:r>
              <a:rPr lang="en-US" sz="1000" dirty="0">
                <a:solidFill>
                  <a:prstClr val="black"/>
                </a:solidFill>
                <a:latin typeface="Ubuntu Condensed" panose="020B0506030602030204" pitchFamily="34" charset="0"/>
              </a:rPr>
              <a:t>Cleansing, standardization and error reporting, alert etc.</a:t>
            </a:r>
          </a:p>
          <a:p>
            <a:pPr marL="137160" indent="-137160">
              <a:spcBef>
                <a:spcPts val="200"/>
              </a:spcBef>
              <a:spcAft>
                <a:spcPts val="100"/>
              </a:spcAft>
              <a:buClr>
                <a:prstClr val="black"/>
              </a:buClr>
              <a:buFont typeface="System Font Regular"/>
              <a:buChar char="-"/>
              <a:defRPr/>
            </a:pPr>
            <a:r>
              <a:rPr lang="en-US" sz="1000" dirty="0">
                <a:solidFill>
                  <a:prstClr val="black"/>
                </a:solidFill>
                <a:latin typeface="Ubuntu Condensed" panose="020B0506030602030204" pitchFamily="34" charset="0"/>
              </a:rPr>
              <a:t>Workflow development</a:t>
            </a:r>
            <a:endPar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Interaction with business stakeholders on validation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Schedule DQ jobs</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Documentation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endPar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endPar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endParaRPr>
          </a:p>
        </p:txBody>
      </p:sp>
      <p:sp>
        <p:nvSpPr>
          <p:cNvPr id="27" name="Rectangle 26">
            <a:extLst>
              <a:ext uri="{FF2B5EF4-FFF2-40B4-BE49-F238E27FC236}">
                <a16:creationId xmlns:a16="http://schemas.microsoft.com/office/drawing/2014/main" id="{AC4D7C32-E47F-3215-D027-0FB450A1BBF7}"/>
              </a:ext>
            </a:extLst>
          </p:cNvPr>
          <p:cNvSpPr>
            <a:spLocks/>
          </p:cNvSpPr>
          <p:nvPr/>
        </p:nvSpPr>
        <p:spPr>
          <a:xfrm>
            <a:off x="7518175" y="5018739"/>
            <a:ext cx="3243555" cy="856134"/>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b"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Operational &amp; implemented Data Cataloging solution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Exception reporting</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lang="en-US" sz="1000" dirty="0">
                <a:solidFill>
                  <a:prstClr val="black"/>
                </a:solidFill>
                <a:latin typeface="Ubuntu Condensed" panose="020B0506030602030204" pitchFamily="34" charset="0"/>
              </a:rPr>
              <a:t>DQ Scorecard in application</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Improved DQ at target DB</a:t>
            </a:r>
          </a:p>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User Guide/Operational Manual (for Business and Technical Users)</a:t>
            </a:r>
          </a:p>
        </p:txBody>
      </p:sp>
      <p:sp>
        <p:nvSpPr>
          <p:cNvPr id="28" name="Rectangle 27">
            <a:extLst>
              <a:ext uri="{FF2B5EF4-FFF2-40B4-BE49-F238E27FC236}">
                <a16:creationId xmlns:a16="http://schemas.microsoft.com/office/drawing/2014/main" id="{8E524681-DF6A-70E8-3FB3-F7D139450DD2}"/>
              </a:ext>
            </a:extLst>
          </p:cNvPr>
          <p:cNvSpPr>
            <a:spLocks/>
          </p:cNvSpPr>
          <p:nvPr/>
        </p:nvSpPr>
        <p:spPr>
          <a:xfrm>
            <a:off x="2031907" y="5019422"/>
            <a:ext cx="1929384" cy="856134"/>
          </a:xfrm>
          <a:prstGeom prst="rect">
            <a:avLst/>
          </a:prstGeom>
          <a:noFill/>
          <a:ln w="12700" cap="flat" cmpd="sng" algn="ctr">
            <a:noFill/>
            <a:prstDash val="solid"/>
            <a:miter lim="800000"/>
          </a:ln>
          <a:effectLst/>
        </p:spPr>
        <p:txBody>
          <a:bodyPr wrap="square" rtlCol="0" anchor="t" anchorCtr="0">
            <a:noAutofit/>
          </a:bodyPr>
          <a:lstStyle/>
          <a:p>
            <a:pPr marL="137160" marR="0" lvl="0" indent="-137160" algn="l" defTabSz="914400" rtl="0" eaLnBrk="1" fontAlgn="auto" latinLnBrk="0" hangingPunct="1">
              <a:lnSpc>
                <a:spcPct val="100000"/>
              </a:lnSpc>
              <a:spcBef>
                <a:spcPts val="200"/>
              </a:spcBef>
              <a:spcAft>
                <a:spcPts val="100"/>
              </a:spcAft>
              <a:buClr>
                <a:prstClr val="black"/>
              </a:buClr>
              <a:buSzTx/>
              <a:buFont typeface="System Font Regular"/>
              <a:buChar char="-"/>
              <a:tabLst/>
              <a:defRPr/>
            </a:pPr>
            <a:r>
              <a:rPr kumimoji="0" lang="en-US" sz="1000" b="0" i="0" u="none" strike="noStrike" kern="1200" cap="none" spc="0" normalizeH="0" baseline="0" noProof="0" dirty="0">
                <a:ln>
                  <a:noFill/>
                </a:ln>
                <a:solidFill>
                  <a:prstClr val="black"/>
                </a:solidFill>
                <a:effectLst/>
                <a:uLnTx/>
                <a:uFillTx/>
                <a:latin typeface="Ubuntu Condensed" panose="020B0506030602030204" pitchFamily="34" charset="0"/>
                <a:ea typeface="+mn-ea"/>
                <a:cs typeface="+mn-cs"/>
              </a:rPr>
              <a:t>Operational CDGC environment</a:t>
            </a:r>
          </a:p>
        </p:txBody>
      </p:sp>
      <p:cxnSp>
        <p:nvCxnSpPr>
          <p:cNvPr id="34" name="Straight Connector 33">
            <a:extLst>
              <a:ext uri="{FF2B5EF4-FFF2-40B4-BE49-F238E27FC236}">
                <a16:creationId xmlns:a16="http://schemas.microsoft.com/office/drawing/2014/main" id="{8C03CC4D-D9E0-09C2-3626-F505CDFCFD40}"/>
              </a:ext>
            </a:extLst>
          </p:cNvPr>
          <p:cNvCxnSpPr>
            <a:cxnSpLocks/>
          </p:cNvCxnSpPr>
          <p:nvPr/>
        </p:nvCxnSpPr>
        <p:spPr>
          <a:xfrm flipV="1">
            <a:off x="880235" y="4946925"/>
            <a:ext cx="10976802" cy="0"/>
          </a:xfrm>
          <a:prstGeom prst="line">
            <a:avLst/>
          </a:prstGeom>
          <a:noFill/>
          <a:ln w="6350" cap="flat" cmpd="sng" algn="ctr">
            <a:solidFill>
              <a:schemeClr val="accent5"/>
            </a:solidFill>
            <a:prstDash val="dash"/>
            <a:miter lim="800000"/>
          </a:ln>
          <a:effectLst/>
        </p:spPr>
      </p:cxnSp>
      <p:cxnSp>
        <p:nvCxnSpPr>
          <p:cNvPr id="36" name="Straight Connector 35">
            <a:extLst>
              <a:ext uri="{FF2B5EF4-FFF2-40B4-BE49-F238E27FC236}">
                <a16:creationId xmlns:a16="http://schemas.microsoft.com/office/drawing/2014/main" id="{0615F9DC-F2F1-C4A8-1480-B4EAFEB062B1}"/>
              </a:ext>
            </a:extLst>
          </p:cNvPr>
          <p:cNvCxnSpPr>
            <a:cxnSpLocks/>
          </p:cNvCxnSpPr>
          <p:nvPr/>
        </p:nvCxnSpPr>
        <p:spPr>
          <a:xfrm flipV="1">
            <a:off x="834325" y="2053648"/>
            <a:ext cx="10976802" cy="0"/>
          </a:xfrm>
          <a:prstGeom prst="line">
            <a:avLst/>
          </a:prstGeom>
          <a:noFill/>
          <a:ln w="6350" cap="flat" cmpd="sng" algn="ctr">
            <a:solidFill>
              <a:schemeClr val="accent5"/>
            </a:solidFill>
            <a:prstDash val="dash"/>
            <a:miter lim="800000"/>
          </a:ln>
          <a:effectLst/>
        </p:spPr>
      </p:cxnSp>
      <p:sp>
        <p:nvSpPr>
          <p:cNvPr id="37" name="Arrow: Chevron 36">
            <a:extLst>
              <a:ext uri="{FF2B5EF4-FFF2-40B4-BE49-F238E27FC236}">
                <a16:creationId xmlns:a16="http://schemas.microsoft.com/office/drawing/2014/main" id="{44D5A5B0-A28A-15D0-EA54-9416E9208E99}"/>
              </a:ext>
            </a:extLst>
          </p:cNvPr>
          <p:cNvSpPr/>
          <p:nvPr/>
        </p:nvSpPr>
        <p:spPr>
          <a:xfrm>
            <a:off x="1424184" y="6213046"/>
            <a:ext cx="9590809" cy="255748"/>
          </a:xfrm>
          <a:prstGeom prst="chevron">
            <a:avLst/>
          </a:prstGeom>
          <a:solidFill>
            <a:schemeClr val="accent2"/>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  8 weeks</a:t>
            </a:r>
            <a:endParaRPr lang="en-US" sz="1100" dirty="0">
              <a:solidFill>
                <a:schemeClr val="tx1"/>
              </a:solidFill>
            </a:endParaRPr>
          </a:p>
        </p:txBody>
      </p:sp>
    </p:spTree>
    <p:extLst>
      <p:ext uri="{BB962C8B-B14F-4D97-AF65-F5344CB8AC3E}">
        <p14:creationId xmlns:p14="http://schemas.microsoft.com/office/powerpoint/2010/main" val="2934015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2397-1E4D-CE12-D782-A3D708BB2E15}"/>
              </a:ext>
            </a:extLst>
          </p:cNvPr>
          <p:cNvSpPr>
            <a:spLocks noGrp="1"/>
          </p:cNvSpPr>
          <p:nvPr>
            <p:ph type="title"/>
          </p:nvPr>
        </p:nvSpPr>
        <p:spPr>
          <a:xfrm>
            <a:off x="1613127" y="2500017"/>
            <a:ext cx="10947772" cy="716711"/>
          </a:xfrm>
        </p:spPr>
        <p:txBody>
          <a:bodyPr/>
          <a:lstStyle/>
          <a:p>
            <a:r>
              <a:rPr lang="en-US" dirty="0"/>
              <a:t>Appendix</a:t>
            </a:r>
            <a:endParaRPr lang="en-IN" dirty="0"/>
          </a:p>
        </p:txBody>
      </p:sp>
    </p:spTree>
    <p:extLst>
      <p:ext uri="{BB962C8B-B14F-4D97-AF65-F5344CB8AC3E}">
        <p14:creationId xmlns:p14="http://schemas.microsoft.com/office/powerpoint/2010/main" val="183885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cxnSp>
        <p:nvCxnSpPr>
          <p:cNvPr id="155" name="Google Shape;978;p14">
            <a:extLst>
              <a:ext uri="{FF2B5EF4-FFF2-40B4-BE49-F238E27FC236}">
                <a16:creationId xmlns:a16="http://schemas.microsoft.com/office/drawing/2014/main" id="{226A0987-9110-03C2-70C8-980FCBE25BB8}"/>
              </a:ext>
            </a:extLst>
          </p:cNvPr>
          <p:cNvCxnSpPr>
            <a:cxnSpLocks/>
          </p:cNvCxnSpPr>
          <p:nvPr/>
        </p:nvCxnSpPr>
        <p:spPr>
          <a:xfrm>
            <a:off x="9119062" y="3766561"/>
            <a:ext cx="767888" cy="0"/>
          </a:xfrm>
          <a:prstGeom prst="straightConnector1">
            <a:avLst/>
          </a:prstGeom>
          <a:noFill/>
          <a:ln w="9525" cap="flat" cmpd="sng">
            <a:solidFill>
              <a:schemeClr val="lt1"/>
            </a:solidFill>
            <a:prstDash val="solid"/>
            <a:miter lim="800000"/>
            <a:headEnd type="none" w="sm" len="sm"/>
            <a:tailEnd type="none" w="sm" len="sm"/>
          </a:ln>
        </p:spPr>
      </p:cxnSp>
      <p:cxnSp>
        <p:nvCxnSpPr>
          <p:cNvPr id="157" name="Google Shape;978;p14">
            <a:extLst>
              <a:ext uri="{FF2B5EF4-FFF2-40B4-BE49-F238E27FC236}">
                <a16:creationId xmlns:a16="http://schemas.microsoft.com/office/drawing/2014/main" id="{66452D28-23F0-FEE1-0FE3-058F8C97A026}"/>
              </a:ext>
            </a:extLst>
          </p:cNvPr>
          <p:cNvCxnSpPr>
            <a:cxnSpLocks/>
          </p:cNvCxnSpPr>
          <p:nvPr/>
        </p:nvCxnSpPr>
        <p:spPr>
          <a:xfrm>
            <a:off x="9119062" y="2453150"/>
            <a:ext cx="767888" cy="0"/>
          </a:xfrm>
          <a:prstGeom prst="straightConnector1">
            <a:avLst/>
          </a:prstGeom>
          <a:noFill/>
          <a:ln w="9525" cap="flat" cmpd="sng">
            <a:solidFill>
              <a:schemeClr val="lt1"/>
            </a:solidFill>
            <a:prstDash val="solid"/>
            <a:miter lim="800000"/>
            <a:headEnd type="none" w="sm" len="sm"/>
            <a:tailEnd type="none" w="sm" len="sm"/>
          </a:ln>
        </p:spPr>
      </p:cxnSp>
      <p:cxnSp>
        <p:nvCxnSpPr>
          <p:cNvPr id="88" name="Google Shape;977;p14">
            <a:extLst>
              <a:ext uri="{FF2B5EF4-FFF2-40B4-BE49-F238E27FC236}">
                <a16:creationId xmlns:a16="http://schemas.microsoft.com/office/drawing/2014/main" id="{1F083DF8-4873-1FBB-90E6-963644FE10CE}"/>
              </a:ext>
            </a:extLst>
          </p:cNvPr>
          <p:cNvCxnSpPr/>
          <p:nvPr/>
        </p:nvCxnSpPr>
        <p:spPr>
          <a:xfrm rot="10800000">
            <a:off x="7901681" y="1461273"/>
            <a:ext cx="710293" cy="0"/>
          </a:xfrm>
          <a:prstGeom prst="straightConnector1">
            <a:avLst/>
          </a:prstGeom>
          <a:noFill/>
          <a:ln w="9525" cap="flat" cmpd="sng">
            <a:solidFill>
              <a:schemeClr val="lt1"/>
            </a:solidFill>
            <a:prstDash val="solid"/>
            <a:miter lim="800000"/>
            <a:headEnd type="none" w="sm" len="sm"/>
            <a:tailEnd type="none" w="sm" len="sm"/>
          </a:ln>
        </p:spPr>
      </p:cxnSp>
      <p:cxnSp>
        <p:nvCxnSpPr>
          <p:cNvPr id="89" name="Google Shape;978;p14">
            <a:extLst>
              <a:ext uri="{FF2B5EF4-FFF2-40B4-BE49-F238E27FC236}">
                <a16:creationId xmlns:a16="http://schemas.microsoft.com/office/drawing/2014/main" id="{C9BBBE0C-DA49-1CD9-5B02-58386491CB69}"/>
              </a:ext>
            </a:extLst>
          </p:cNvPr>
          <p:cNvCxnSpPr>
            <a:cxnSpLocks/>
          </p:cNvCxnSpPr>
          <p:nvPr/>
        </p:nvCxnSpPr>
        <p:spPr>
          <a:xfrm>
            <a:off x="8611974" y="3053327"/>
            <a:ext cx="1409303" cy="0"/>
          </a:xfrm>
          <a:prstGeom prst="straightConnector1">
            <a:avLst/>
          </a:prstGeom>
          <a:noFill/>
          <a:ln w="9525" cap="flat" cmpd="sng">
            <a:solidFill>
              <a:schemeClr val="lt1"/>
            </a:solidFill>
            <a:prstDash val="solid"/>
            <a:miter lim="800000"/>
            <a:headEnd type="none" w="sm" len="sm"/>
            <a:tailEnd type="none" w="sm" len="sm"/>
          </a:ln>
        </p:spPr>
      </p:cxnSp>
      <p:cxnSp>
        <p:nvCxnSpPr>
          <p:cNvPr id="90" name="Google Shape;979;p14">
            <a:extLst>
              <a:ext uri="{FF2B5EF4-FFF2-40B4-BE49-F238E27FC236}">
                <a16:creationId xmlns:a16="http://schemas.microsoft.com/office/drawing/2014/main" id="{416522A6-A65B-0E4E-2916-397EB8ED4A1E}"/>
              </a:ext>
            </a:extLst>
          </p:cNvPr>
          <p:cNvCxnSpPr/>
          <p:nvPr/>
        </p:nvCxnSpPr>
        <p:spPr>
          <a:xfrm>
            <a:off x="7965364" y="4171227"/>
            <a:ext cx="646610" cy="0"/>
          </a:xfrm>
          <a:prstGeom prst="straightConnector1">
            <a:avLst/>
          </a:prstGeom>
          <a:noFill/>
          <a:ln w="9525" cap="flat" cmpd="sng">
            <a:solidFill>
              <a:schemeClr val="lt1"/>
            </a:solidFill>
            <a:prstDash val="solid"/>
            <a:miter lim="800000"/>
            <a:headEnd type="none" w="sm" len="sm"/>
            <a:tailEnd type="none" w="sm" len="sm"/>
          </a:ln>
        </p:spPr>
      </p:cxnSp>
      <p:cxnSp>
        <p:nvCxnSpPr>
          <p:cNvPr id="91" name="Google Shape;980;p14">
            <a:extLst>
              <a:ext uri="{FF2B5EF4-FFF2-40B4-BE49-F238E27FC236}">
                <a16:creationId xmlns:a16="http://schemas.microsoft.com/office/drawing/2014/main" id="{FD69BF0F-4B1C-6ECF-7C33-1E66E3E0D89E}"/>
              </a:ext>
            </a:extLst>
          </p:cNvPr>
          <p:cNvCxnSpPr>
            <a:cxnSpLocks/>
          </p:cNvCxnSpPr>
          <p:nvPr/>
        </p:nvCxnSpPr>
        <p:spPr>
          <a:xfrm>
            <a:off x="8611974" y="1457739"/>
            <a:ext cx="0" cy="2720340"/>
          </a:xfrm>
          <a:prstGeom prst="straightConnector1">
            <a:avLst/>
          </a:prstGeom>
          <a:noFill/>
          <a:ln w="9525" cap="flat" cmpd="sng">
            <a:solidFill>
              <a:schemeClr val="lt1"/>
            </a:solidFill>
            <a:prstDash val="solid"/>
            <a:miter lim="800000"/>
            <a:headEnd type="none" w="sm" len="sm"/>
            <a:tailEnd type="none" w="sm" len="sm"/>
          </a:ln>
        </p:spPr>
      </p:cxnSp>
      <p:cxnSp>
        <p:nvCxnSpPr>
          <p:cNvPr id="92" name="Google Shape;981;p14">
            <a:extLst>
              <a:ext uri="{FF2B5EF4-FFF2-40B4-BE49-F238E27FC236}">
                <a16:creationId xmlns:a16="http://schemas.microsoft.com/office/drawing/2014/main" id="{0A2182C0-FA8C-E7B0-903C-055EE0574C32}"/>
              </a:ext>
            </a:extLst>
          </p:cNvPr>
          <p:cNvCxnSpPr/>
          <p:nvPr/>
        </p:nvCxnSpPr>
        <p:spPr>
          <a:xfrm>
            <a:off x="7965364" y="2432908"/>
            <a:ext cx="646610" cy="0"/>
          </a:xfrm>
          <a:prstGeom prst="straightConnector1">
            <a:avLst/>
          </a:prstGeom>
          <a:noFill/>
          <a:ln w="9525" cap="flat" cmpd="sng">
            <a:solidFill>
              <a:schemeClr val="lt1"/>
            </a:solidFill>
            <a:prstDash val="solid"/>
            <a:miter lim="800000"/>
            <a:headEnd type="none" w="sm" len="sm"/>
            <a:tailEnd type="none" w="sm" len="sm"/>
          </a:ln>
        </p:spPr>
      </p:cxnSp>
      <p:cxnSp>
        <p:nvCxnSpPr>
          <p:cNvPr id="93" name="Google Shape;982;p14">
            <a:extLst>
              <a:ext uri="{FF2B5EF4-FFF2-40B4-BE49-F238E27FC236}">
                <a16:creationId xmlns:a16="http://schemas.microsoft.com/office/drawing/2014/main" id="{42569894-15FF-D2E4-7128-906C701D2097}"/>
              </a:ext>
            </a:extLst>
          </p:cNvPr>
          <p:cNvCxnSpPr/>
          <p:nvPr/>
        </p:nvCxnSpPr>
        <p:spPr>
          <a:xfrm>
            <a:off x="5025340" y="1568297"/>
            <a:ext cx="0" cy="2491468"/>
          </a:xfrm>
          <a:prstGeom prst="straightConnector1">
            <a:avLst/>
          </a:prstGeom>
          <a:noFill/>
          <a:ln w="9525" cap="flat" cmpd="sng">
            <a:solidFill>
              <a:schemeClr val="lt1"/>
            </a:solidFill>
            <a:prstDash val="solid"/>
            <a:miter lim="800000"/>
            <a:headEnd type="none" w="sm" len="sm"/>
            <a:tailEnd type="none" w="sm" len="sm"/>
          </a:ln>
        </p:spPr>
      </p:cxnSp>
      <p:grpSp>
        <p:nvGrpSpPr>
          <p:cNvPr id="94" name="Google Shape;989;p14">
            <a:extLst>
              <a:ext uri="{FF2B5EF4-FFF2-40B4-BE49-F238E27FC236}">
                <a16:creationId xmlns:a16="http://schemas.microsoft.com/office/drawing/2014/main" id="{6B0987FF-67AC-CEED-DA39-053160A620D7}"/>
              </a:ext>
            </a:extLst>
          </p:cNvPr>
          <p:cNvGrpSpPr/>
          <p:nvPr/>
        </p:nvGrpSpPr>
        <p:grpSpPr>
          <a:xfrm>
            <a:off x="4099433" y="2432908"/>
            <a:ext cx="1665339" cy="85895"/>
            <a:chOff x="6613072" y="3271536"/>
            <a:chExt cx="1665339" cy="85895"/>
          </a:xfrm>
        </p:grpSpPr>
        <p:cxnSp>
          <p:nvCxnSpPr>
            <p:cNvPr id="95" name="Google Shape;990;p14">
              <a:extLst>
                <a:ext uri="{FF2B5EF4-FFF2-40B4-BE49-F238E27FC236}">
                  <a16:creationId xmlns:a16="http://schemas.microsoft.com/office/drawing/2014/main" id="{2D715068-DBB2-19C5-028D-EBBF24E6C10F}"/>
                </a:ext>
              </a:extLst>
            </p:cNvPr>
            <p:cNvCxnSpPr/>
            <p:nvPr/>
          </p:nvCxnSpPr>
          <p:spPr>
            <a:xfrm flipH="1">
              <a:off x="6613072" y="3313191"/>
              <a:ext cx="1620451" cy="1293"/>
            </a:xfrm>
            <a:prstGeom prst="straightConnector1">
              <a:avLst/>
            </a:prstGeom>
            <a:noFill/>
            <a:ln w="9525" cap="flat" cmpd="sng">
              <a:solidFill>
                <a:schemeClr val="lt1"/>
              </a:solidFill>
              <a:prstDash val="solid"/>
              <a:miter lim="800000"/>
              <a:headEnd type="none" w="sm" len="sm"/>
              <a:tailEnd type="none" w="sm" len="sm"/>
            </a:ln>
          </p:spPr>
        </p:cxnSp>
        <p:sp>
          <p:nvSpPr>
            <p:cNvPr id="96" name="Google Shape;991;p14">
              <a:extLst>
                <a:ext uri="{FF2B5EF4-FFF2-40B4-BE49-F238E27FC236}">
                  <a16:creationId xmlns:a16="http://schemas.microsoft.com/office/drawing/2014/main" id="{B1FA46CB-89E5-8053-A41F-6874FB221D3B}"/>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sp>
        <p:nvSpPr>
          <p:cNvPr id="97" name="Google Shape;998;p14">
            <a:extLst>
              <a:ext uri="{FF2B5EF4-FFF2-40B4-BE49-F238E27FC236}">
                <a16:creationId xmlns:a16="http://schemas.microsoft.com/office/drawing/2014/main" id="{DCE9D83A-FB22-8A25-2698-317A6AC53228}"/>
              </a:ext>
            </a:extLst>
          </p:cNvPr>
          <p:cNvSpPr txBox="1"/>
          <p:nvPr/>
        </p:nvSpPr>
        <p:spPr>
          <a:xfrm>
            <a:off x="4326392" y="2362995"/>
            <a:ext cx="1259562" cy="223138"/>
          </a:xfrm>
          <a:prstGeom prst="rect">
            <a:avLst/>
          </a:prstGeom>
          <a:solidFill>
            <a:srgbClr val="27293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850"/>
              <a:buFont typeface="Ubuntu"/>
              <a:buNone/>
            </a:pPr>
            <a:r>
              <a:rPr lang="en-US" sz="850" b="1" i="0" u="none" strike="noStrike" cap="none">
                <a:solidFill>
                  <a:srgbClr val="FFFFFF"/>
                </a:solidFill>
                <a:latin typeface="Ubuntu Light" panose="020B0304030602030204" pitchFamily="34" charset="0"/>
                <a:ea typeface="Ubuntu"/>
                <a:cs typeface="Ubuntu"/>
                <a:sym typeface="Ubuntu"/>
              </a:rPr>
              <a:t>Partially Convertible</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98" name="Google Shape;999;p14">
            <a:extLst>
              <a:ext uri="{FF2B5EF4-FFF2-40B4-BE49-F238E27FC236}">
                <a16:creationId xmlns:a16="http://schemas.microsoft.com/office/drawing/2014/main" id="{783A7873-82E3-88F4-6542-E38AB85661BE}"/>
              </a:ext>
            </a:extLst>
          </p:cNvPr>
          <p:cNvSpPr/>
          <p:nvPr/>
        </p:nvSpPr>
        <p:spPr>
          <a:xfrm>
            <a:off x="5781100" y="1742722"/>
            <a:ext cx="2700454" cy="1473108"/>
          </a:xfrm>
          <a:prstGeom prst="roundRect">
            <a:avLst>
              <a:gd name="adj" fmla="val 3266"/>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90000" anchor="ctr" anchorCtr="0">
            <a:noAutofit/>
          </a:bodyPr>
          <a:lstStyle/>
          <a:p>
            <a:pPr marL="0" marR="0" lvl="0" indent="0" algn="l" rtl="0">
              <a:lnSpc>
                <a:spcPct val="100000"/>
              </a:lnSpc>
              <a:spcBef>
                <a:spcPts val="0"/>
              </a:spcBef>
              <a:spcAft>
                <a:spcPts val="0"/>
              </a:spcAft>
              <a:buClr>
                <a:srgbClr val="12ABDB"/>
              </a:buClr>
              <a:buSzPts val="1200"/>
              <a:buFont typeface="Ubuntu"/>
              <a:buNone/>
            </a:pPr>
            <a:r>
              <a:rPr lang="en-US" sz="1200" b="0" i="0" u="none" strike="noStrike" cap="none">
                <a:solidFill>
                  <a:srgbClr val="12ABDB"/>
                </a:solidFill>
                <a:latin typeface="Ubuntu Light" panose="020B0304030602030204" pitchFamily="34" charset="0"/>
                <a:ea typeface="Ubuntu"/>
                <a:cs typeface="Ubuntu"/>
                <a:sym typeface="Ubuntu"/>
              </a:rPr>
              <a:t>Examples: </a:t>
            </a:r>
            <a:endParaRPr sz="1400" b="0" i="0" u="none" strike="noStrike" cap="none">
              <a:solidFill>
                <a:srgbClr val="000000"/>
              </a:solidFill>
              <a:latin typeface="Ubuntu Light" panose="020B0304030602030204" pitchFamily="34" charset="0"/>
              <a:ea typeface="Arial"/>
              <a:cs typeface="Arial"/>
              <a:sym typeface="Arial"/>
            </a:endParaRPr>
          </a:p>
          <a:p>
            <a:pPr marL="182880" marR="0" lvl="0" indent="-182880" algn="l" rtl="0">
              <a:lnSpc>
                <a:spcPct val="100000"/>
              </a:lnSpc>
              <a:spcBef>
                <a:spcPts val="6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Update strategy, Java Transformation</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Re-verify target order</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Re-verify parameters</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Workflow, Worklets</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Command task </a:t>
            </a:r>
          </a:p>
        </p:txBody>
      </p:sp>
      <p:sp>
        <p:nvSpPr>
          <p:cNvPr id="99" name="Google Shape;1000;p14">
            <a:extLst>
              <a:ext uri="{FF2B5EF4-FFF2-40B4-BE49-F238E27FC236}">
                <a16:creationId xmlns:a16="http://schemas.microsoft.com/office/drawing/2014/main" id="{7F39F3E8-D192-9177-B7D5-97F6F8E55784}"/>
              </a:ext>
            </a:extLst>
          </p:cNvPr>
          <p:cNvSpPr/>
          <p:nvPr/>
        </p:nvSpPr>
        <p:spPr>
          <a:xfrm>
            <a:off x="5781100" y="3350453"/>
            <a:ext cx="2700454" cy="1646464"/>
          </a:xfrm>
          <a:prstGeom prst="roundRect">
            <a:avLst>
              <a:gd name="adj" fmla="val 3004"/>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90000" anchor="ctr" anchorCtr="0">
            <a:noAutofit/>
          </a:bodyPr>
          <a:lstStyle/>
          <a:p>
            <a:pPr>
              <a:buClr>
                <a:srgbClr val="12ABDB"/>
              </a:buClr>
              <a:buSzPts val="1200"/>
            </a:pPr>
            <a:r>
              <a:rPr lang="en-US" sz="1200" b="0" i="0" u="none" strike="noStrike" cap="none">
                <a:solidFill>
                  <a:srgbClr val="12ABDB"/>
                </a:solidFill>
                <a:latin typeface="Ubuntu Light" panose="020B0304030602030204" pitchFamily="34" charset="0"/>
                <a:ea typeface="Ubuntu"/>
                <a:cs typeface="Ubuntu"/>
                <a:sym typeface="Ubuntu"/>
              </a:rPr>
              <a:t>Examples: </a:t>
            </a:r>
            <a:r>
              <a:rPr lang="en-US" sz="1050" b="0" i="0" u="none" strike="noStrike" cap="none">
                <a:solidFill>
                  <a:srgbClr val="FFFFFF"/>
                </a:solidFill>
                <a:latin typeface="Ubuntu Light" panose="020B0304030602030204" pitchFamily="34" charset="0"/>
                <a:ea typeface="Ubuntu"/>
                <a:cs typeface="Ubuntu"/>
                <a:sym typeface="Ubuntu"/>
              </a:rPr>
              <a:t>Pre and Post SQL Commands.(re-pointing)</a:t>
            </a:r>
            <a:endParaRPr sz="1050" b="0" i="0" u="none" strike="noStrike" cap="none">
              <a:solidFill>
                <a:srgbClr val="000000"/>
              </a:solidFill>
              <a:latin typeface="Ubuntu Light" panose="020B0304030602030204" pitchFamily="34" charset="0"/>
              <a:ea typeface="Arial"/>
              <a:cs typeface="Arial"/>
              <a:sym typeface="Arial"/>
            </a:endParaRPr>
          </a:p>
          <a:p>
            <a:pPr marL="182880" marR="0" lvl="0" indent="-182880" algn="l" rtl="0">
              <a:lnSpc>
                <a:spcPct val="100000"/>
              </a:lnSpc>
              <a:spcBef>
                <a:spcPts val="6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User Defined Functions</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Unconnected Stored Procedures, Salesforce Look up</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XML Transformation</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SQL Transformation</a:t>
            </a:r>
          </a:p>
          <a:p>
            <a:pPr marL="182880" marR="0" lvl="0" indent="-182880" algn="l" rtl="0">
              <a:lnSpc>
                <a:spcPct val="100000"/>
              </a:lnSpc>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Partitioning </a:t>
            </a:r>
          </a:p>
        </p:txBody>
      </p:sp>
      <p:sp>
        <p:nvSpPr>
          <p:cNvPr id="100" name="Google Shape;1001;p14">
            <a:extLst>
              <a:ext uri="{FF2B5EF4-FFF2-40B4-BE49-F238E27FC236}">
                <a16:creationId xmlns:a16="http://schemas.microsoft.com/office/drawing/2014/main" id="{2EA044EB-625C-6C32-9CF0-68454A6545AA}"/>
              </a:ext>
            </a:extLst>
          </p:cNvPr>
          <p:cNvSpPr/>
          <p:nvPr/>
        </p:nvSpPr>
        <p:spPr>
          <a:xfrm>
            <a:off x="8760266" y="2255338"/>
            <a:ext cx="1004215" cy="373670"/>
          </a:xfrm>
          <a:prstGeom prst="roundRect">
            <a:avLst>
              <a:gd name="adj" fmla="val 548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IICS - CDI</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101" name="Google Shape;1002;p14">
            <a:extLst>
              <a:ext uri="{FF2B5EF4-FFF2-40B4-BE49-F238E27FC236}">
                <a16:creationId xmlns:a16="http://schemas.microsoft.com/office/drawing/2014/main" id="{AD3EC8A6-9122-AA5E-4E29-EACC57925C99}"/>
              </a:ext>
            </a:extLst>
          </p:cNvPr>
          <p:cNvSpPr/>
          <p:nvPr/>
        </p:nvSpPr>
        <p:spPr>
          <a:xfrm>
            <a:off x="5781100" y="1282083"/>
            <a:ext cx="2700454"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Code Deployed to IICS (DI)</a:t>
            </a:r>
            <a:endParaRPr sz="1400" b="0" i="0" u="none" strike="noStrike" cap="none">
              <a:solidFill>
                <a:srgbClr val="000000"/>
              </a:solidFill>
              <a:latin typeface="Ubuntu Light" panose="020B0304030602030204" pitchFamily="34" charset="0"/>
              <a:ea typeface="Arial"/>
              <a:cs typeface="Arial"/>
              <a:sym typeface="Arial"/>
            </a:endParaRPr>
          </a:p>
        </p:txBody>
      </p:sp>
      <p:grpSp>
        <p:nvGrpSpPr>
          <p:cNvPr id="102" name="Google Shape;1003;p14">
            <a:extLst>
              <a:ext uri="{FF2B5EF4-FFF2-40B4-BE49-F238E27FC236}">
                <a16:creationId xmlns:a16="http://schemas.microsoft.com/office/drawing/2014/main" id="{8AE3D154-D1A3-346B-83B2-58C8802227CA}"/>
              </a:ext>
            </a:extLst>
          </p:cNvPr>
          <p:cNvGrpSpPr/>
          <p:nvPr/>
        </p:nvGrpSpPr>
        <p:grpSpPr>
          <a:xfrm>
            <a:off x="5025340" y="4130738"/>
            <a:ext cx="739432" cy="85895"/>
            <a:chOff x="4906736" y="3689492"/>
            <a:chExt cx="739432" cy="85895"/>
          </a:xfrm>
        </p:grpSpPr>
        <p:cxnSp>
          <p:nvCxnSpPr>
            <p:cNvPr id="103" name="Google Shape;1004;p14">
              <a:extLst>
                <a:ext uri="{FF2B5EF4-FFF2-40B4-BE49-F238E27FC236}">
                  <a16:creationId xmlns:a16="http://schemas.microsoft.com/office/drawing/2014/main" id="{89BDAFFF-9181-6AAA-67DC-5E97D632F7CF}"/>
                </a:ext>
              </a:extLst>
            </p:cNvPr>
            <p:cNvCxnSpPr/>
            <p:nvPr/>
          </p:nvCxnSpPr>
          <p:spPr>
            <a:xfrm rot="10800000">
              <a:off x="4906736" y="3731147"/>
              <a:ext cx="694544" cy="0"/>
            </a:xfrm>
            <a:prstGeom prst="straightConnector1">
              <a:avLst/>
            </a:prstGeom>
            <a:noFill/>
            <a:ln w="9525" cap="flat" cmpd="sng">
              <a:solidFill>
                <a:schemeClr val="lt1"/>
              </a:solidFill>
              <a:prstDash val="solid"/>
              <a:miter lim="800000"/>
              <a:headEnd type="none" w="sm" len="sm"/>
              <a:tailEnd type="none" w="sm" len="sm"/>
            </a:ln>
          </p:spPr>
        </p:cxnSp>
        <p:sp>
          <p:nvSpPr>
            <p:cNvPr id="104" name="Google Shape;1005;p14">
              <a:extLst>
                <a:ext uri="{FF2B5EF4-FFF2-40B4-BE49-F238E27FC236}">
                  <a16:creationId xmlns:a16="http://schemas.microsoft.com/office/drawing/2014/main" id="{55449B65-3083-95B9-433C-B4474C7CFE81}"/>
                </a:ext>
              </a:extLst>
            </p:cNvPr>
            <p:cNvSpPr/>
            <p:nvPr/>
          </p:nvSpPr>
          <p:spPr>
            <a:xfrm rot="5400000">
              <a:off x="5574723" y="3703942"/>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grpSp>
        <p:nvGrpSpPr>
          <p:cNvPr id="105" name="Google Shape;1006;p14">
            <a:extLst>
              <a:ext uri="{FF2B5EF4-FFF2-40B4-BE49-F238E27FC236}">
                <a16:creationId xmlns:a16="http://schemas.microsoft.com/office/drawing/2014/main" id="{CF98912D-32C7-6D05-B5F7-82B5967C56F6}"/>
              </a:ext>
            </a:extLst>
          </p:cNvPr>
          <p:cNvGrpSpPr/>
          <p:nvPr/>
        </p:nvGrpSpPr>
        <p:grpSpPr>
          <a:xfrm>
            <a:off x="5025340" y="1402422"/>
            <a:ext cx="739432" cy="85895"/>
            <a:chOff x="4906736" y="3689492"/>
            <a:chExt cx="739432" cy="85895"/>
          </a:xfrm>
        </p:grpSpPr>
        <p:cxnSp>
          <p:nvCxnSpPr>
            <p:cNvPr id="106" name="Google Shape;1007;p14">
              <a:extLst>
                <a:ext uri="{FF2B5EF4-FFF2-40B4-BE49-F238E27FC236}">
                  <a16:creationId xmlns:a16="http://schemas.microsoft.com/office/drawing/2014/main" id="{7A97A4AE-3C19-5303-7FB6-CD910F73C8AC}"/>
                </a:ext>
              </a:extLst>
            </p:cNvPr>
            <p:cNvCxnSpPr/>
            <p:nvPr/>
          </p:nvCxnSpPr>
          <p:spPr>
            <a:xfrm rot="10800000">
              <a:off x="4906736" y="3731147"/>
              <a:ext cx="694544" cy="0"/>
            </a:xfrm>
            <a:prstGeom prst="straightConnector1">
              <a:avLst/>
            </a:prstGeom>
            <a:noFill/>
            <a:ln w="9525" cap="flat" cmpd="sng">
              <a:solidFill>
                <a:schemeClr val="lt1"/>
              </a:solidFill>
              <a:prstDash val="solid"/>
              <a:miter lim="800000"/>
              <a:headEnd type="none" w="sm" len="sm"/>
              <a:tailEnd type="none" w="sm" len="sm"/>
            </a:ln>
          </p:spPr>
        </p:cxnSp>
        <p:sp>
          <p:nvSpPr>
            <p:cNvPr id="107" name="Google Shape;1008;p14">
              <a:extLst>
                <a:ext uri="{FF2B5EF4-FFF2-40B4-BE49-F238E27FC236}">
                  <a16:creationId xmlns:a16="http://schemas.microsoft.com/office/drawing/2014/main" id="{F00ED9E1-E55E-E166-0711-D75480CC0D76}"/>
                </a:ext>
              </a:extLst>
            </p:cNvPr>
            <p:cNvSpPr/>
            <p:nvPr/>
          </p:nvSpPr>
          <p:spPr>
            <a:xfrm rot="5400000">
              <a:off x="5574723" y="3703942"/>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sp>
        <p:nvSpPr>
          <p:cNvPr id="108" name="Google Shape;1022;p14">
            <a:extLst>
              <a:ext uri="{FF2B5EF4-FFF2-40B4-BE49-F238E27FC236}">
                <a16:creationId xmlns:a16="http://schemas.microsoft.com/office/drawing/2014/main" id="{88A8B431-E8D7-5837-96A6-B2A5B4262921}"/>
              </a:ext>
            </a:extLst>
          </p:cNvPr>
          <p:cNvSpPr txBox="1"/>
          <p:nvPr/>
        </p:nvSpPr>
        <p:spPr>
          <a:xfrm>
            <a:off x="4383542" y="1316849"/>
            <a:ext cx="1145262" cy="223138"/>
          </a:xfrm>
          <a:prstGeom prst="rect">
            <a:avLst/>
          </a:prstGeom>
          <a:solidFill>
            <a:srgbClr val="27293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850"/>
              <a:buFont typeface="Ubuntu"/>
              <a:buNone/>
            </a:pPr>
            <a:r>
              <a:rPr lang="en-US" sz="850" b="1" i="0" u="none" strike="noStrike" cap="none">
                <a:solidFill>
                  <a:srgbClr val="FFFFFF"/>
                </a:solidFill>
                <a:latin typeface="Ubuntu Light" panose="020B0304030602030204" pitchFamily="34" charset="0"/>
                <a:ea typeface="Ubuntu"/>
                <a:cs typeface="Ubuntu"/>
                <a:sym typeface="Ubuntu"/>
              </a:rPr>
              <a:t>Fully Convertible</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109" name="Google Shape;1023;p14">
            <a:extLst>
              <a:ext uri="{FF2B5EF4-FFF2-40B4-BE49-F238E27FC236}">
                <a16:creationId xmlns:a16="http://schemas.microsoft.com/office/drawing/2014/main" id="{DB933EE7-802D-EAB0-AE72-40D761C108BE}"/>
              </a:ext>
            </a:extLst>
          </p:cNvPr>
          <p:cNvSpPr txBox="1"/>
          <p:nvPr/>
        </p:nvSpPr>
        <p:spPr>
          <a:xfrm>
            <a:off x="4459742" y="4045440"/>
            <a:ext cx="992862" cy="223138"/>
          </a:xfrm>
          <a:prstGeom prst="rect">
            <a:avLst/>
          </a:prstGeom>
          <a:solidFill>
            <a:srgbClr val="272936"/>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850"/>
              <a:buFont typeface="Ubuntu"/>
              <a:buNone/>
            </a:pPr>
            <a:r>
              <a:rPr lang="en-US" sz="850" b="1" i="0" u="none" strike="noStrike" cap="none">
                <a:solidFill>
                  <a:srgbClr val="FFFFFF"/>
                </a:solidFill>
                <a:latin typeface="Ubuntu Light" panose="020B0304030602030204" pitchFamily="34" charset="0"/>
                <a:ea typeface="Ubuntu"/>
                <a:cs typeface="Ubuntu"/>
                <a:sym typeface="Ubuntu"/>
              </a:rPr>
              <a:t>Core Re-write</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2" name="Title 1">
            <a:extLst>
              <a:ext uri="{FF2B5EF4-FFF2-40B4-BE49-F238E27FC236}">
                <a16:creationId xmlns:a16="http://schemas.microsoft.com/office/drawing/2014/main" id="{2E348E06-25F6-DB4E-E4D3-F65109E12BE8}"/>
              </a:ext>
            </a:extLst>
          </p:cNvPr>
          <p:cNvSpPr>
            <a:spLocks noGrp="1"/>
          </p:cNvSpPr>
          <p:nvPr>
            <p:ph type="title"/>
          </p:nvPr>
        </p:nvSpPr>
        <p:spPr>
          <a:xfrm>
            <a:off x="414971" y="260350"/>
            <a:ext cx="11008413" cy="792163"/>
          </a:xfrm>
        </p:spPr>
        <p:txBody>
          <a:bodyPr/>
          <a:lstStyle/>
          <a:p>
            <a:r>
              <a:rPr lang="en-IN" dirty="0"/>
              <a:t>IDMC Factory: PC Conversion Solution</a:t>
            </a:r>
            <a:br>
              <a:rPr lang="en-IN" dirty="0"/>
            </a:br>
            <a:endParaRPr lang="en-IN" dirty="0"/>
          </a:p>
        </p:txBody>
      </p:sp>
      <p:sp>
        <p:nvSpPr>
          <p:cNvPr id="61" name="Google Shape;992;p14">
            <a:extLst>
              <a:ext uri="{FF2B5EF4-FFF2-40B4-BE49-F238E27FC236}">
                <a16:creationId xmlns:a16="http://schemas.microsoft.com/office/drawing/2014/main" id="{63918B85-7230-0E6A-1A60-C785E9C36E61}"/>
              </a:ext>
            </a:extLst>
          </p:cNvPr>
          <p:cNvSpPr txBox="1"/>
          <p:nvPr/>
        </p:nvSpPr>
        <p:spPr>
          <a:xfrm>
            <a:off x="328474" y="1725462"/>
            <a:ext cx="2338526" cy="71671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12ABDB"/>
              </a:buClr>
              <a:buSzPts val="1200"/>
              <a:buFont typeface="Arial"/>
              <a:buNone/>
            </a:pPr>
            <a:r>
              <a:rPr lang="en-US" sz="1200" b="1" i="0" u="none" strike="noStrike" cap="none">
                <a:solidFill>
                  <a:srgbClr val="12ABDB"/>
                </a:solidFill>
                <a:latin typeface="Ubuntu Light" panose="020B0304030602030204" pitchFamily="34" charset="0"/>
                <a:ea typeface="Ubuntu"/>
                <a:cs typeface="Ubuntu"/>
                <a:sym typeface="Ubuntu"/>
              </a:rPr>
              <a:t>PowerCenter Objects</a:t>
            </a:r>
            <a:endParaRPr sz="1400" b="0" i="0" u="none" strike="noStrike" cap="none">
              <a:solidFill>
                <a:srgbClr val="000000"/>
              </a:solidFill>
              <a:latin typeface="Ubuntu Light" panose="020B0304030602030204" pitchFamily="34" charset="0"/>
              <a:ea typeface="Arial"/>
              <a:cs typeface="Arial"/>
              <a:sym typeface="Arial"/>
            </a:endParaRPr>
          </a:p>
          <a:p>
            <a:pPr marL="0" marR="0" lvl="0" indent="0" algn="l" rtl="0">
              <a:lnSpc>
                <a:spcPct val="100000"/>
              </a:lnSpc>
              <a:spcBef>
                <a:spcPts val="600"/>
              </a:spcBef>
              <a:spcAft>
                <a:spcPts val="0"/>
              </a:spcAft>
              <a:buClr>
                <a:srgbClr val="FFFFFF"/>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Extract workflows and mappings </a:t>
            </a:r>
            <a:br>
              <a:rPr lang="en-US" sz="1050" b="0" i="0" u="none" strike="noStrike" cap="none">
                <a:solidFill>
                  <a:srgbClr val="FFFFFF"/>
                </a:solidFill>
                <a:latin typeface="Ubuntu Light" panose="020B0304030602030204" pitchFamily="34" charset="0"/>
                <a:ea typeface="Ubuntu"/>
                <a:cs typeface="Ubuntu"/>
                <a:sym typeface="Ubuntu"/>
              </a:rPr>
            </a:br>
            <a:r>
              <a:rPr lang="en-US" sz="1050" b="0" i="0" u="none" strike="noStrike" cap="none">
                <a:solidFill>
                  <a:srgbClr val="FFFFFF"/>
                </a:solidFill>
                <a:latin typeface="Ubuntu Light" panose="020B0304030602030204" pitchFamily="34" charset="0"/>
                <a:ea typeface="Ubuntu"/>
                <a:cs typeface="Ubuntu"/>
                <a:sym typeface="Ubuntu"/>
              </a:rPr>
              <a:t>in XML format stored in a folder</a:t>
            </a:r>
            <a:endParaRPr sz="1600" b="1" i="0" u="none" strike="noStrike" cap="none">
              <a:solidFill>
                <a:srgbClr val="12ABDB"/>
              </a:solidFill>
              <a:latin typeface="Ubuntu Light" panose="020B0304030602030204" pitchFamily="34" charset="0"/>
              <a:ea typeface="Ubuntu"/>
              <a:cs typeface="Ubuntu"/>
              <a:sym typeface="Ubuntu"/>
            </a:endParaRPr>
          </a:p>
        </p:txBody>
      </p:sp>
      <p:grpSp>
        <p:nvGrpSpPr>
          <p:cNvPr id="62" name="Google Shape;993;p14">
            <a:extLst>
              <a:ext uri="{FF2B5EF4-FFF2-40B4-BE49-F238E27FC236}">
                <a16:creationId xmlns:a16="http://schemas.microsoft.com/office/drawing/2014/main" id="{1AA1E75E-B921-9A47-6442-E0F8DF2CE945}"/>
              </a:ext>
            </a:extLst>
          </p:cNvPr>
          <p:cNvGrpSpPr/>
          <p:nvPr/>
        </p:nvGrpSpPr>
        <p:grpSpPr>
          <a:xfrm>
            <a:off x="1497737" y="3130901"/>
            <a:ext cx="1711789" cy="85895"/>
            <a:chOff x="6566622" y="3271535"/>
            <a:chExt cx="1711789" cy="85895"/>
          </a:xfrm>
        </p:grpSpPr>
        <p:cxnSp>
          <p:nvCxnSpPr>
            <p:cNvPr id="63" name="Google Shape;994;p14">
              <a:extLst>
                <a:ext uri="{FF2B5EF4-FFF2-40B4-BE49-F238E27FC236}">
                  <a16:creationId xmlns:a16="http://schemas.microsoft.com/office/drawing/2014/main" id="{69D5B0EA-DBF8-1A20-5EA1-D9E40758E3D3}"/>
                </a:ext>
              </a:extLst>
            </p:cNvPr>
            <p:cNvCxnSpPr>
              <a:cxnSpLocks/>
            </p:cNvCxnSpPr>
            <p:nvPr/>
          </p:nvCxnSpPr>
          <p:spPr>
            <a:xfrm flipH="1">
              <a:off x="6566622" y="3313191"/>
              <a:ext cx="1699558" cy="0"/>
            </a:xfrm>
            <a:prstGeom prst="straightConnector1">
              <a:avLst/>
            </a:prstGeom>
            <a:noFill/>
            <a:ln w="9525" cap="flat" cmpd="sng">
              <a:solidFill>
                <a:schemeClr val="lt1"/>
              </a:solidFill>
              <a:prstDash val="solid"/>
              <a:miter lim="800000"/>
              <a:headEnd type="none" w="sm" len="sm"/>
              <a:tailEnd type="none" w="sm" len="sm"/>
            </a:ln>
          </p:spPr>
        </p:cxnSp>
        <p:sp>
          <p:nvSpPr>
            <p:cNvPr id="64" name="Google Shape;995;p14">
              <a:extLst>
                <a:ext uri="{FF2B5EF4-FFF2-40B4-BE49-F238E27FC236}">
                  <a16:creationId xmlns:a16="http://schemas.microsoft.com/office/drawing/2014/main" id="{91481443-C239-2ACC-6319-478FF0D18B6F}"/>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sp>
        <p:nvSpPr>
          <p:cNvPr id="65" name="Google Shape;996;p14">
            <a:extLst>
              <a:ext uri="{FF2B5EF4-FFF2-40B4-BE49-F238E27FC236}">
                <a16:creationId xmlns:a16="http://schemas.microsoft.com/office/drawing/2014/main" id="{6DF7B341-60CB-9B7B-E64D-2E456F1CDF63}"/>
              </a:ext>
            </a:extLst>
          </p:cNvPr>
          <p:cNvSpPr/>
          <p:nvPr/>
        </p:nvSpPr>
        <p:spPr>
          <a:xfrm>
            <a:off x="1608364" y="2469336"/>
            <a:ext cx="1449899" cy="583991"/>
          </a:xfrm>
          <a:prstGeom prst="roundRect">
            <a:avLst>
              <a:gd name="adj" fmla="val 548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Utilities for PC code Conversion</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66" name="Google Shape;997;p14">
            <a:extLst>
              <a:ext uri="{FF2B5EF4-FFF2-40B4-BE49-F238E27FC236}">
                <a16:creationId xmlns:a16="http://schemas.microsoft.com/office/drawing/2014/main" id="{9126F6C7-3EE3-AAD1-AE96-C60E23DBF38F}"/>
              </a:ext>
            </a:extLst>
          </p:cNvPr>
          <p:cNvSpPr/>
          <p:nvPr/>
        </p:nvSpPr>
        <p:spPr>
          <a:xfrm>
            <a:off x="1608364" y="3291788"/>
            <a:ext cx="1449899"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PC to CDI Utility </a:t>
            </a:r>
            <a:endParaRPr sz="1400" b="0" i="0" u="none" strike="noStrike" cap="none">
              <a:solidFill>
                <a:srgbClr val="000000"/>
              </a:solidFill>
              <a:latin typeface="Ubuntu Light" panose="020B0304030602030204" pitchFamily="34" charset="0"/>
              <a:ea typeface="Arial"/>
              <a:cs typeface="Arial"/>
              <a:sym typeface="Arial"/>
            </a:endParaRPr>
          </a:p>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For Conversion </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67" name="Google Shape;992;p14">
            <a:extLst>
              <a:ext uri="{FF2B5EF4-FFF2-40B4-BE49-F238E27FC236}">
                <a16:creationId xmlns:a16="http://schemas.microsoft.com/office/drawing/2014/main" id="{1217A8B6-0AAC-5274-8AF7-6AD52165C9DF}"/>
              </a:ext>
            </a:extLst>
          </p:cNvPr>
          <p:cNvSpPr txBox="1"/>
          <p:nvPr/>
        </p:nvSpPr>
        <p:spPr>
          <a:xfrm>
            <a:off x="328474" y="2537173"/>
            <a:ext cx="2079990" cy="1196677"/>
          </a:xfrm>
          <a:prstGeom prst="rect">
            <a:avLst/>
          </a:prstGeom>
          <a:noFill/>
          <a:ln>
            <a:noFill/>
          </a:ln>
        </p:spPr>
        <p:txBody>
          <a:bodyPr spcFirstLastPara="1" wrap="square" lIns="91425" tIns="45700" rIns="91425" bIns="45700" anchor="t" anchorCtr="0">
            <a:normAutofit/>
          </a:bodyPr>
          <a:lstStyle/>
          <a:p>
            <a:pPr marL="171450" marR="0" lvl="0" indent="-171450" algn="l" rtl="0">
              <a:lnSpc>
                <a:spcPct val="100000"/>
              </a:lnSpc>
              <a:spcBef>
                <a:spcPts val="12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Projects  	 </a:t>
            </a:r>
            <a:endParaRPr sz="1400" b="0" i="0" u="none" strike="noStrike" cap="none">
              <a:solidFill>
                <a:srgbClr val="000000"/>
              </a:solidFill>
              <a:latin typeface="Ubuntu Light" panose="020B0304030602030204" pitchFamily="34" charset="0"/>
              <a:ea typeface="Arial"/>
              <a:cs typeface="Arial"/>
              <a:sym typeface="Arial"/>
            </a:endParaRPr>
          </a:p>
          <a:p>
            <a:pPr marL="171450" marR="0" lvl="0" indent="-171450" algn="l" rtl="0">
              <a:lnSpc>
                <a:spcPct val="100000"/>
              </a:lnSpc>
              <a:spcBef>
                <a:spcPts val="6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Workflows  	 </a:t>
            </a:r>
            <a:endParaRPr sz="1400" b="0" i="0" u="none" strike="noStrike" cap="none">
              <a:solidFill>
                <a:srgbClr val="000000"/>
              </a:solidFill>
              <a:latin typeface="Ubuntu Light" panose="020B0304030602030204" pitchFamily="34" charset="0"/>
              <a:ea typeface="Arial"/>
              <a:cs typeface="Arial"/>
              <a:sym typeface="Arial"/>
            </a:endParaRPr>
          </a:p>
          <a:p>
            <a:pPr marL="171450" marR="0" lvl="0" indent="-171450" algn="l" rtl="0">
              <a:lnSpc>
                <a:spcPct val="100000"/>
              </a:lnSpc>
              <a:spcBef>
                <a:spcPts val="6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Mappings 	 </a:t>
            </a:r>
            <a:endParaRPr sz="1400" b="0" i="0" u="none" strike="noStrike" cap="none">
              <a:solidFill>
                <a:srgbClr val="000000"/>
              </a:solidFill>
              <a:latin typeface="Ubuntu Light" panose="020B0304030602030204" pitchFamily="34" charset="0"/>
              <a:ea typeface="Arial"/>
              <a:cs typeface="Arial"/>
              <a:sym typeface="Arial"/>
            </a:endParaRPr>
          </a:p>
          <a:p>
            <a:pPr marL="171450" marR="0" lvl="0" indent="-171450" algn="l" rtl="0">
              <a:lnSpc>
                <a:spcPct val="100000"/>
              </a:lnSpc>
              <a:spcBef>
                <a:spcPts val="600"/>
              </a:spcBef>
              <a:spcAft>
                <a:spcPts val="0"/>
              </a:spcAft>
              <a:buClr>
                <a:srgbClr val="0070AD"/>
              </a:buClr>
              <a:buSzPts val="1050"/>
              <a:buFont typeface="Noto Sans Symbols"/>
              <a:buChar char="▪"/>
            </a:pPr>
            <a:r>
              <a:rPr lang="en-US" sz="1050" b="0" i="0" u="none" strike="noStrike" cap="none">
                <a:solidFill>
                  <a:srgbClr val="FFFFFF"/>
                </a:solidFill>
                <a:latin typeface="Ubuntu Light" panose="020B0304030602030204" pitchFamily="34" charset="0"/>
                <a:ea typeface="Ubuntu"/>
                <a:cs typeface="Ubuntu"/>
                <a:sym typeface="Ubuntu"/>
              </a:rPr>
              <a:t>Session </a:t>
            </a:r>
            <a:endParaRPr sz="1600" b="1" i="0" u="none" strike="noStrike" cap="none">
              <a:solidFill>
                <a:srgbClr val="12ABDB"/>
              </a:solidFill>
              <a:latin typeface="Ubuntu Light" panose="020B0304030602030204" pitchFamily="34" charset="0"/>
              <a:ea typeface="Ubuntu"/>
              <a:cs typeface="Ubuntu"/>
              <a:sym typeface="Ubuntu"/>
            </a:endParaRPr>
          </a:p>
        </p:txBody>
      </p:sp>
      <p:sp>
        <p:nvSpPr>
          <p:cNvPr id="69" name="Google Shape;997;p14">
            <a:extLst>
              <a:ext uri="{FF2B5EF4-FFF2-40B4-BE49-F238E27FC236}">
                <a16:creationId xmlns:a16="http://schemas.microsoft.com/office/drawing/2014/main" id="{ED6134DB-7CE7-9CAA-128B-F9C0C9DF015A}"/>
              </a:ext>
            </a:extLst>
          </p:cNvPr>
          <p:cNvSpPr/>
          <p:nvPr/>
        </p:nvSpPr>
        <p:spPr>
          <a:xfrm>
            <a:off x="3298371" y="3573782"/>
            <a:ext cx="889908"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PC Code Analysis*</a:t>
            </a:r>
          </a:p>
        </p:txBody>
      </p:sp>
      <p:sp>
        <p:nvSpPr>
          <p:cNvPr id="72" name="Google Shape;997;p14">
            <a:extLst>
              <a:ext uri="{FF2B5EF4-FFF2-40B4-BE49-F238E27FC236}">
                <a16:creationId xmlns:a16="http://schemas.microsoft.com/office/drawing/2014/main" id="{03BE6CE1-6EF8-91EC-3C75-4A11C0FBCDD6}"/>
              </a:ext>
            </a:extLst>
          </p:cNvPr>
          <p:cNvSpPr/>
          <p:nvPr/>
        </p:nvSpPr>
        <p:spPr>
          <a:xfrm>
            <a:off x="3298371" y="2880561"/>
            <a:ext cx="889908"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Folder Creations</a:t>
            </a:r>
          </a:p>
        </p:txBody>
      </p:sp>
      <p:sp>
        <p:nvSpPr>
          <p:cNvPr id="73" name="Google Shape;997;p14">
            <a:extLst>
              <a:ext uri="{FF2B5EF4-FFF2-40B4-BE49-F238E27FC236}">
                <a16:creationId xmlns:a16="http://schemas.microsoft.com/office/drawing/2014/main" id="{DF2D9C16-74CB-B2CB-354E-93BD60FB32EF}"/>
              </a:ext>
            </a:extLst>
          </p:cNvPr>
          <p:cNvSpPr/>
          <p:nvPr/>
        </p:nvSpPr>
        <p:spPr>
          <a:xfrm>
            <a:off x="3298371" y="2191994"/>
            <a:ext cx="889908"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Parameter files</a:t>
            </a:r>
          </a:p>
        </p:txBody>
      </p:sp>
      <p:sp>
        <p:nvSpPr>
          <p:cNvPr id="115" name="Google Shape;997;p14">
            <a:extLst>
              <a:ext uri="{FF2B5EF4-FFF2-40B4-BE49-F238E27FC236}">
                <a16:creationId xmlns:a16="http://schemas.microsoft.com/office/drawing/2014/main" id="{23B082EE-EC67-6132-94CF-8493BF9E36B8}"/>
              </a:ext>
            </a:extLst>
          </p:cNvPr>
          <p:cNvSpPr/>
          <p:nvPr/>
        </p:nvSpPr>
        <p:spPr>
          <a:xfrm>
            <a:off x="8760266" y="2761331"/>
            <a:ext cx="1004215"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Connections</a:t>
            </a:r>
          </a:p>
        </p:txBody>
      </p:sp>
      <p:sp>
        <p:nvSpPr>
          <p:cNvPr id="116" name="Google Shape;997;p14">
            <a:extLst>
              <a:ext uri="{FF2B5EF4-FFF2-40B4-BE49-F238E27FC236}">
                <a16:creationId xmlns:a16="http://schemas.microsoft.com/office/drawing/2014/main" id="{BDC8E3A6-B23A-D5C7-C87B-92ADB27E42CA}"/>
              </a:ext>
            </a:extLst>
          </p:cNvPr>
          <p:cNvSpPr/>
          <p:nvPr/>
        </p:nvSpPr>
        <p:spPr>
          <a:xfrm>
            <a:off x="8760266" y="3477645"/>
            <a:ext cx="1004215" cy="583991"/>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SQL </a:t>
            </a:r>
          </a:p>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Conversion*</a:t>
            </a:r>
          </a:p>
        </p:txBody>
      </p:sp>
      <p:grpSp>
        <p:nvGrpSpPr>
          <p:cNvPr id="117" name="Google Shape;983;p14">
            <a:extLst>
              <a:ext uri="{FF2B5EF4-FFF2-40B4-BE49-F238E27FC236}">
                <a16:creationId xmlns:a16="http://schemas.microsoft.com/office/drawing/2014/main" id="{FF037382-CFEB-84A2-B829-DED2B3B5301C}"/>
              </a:ext>
            </a:extLst>
          </p:cNvPr>
          <p:cNvGrpSpPr/>
          <p:nvPr/>
        </p:nvGrpSpPr>
        <p:grpSpPr>
          <a:xfrm>
            <a:off x="3844756" y="5383598"/>
            <a:ext cx="370114" cy="85895"/>
            <a:chOff x="7908297" y="3271536"/>
            <a:chExt cx="370114" cy="85895"/>
          </a:xfrm>
        </p:grpSpPr>
        <p:cxnSp>
          <p:nvCxnSpPr>
            <p:cNvPr id="118" name="Google Shape;984;p14">
              <a:extLst>
                <a:ext uri="{FF2B5EF4-FFF2-40B4-BE49-F238E27FC236}">
                  <a16:creationId xmlns:a16="http://schemas.microsoft.com/office/drawing/2014/main" id="{AA08C747-2DB6-5BFF-0C00-192B70944887}"/>
                </a:ext>
              </a:extLst>
            </p:cNvPr>
            <p:cNvCxnSpPr/>
            <p:nvPr/>
          </p:nvCxnSpPr>
          <p:spPr>
            <a:xfrm rot="10800000">
              <a:off x="7908297" y="3313191"/>
              <a:ext cx="357883" cy="0"/>
            </a:xfrm>
            <a:prstGeom prst="straightConnector1">
              <a:avLst/>
            </a:prstGeom>
            <a:noFill/>
            <a:ln w="9525" cap="flat" cmpd="sng">
              <a:solidFill>
                <a:schemeClr val="lt1"/>
              </a:solidFill>
              <a:prstDash val="solid"/>
              <a:miter lim="800000"/>
              <a:headEnd type="none" w="sm" len="sm"/>
              <a:tailEnd type="none" w="sm" len="sm"/>
            </a:ln>
          </p:spPr>
        </p:cxnSp>
        <p:sp>
          <p:nvSpPr>
            <p:cNvPr id="119" name="Google Shape;985;p14">
              <a:extLst>
                <a:ext uri="{FF2B5EF4-FFF2-40B4-BE49-F238E27FC236}">
                  <a16:creationId xmlns:a16="http://schemas.microsoft.com/office/drawing/2014/main" id="{F67426BC-8BE7-AFDD-A954-2762A58059F5}"/>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grpSp>
        <p:nvGrpSpPr>
          <p:cNvPr id="120" name="Google Shape;986;p14">
            <a:extLst>
              <a:ext uri="{FF2B5EF4-FFF2-40B4-BE49-F238E27FC236}">
                <a16:creationId xmlns:a16="http://schemas.microsoft.com/office/drawing/2014/main" id="{79253C9C-5678-05B4-BDE0-46248BDD66BA}"/>
              </a:ext>
            </a:extLst>
          </p:cNvPr>
          <p:cNvGrpSpPr/>
          <p:nvPr/>
        </p:nvGrpSpPr>
        <p:grpSpPr>
          <a:xfrm>
            <a:off x="3844756" y="6108280"/>
            <a:ext cx="370114" cy="85895"/>
            <a:chOff x="7908297" y="3271536"/>
            <a:chExt cx="370114" cy="85895"/>
          </a:xfrm>
        </p:grpSpPr>
        <p:cxnSp>
          <p:nvCxnSpPr>
            <p:cNvPr id="121" name="Google Shape;987;p14">
              <a:extLst>
                <a:ext uri="{FF2B5EF4-FFF2-40B4-BE49-F238E27FC236}">
                  <a16:creationId xmlns:a16="http://schemas.microsoft.com/office/drawing/2014/main" id="{CD38E974-8445-0A76-D257-B454310FC345}"/>
                </a:ext>
              </a:extLst>
            </p:cNvPr>
            <p:cNvCxnSpPr/>
            <p:nvPr/>
          </p:nvCxnSpPr>
          <p:spPr>
            <a:xfrm rot="10800000">
              <a:off x="7908297" y="3313191"/>
              <a:ext cx="357883" cy="0"/>
            </a:xfrm>
            <a:prstGeom prst="straightConnector1">
              <a:avLst/>
            </a:prstGeom>
            <a:noFill/>
            <a:ln w="9525" cap="flat" cmpd="sng">
              <a:solidFill>
                <a:schemeClr val="lt1"/>
              </a:solidFill>
              <a:prstDash val="solid"/>
              <a:miter lim="800000"/>
              <a:headEnd type="none" w="sm" len="sm"/>
              <a:tailEnd type="none" w="sm" len="sm"/>
            </a:ln>
          </p:spPr>
        </p:cxnSp>
        <p:sp>
          <p:nvSpPr>
            <p:cNvPr id="122" name="Google Shape;988;p14">
              <a:extLst>
                <a:ext uri="{FF2B5EF4-FFF2-40B4-BE49-F238E27FC236}">
                  <a16:creationId xmlns:a16="http://schemas.microsoft.com/office/drawing/2014/main" id="{219AB889-3008-AB43-694B-6E4EAFAEA1D7}"/>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sp>
        <p:nvSpPr>
          <p:cNvPr id="123" name="Google Shape;1010;p14">
            <a:extLst>
              <a:ext uri="{FF2B5EF4-FFF2-40B4-BE49-F238E27FC236}">
                <a16:creationId xmlns:a16="http://schemas.microsoft.com/office/drawing/2014/main" id="{A5A5B393-4F7E-CF38-737D-A81FF3D2BFC9}"/>
              </a:ext>
            </a:extLst>
          </p:cNvPr>
          <p:cNvSpPr txBox="1"/>
          <p:nvPr/>
        </p:nvSpPr>
        <p:spPr>
          <a:xfrm>
            <a:off x="328474" y="5168292"/>
            <a:ext cx="2338526" cy="517071"/>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12ABDB"/>
              </a:buClr>
              <a:buSzPts val="1200"/>
              <a:buFont typeface="Arial"/>
              <a:buNone/>
            </a:pPr>
            <a:r>
              <a:rPr lang="en-US" sz="1200" b="1" i="0" u="none" strike="noStrike" cap="none">
                <a:solidFill>
                  <a:srgbClr val="12ABDB"/>
                </a:solidFill>
                <a:latin typeface="Ubuntu Light" panose="020B0304030602030204" pitchFamily="34" charset="0"/>
                <a:ea typeface="Ubuntu"/>
                <a:cs typeface="Ubuntu"/>
                <a:sym typeface="Ubuntu"/>
              </a:rPr>
              <a:t>Scripts (Need to check)</a:t>
            </a:r>
            <a:endParaRPr sz="1400" b="0" i="0" u="none" strike="noStrike" cap="none">
              <a:solidFill>
                <a:srgbClr val="000000"/>
              </a:solidFill>
              <a:latin typeface="Ubuntu Light" panose="020B0304030602030204" pitchFamily="34" charset="0"/>
              <a:ea typeface="Arial"/>
              <a:cs typeface="Arial"/>
              <a:sym typeface="Arial"/>
            </a:endParaRPr>
          </a:p>
          <a:p>
            <a:pPr marL="0" marR="0" lvl="0" indent="0" algn="l" rtl="0">
              <a:lnSpc>
                <a:spcPct val="100000"/>
              </a:lnSpc>
              <a:spcBef>
                <a:spcPts val="600"/>
              </a:spcBef>
              <a:spcAft>
                <a:spcPts val="0"/>
              </a:spcAft>
              <a:buClr>
                <a:srgbClr val="FFFFFF"/>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Scripts (Unix) </a:t>
            </a:r>
            <a:endParaRPr sz="1600" b="1" i="0" u="none" strike="noStrike" cap="none">
              <a:solidFill>
                <a:srgbClr val="12ABDB"/>
              </a:solidFill>
              <a:latin typeface="Ubuntu Light" panose="020B0304030602030204" pitchFamily="34" charset="0"/>
              <a:ea typeface="Ubuntu"/>
              <a:cs typeface="Ubuntu"/>
              <a:sym typeface="Ubuntu"/>
            </a:endParaRPr>
          </a:p>
        </p:txBody>
      </p:sp>
      <p:sp>
        <p:nvSpPr>
          <p:cNvPr id="124" name="Google Shape;1011;p14">
            <a:extLst>
              <a:ext uri="{FF2B5EF4-FFF2-40B4-BE49-F238E27FC236}">
                <a16:creationId xmlns:a16="http://schemas.microsoft.com/office/drawing/2014/main" id="{8DB5D1D3-E442-4FF0-33EA-A075B5406026}"/>
              </a:ext>
            </a:extLst>
          </p:cNvPr>
          <p:cNvSpPr txBox="1"/>
          <p:nvPr/>
        </p:nvSpPr>
        <p:spPr>
          <a:xfrm>
            <a:off x="328474" y="5795706"/>
            <a:ext cx="2142562" cy="71648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12ABDB"/>
              </a:buClr>
              <a:buSzPts val="1200"/>
              <a:buFont typeface="Arial"/>
              <a:buNone/>
            </a:pPr>
            <a:r>
              <a:rPr lang="en-US" sz="1200" b="1" i="0" u="none" strike="noStrike" cap="none">
                <a:solidFill>
                  <a:srgbClr val="12ABDB"/>
                </a:solidFill>
                <a:latin typeface="Ubuntu Light" panose="020B0304030602030204" pitchFamily="34" charset="0"/>
                <a:ea typeface="Ubuntu"/>
                <a:cs typeface="Ubuntu"/>
                <a:sym typeface="Ubuntu"/>
              </a:rPr>
              <a:t>Scheduler</a:t>
            </a:r>
            <a:endParaRPr sz="1400" b="0" i="0" u="none" strike="noStrike" cap="none">
              <a:solidFill>
                <a:srgbClr val="000000"/>
              </a:solidFill>
              <a:latin typeface="Ubuntu Light" panose="020B0304030602030204" pitchFamily="34" charset="0"/>
              <a:ea typeface="Arial"/>
              <a:cs typeface="Arial"/>
              <a:sym typeface="Arial"/>
            </a:endParaRPr>
          </a:p>
          <a:p>
            <a:pPr marL="0" marR="0" lvl="0" indent="0" algn="l" rtl="0">
              <a:lnSpc>
                <a:spcPct val="100000"/>
              </a:lnSpc>
              <a:spcBef>
                <a:spcPts val="600"/>
              </a:spcBef>
              <a:spcAft>
                <a:spcPts val="0"/>
              </a:spcAft>
              <a:buClr>
                <a:srgbClr val="FFFFFF"/>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Currently Power Center Schedules is leveraged</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125" name="Google Shape;1012;p14">
            <a:extLst>
              <a:ext uri="{FF2B5EF4-FFF2-40B4-BE49-F238E27FC236}">
                <a16:creationId xmlns:a16="http://schemas.microsoft.com/office/drawing/2014/main" id="{9A035AFF-580F-3237-4F0F-DF4F7CEB4AFC}"/>
              </a:ext>
            </a:extLst>
          </p:cNvPr>
          <p:cNvSpPr/>
          <p:nvPr/>
        </p:nvSpPr>
        <p:spPr>
          <a:xfrm>
            <a:off x="2579914" y="5134831"/>
            <a:ext cx="1449899" cy="583991"/>
          </a:xfrm>
          <a:prstGeom prst="roundRect">
            <a:avLst>
              <a:gd name="adj" fmla="val 548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Linux/Window Server Agent will </a:t>
            </a:r>
            <a:br>
              <a:rPr lang="en-US" sz="1050" b="0" i="0" u="none" strike="noStrike" cap="none">
                <a:solidFill>
                  <a:srgbClr val="FFFFFF"/>
                </a:solidFill>
                <a:latin typeface="Ubuntu Light" panose="020B0304030602030204" pitchFamily="34" charset="0"/>
                <a:ea typeface="Ubuntu"/>
                <a:cs typeface="Ubuntu"/>
                <a:sym typeface="Ubuntu"/>
              </a:rPr>
            </a:br>
            <a:r>
              <a:rPr lang="en-US" sz="1050" b="0" i="0" u="none" strike="noStrike" cap="none">
                <a:solidFill>
                  <a:srgbClr val="FFFFFF"/>
                </a:solidFill>
                <a:latin typeface="Ubuntu Light" panose="020B0304030602030204" pitchFamily="34" charset="0"/>
                <a:ea typeface="Ubuntu"/>
                <a:cs typeface="Ubuntu"/>
                <a:sym typeface="Ubuntu"/>
              </a:rPr>
              <a:t>be leveraged</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126" name="Google Shape;1013;p14">
            <a:extLst>
              <a:ext uri="{FF2B5EF4-FFF2-40B4-BE49-F238E27FC236}">
                <a16:creationId xmlns:a16="http://schemas.microsoft.com/office/drawing/2014/main" id="{16491090-FB51-846F-C58C-35C9AF0DCD3D}"/>
              </a:ext>
            </a:extLst>
          </p:cNvPr>
          <p:cNvSpPr/>
          <p:nvPr/>
        </p:nvSpPr>
        <p:spPr>
          <a:xfrm>
            <a:off x="2579914" y="5859233"/>
            <a:ext cx="1449899" cy="583991"/>
          </a:xfrm>
          <a:prstGeom prst="roundRect">
            <a:avLst>
              <a:gd name="adj" fmla="val 548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Ubuntu"/>
              <a:buNone/>
            </a:pPr>
            <a:r>
              <a:rPr lang="en-US" sz="1050" b="0" i="0" u="none" strike="noStrike" cap="none">
                <a:solidFill>
                  <a:srgbClr val="FFFFFF"/>
                </a:solidFill>
                <a:latin typeface="Ubuntu Light" panose="020B0304030602030204" pitchFamily="34" charset="0"/>
                <a:ea typeface="Ubuntu"/>
                <a:cs typeface="Ubuntu"/>
                <a:sym typeface="Ubuntu"/>
              </a:rPr>
              <a:t>Re-write the same </a:t>
            </a:r>
            <a:br>
              <a:rPr lang="en-US" sz="1050" b="0" i="0" u="none" strike="noStrike" cap="none">
                <a:solidFill>
                  <a:srgbClr val="FFFFFF"/>
                </a:solidFill>
                <a:latin typeface="Ubuntu Light" panose="020B0304030602030204" pitchFamily="34" charset="0"/>
                <a:ea typeface="Ubuntu"/>
                <a:cs typeface="Ubuntu"/>
                <a:sym typeface="Ubuntu"/>
              </a:rPr>
            </a:br>
            <a:r>
              <a:rPr lang="en-US" sz="1050" b="0" i="0" u="none" strike="noStrike" cap="none">
                <a:solidFill>
                  <a:srgbClr val="FFFFFF"/>
                </a:solidFill>
                <a:latin typeface="Ubuntu Light" panose="020B0304030602030204" pitchFamily="34" charset="0"/>
                <a:ea typeface="Ubuntu"/>
                <a:cs typeface="Ubuntu"/>
                <a:sym typeface="Ubuntu"/>
              </a:rPr>
              <a:t>in IICS</a:t>
            </a:r>
            <a:endParaRPr sz="1400" b="0" i="0" u="none" strike="noStrike" cap="none">
              <a:solidFill>
                <a:srgbClr val="000000"/>
              </a:solidFill>
              <a:latin typeface="Ubuntu Light" panose="020B0304030602030204" pitchFamily="34" charset="0"/>
              <a:ea typeface="Arial"/>
              <a:cs typeface="Arial"/>
              <a:sym typeface="Arial"/>
            </a:endParaRPr>
          </a:p>
        </p:txBody>
      </p:sp>
      <p:sp>
        <p:nvSpPr>
          <p:cNvPr id="127" name="Google Shape;1014;p14">
            <a:extLst>
              <a:ext uri="{FF2B5EF4-FFF2-40B4-BE49-F238E27FC236}">
                <a16:creationId xmlns:a16="http://schemas.microsoft.com/office/drawing/2014/main" id="{826A2B54-5074-95FD-FA51-4C09882EDDF1}"/>
              </a:ext>
            </a:extLst>
          </p:cNvPr>
          <p:cNvSpPr/>
          <p:nvPr/>
        </p:nvSpPr>
        <p:spPr>
          <a:xfrm>
            <a:off x="4207787" y="5134265"/>
            <a:ext cx="5556685" cy="584558"/>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US" sz="900" b="0" i="0" u="none" strike="noStrike" cap="none">
                <a:solidFill>
                  <a:srgbClr val="FFFFFF"/>
                </a:solidFill>
                <a:latin typeface="Ubuntu Light" panose="020B0304030602030204" pitchFamily="34" charset="0"/>
                <a:ea typeface="Ubuntu"/>
                <a:cs typeface="Ubuntu"/>
                <a:sym typeface="Ubuntu"/>
              </a:rPr>
              <a:t>Unix/Windows scripts will be placed in the Secure agent server and called from pre and post commands</a:t>
            </a:r>
          </a:p>
          <a:p>
            <a:pPr marL="0" marR="0" lvl="0" indent="0" algn="l" rtl="0">
              <a:lnSpc>
                <a:spcPct val="100000"/>
              </a:lnSpc>
              <a:spcBef>
                <a:spcPts val="0"/>
              </a:spcBef>
              <a:spcAft>
                <a:spcPts val="0"/>
              </a:spcAft>
              <a:buClr>
                <a:srgbClr val="000000"/>
              </a:buClr>
              <a:buSzPts val="1050"/>
              <a:buFont typeface="Arial"/>
              <a:buNone/>
            </a:pPr>
            <a:r>
              <a:rPr lang="en-US" sz="900" b="0" i="0" u="none" strike="noStrike" cap="none">
                <a:solidFill>
                  <a:srgbClr val="FFFFFF"/>
                </a:solidFill>
                <a:latin typeface="Ubuntu Light" panose="020B0304030602030204" pitchFamily="34" charset="0"/>
                <a:ea typeface="Ubuntu"/>
                <a:cs typeface="Ubuntu"/>
                <a:sym typeface="Ubuntu"/>
              </a:rPr>
              <a:t>Also, all the directories , parameter files, source files will be placed in the secure agent server.</a:t>
            </a:r>
          </a:p>
        </p:txBody>
      </p:sp>
      <p:sp>
        <p:nvSpPr>
          <p:cNvPr id="128" name="Google Shape;1015;p14">
            <a:extLst>
              <a:ext uri="{FF2B5EF4-FFF2-40B4-BE49-F238E27FC236}">
                <a16:creationId xmlns:a16="http://schemas.microsoft.com/office/drawing/2014/main" id="{4333996C-7370-7921-5D8F-8CAEAEBAC98F}"/>
              </a:ext>
            </a:extLst>
          </p:cNvPr>
          <p:cNvSpPr/>
          <p:nvPr/>
        </p:nvSpPr>
        <p:spPr>
          <a:xfrm>
            <a:off x="4207787" y="5862783"/>
            <a:ext cx="5556685" cy="584558"/>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rgbClr val="FFFFFF"/>
                </a:solidFill>
                <a:latin typeface="Ubuntu Light" panose="020B0304030602030204" pitchFamily="34" charset="0"/>
                <a:ea typeface="Ubuntu"/>
                <a:cs typeface="Ubuntu"/>
                <a:sym typeface="Ubuntu"/>
              </a:rPr>
              <a:t>There are two options</a:t>
            </a:r>
            <a:endParaRPr sz="1400" b="0" i="0" u="none" strike="noStrike" cap="none">
              <a:solidFill>
                <a:srgbClr val="000000"/>
              </a:solidFill>
              <a:latin typeface="Ubuntu Light" panose="020B0304030602030204" pitchFamily="34" charset="0"/>
              <a:ea typeface="Arial"/>
              <a:cs typeface="Arial"/>
              <a:sym typeface="Arial"/>
            </a:endParaRPr>
          </a:p>
          <a:p>
            <a:pPr marL="171450" marR="0" lvl="0" indent="-171450" algn="l" rtl="0">
              <a:lnSpc>
                <a:spcPct val="100000"/>
              </a:lnSpc>
              <a:spcBef>
                <a:spcPts val="0"/>
              </a:spcBef>
              <a:spcAft>
                <a:spcPts val="0"/>
              </a:spcAft>
              <a:buClr>
                <a:srgbClr val="0070AD"/>
              </a:buClr>
              <a:buSzPts val="900"/>
              <a:buFont typeface="Wingdings" panose="05000000000000000000" pitchFamily="2" charset="2"/>
              <a:buChar char="§"/>
            </a:pPr>
            <a:r>
              <a:rPr lang="en-US" sz="900" b="0" i="0" u="none" strike="noStrike" cap="none">
                <a:solidFill>
                  <a:srgbClr val="FFFFFF"/>
                </a:solidFill>
                <a:latin typeface="Ubuntu Light" panose="020B0304030602030204" pitchFamily="34" charset="0"/>
                <a:ea typeface="Ubuntu"/>
                <a:cs typeface="Ubuntu"/>
                <a:sym typeface="Ubuntu"/>
              </a:rPr>
              <a:t>IICS scheduler similar to one in PowerCenter (considered in solution)</a:t>
            </a:r>
            <a:endParaRPr sz="1400" b="0" i="0" u="none" strike="noStrike" cap="none">
              <a:solidFill>
                <a:srgbClr val="000000"/>
              </a:solidFill>
              <a:latin typeface="Ubuntu Light" panose="020B0304030602030204" pitchFamily="34" charset="0"/>
              <a:ea typeface="Arial"/>
              <a:cs typeface="Arial"/>
              <a:sym typeface="Arial"/>
            </a:endParaRPr>
          </a:p>
          <a:p>
            <a:pPr marL="171450" marR="0" lvl="0" indent="-171450" algn="l" rtl="0">
              <a:lnSpc>
                <a:spcPct val="100000"/>
              </a:lnSpc>
              <a:spcBef>
                <a:spcPts val="0"/>
              </a:spcBef>
              <a:spcAft>
                <a:spcPts val="0"/>
              </a:spcAft>
              <a:buClr>
                <a:srgbClr val="0070AD"/>
              </a:buClr>
              <a:buSzPts val="900"/>
              <a:buFont typeface="Wingdings" panose="05000000000000000000" pitchFamily="2" charset="2"/>
              <a:buChar char="§"/>
            </a:pPr>
            <a:r>
              <a:rPr lang="en-US" sz="900" b="0" i="0" u="none" strike="noStrike" cap="none">
                <a:solidFill>
                  <a:srgbClr val="FFFFFF"/>
                </a:solidFill>
                <a:latin typeface="Ubuntu Light" panose="020B0304030602030204" pitchFamily="34" charset="0"/>
                <a:ea typeface="Ubuntu"/>
                <a:cs typeface="Ubuntu"/>
                <a:sym typeface="Ubuntu"/>
              </a:rPr>
              <a:t>3rd party scheduler can be leveraged to call IICS job</a:t>
            </a:r>
            <a:endParaRPr sz="900" b="0" i="0" u="none" strike="noStrike" cap="none">
              <a:solidFill>
                <a:srgbClr val="FFFFFF"/>
              </a:solidFill>
              <a:latin typeface="Ubuntu Light" panose="020B0304030602030204" pitchFamily="34" charset="0"/>
              <a:ea typeface="Ubuntu"/>
              <a:cs typeface="Ubuntu"/>
              <a:sym typeface="Ubuntu"/>
            </a:endParaRPr>
          </a:p>
        </p:txBody>
      </p:sp>
      <p:grpSp>
        <p:nvGrpSpPr>
          <p:cNvPr id="129" name="Google Shape;1016;p14">
            <a:extLst>
              <a:ext uri="{FF2B5EF4-FFF2-40B4-BE49-F238E27FC236}">
                <a16:creationId xmlns:a16="http://schemas.microsoft.com/office/drawing/2014/main" id="{474D07AE-0E1B-C813-F3D2-E7CF9A3FBE06}"/>
              </a:ext>
            </a:extLst>
          </p:cNvPr>
          <p:cNvGrpSpPr/>
          <p:nvPr/>
        </p:nvGrpSpPr>
        <p:grpSpPr>
          <a:xfrm>
            <a:off x="2209800" y="5383596"/>
            <a:ext cx="370114" cy="85895"/>
            <a:chOff x="7908297" y="3271536"/>
            <a:chExt cx="370114" cy="85895"/>
          </a:xfrm>
        </p:grpSpPr>
        <p:cxnSp>
          <p:nvCxnSpPr>
            <p:cNvPr id="130" name="Google Shape;1017;p14">
              <a:extLst>
                <a:ext uri="{FF2B5EF4-FFF2-40B4-BE49-F238E27FC236}">
                  <a16:creationId xmlns:a16="http://schemas.microsoft.com/office/drawing/2014/main" id="{6B32D124-58F9-683C-3D45-9722504940B1}"/>
                </a:ext>
              </a:extLst>
            </p:cNvPr>
            <p:cNvCxnSpPr/>
            <p:nvPr/>
          </p:nvCxnSpPr>
          <p:spPr>
            <a:xfrm rot="10800000">
              <a:off x="7908297" y="3313191"/>
              <a:ext cx="357883" cy="0"/>
            </a:xfrm>
            <a:prstGeom prst="straightConnector1">
              <a:avLst/>
            </a:prstGeom>
            <a:noFill/>
            <a:ln w="9525" cap="flat" cmpd="sng">
              <a:solidFill>
                <a:schemeClr val="lt1"/>
              </a:solidFill>
              <a:prstDash val="solid"/>
              <a:miter lim="800000"/>
              <a:headEnd type="none" w="sm" len="sm"/>
              <a:tailEnd type="none" w="sm" len="sm"/>
            </a:ln>
          </p:spPr>
        </p:cxnSp>
        <p:sp>
          <p:nvSpPr>
            <p:cNvPr id="131" name="Google Shape;1018;p14">
              <a:extLst>
                <a:ext uri="{FF2B5EF4-FFF2-40B4-BE49-F238E27FC236}">
                  <a16:creationId xmlns:a16="http://schemas.microsoft.com/office/drawing/2014/main" id="{ED5A2B53-F63A-7AC3-4986-68147546C826}"/>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grpSp>
        <p:nvGrpSpPr>
          <p:cNvPr id="132" name="Google Shape;1019;p14">
            <a:extLst>
              <a:ext uri="{FF2B5EF4-FFF2-40B4-BE49-F238E27FC236}">
                <a16:creationId xmlns:a16="http://schemas.microsoft.com/office/drawing/2014/main" id="{E404F1B9-C281-10F3-23BC-0E602680A20D}"/>
              </a:ext>
            </a:extLst>
          </p:cNvPr>
          <p:cNvGrpSpPr/>
          <p:nvPr/>
        </p:nvGrpSpPr>
        <p:grpSpPr>
          <a:xfrm>
            <a:off x="2209800" y="6108280"/>
            <a:ext cx="370114" cy="85895"/>
            <a:chOff x="7908297" y="3271536"/>
            <a:chExt cx="370114" cy="85895"/>
          </a:xfrm>
        </p:grpSpPr>
        <p:cxnSp>
          <p:nvCxnSpPr>
            <p:cNvPr id="133" name="Google Shape;1020;p14">
              <a:extLst>
                <a:ext uri="{FF2B5EF4-FFF2-40B4-BE49-F238E27FC236}">
                  <a16:creationId xmlns:a16="http://schemas.microsoft.com/office/drawing/2014/main" id="{3EB1DD25-F124-28D8-FED8-FADF100EBB1F}"/>
                </a:ext>
              </a:extLst>
            </p:cNvPr>
            <p:cNvCxnSpPr/>
            <p:nvPr/>
          </p:nvCxnSpPr>
          <p:spPr>
            <a:xfrm rot="10800000">
              <a:off x="7908297" y="3313191"/>
              <a:ext cx="357883" cy="0"/>
            </a:xfrm>
            <a:prstGeom prst="straightConnector1">
              <a:avLst/>
            </a:prstGeom>
            <a:noFill/>
            <a:ln w="9525" cap="flat" cmpd="sng">
              <a:solidFill>
                <a:schemeClr val="lt1"/>
              </a:solidFill>
              <a:prstDash val="solid"/>
              <a:miter lim="800000"/>
              <a:headEnd type="none" w="sm" len="sm"/>
              <a:tailEnd type="none" w="sm" len="sm"/>
            </a:ln>
          </p:spPr>
        </p:cxnSp>
        <p:sp>
          <p:nvSpPr>
            <p:cNvPr id="134" name="Google Shape;1021;p14">
              <a:extLst>
                <a:ext uri="{FF2B5EF4-FFF2-40B4-BE49-F238E27FC236}">
                  <a16:creationId xmlns:a16="http://schemas.microsoft.com/office/drawing/2014/main" id="{7C50405D-8905-001E-8306-3E9E3A2EB7E8}"/>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cxnSp>
        <p:nvCxnSpPr>
          <p:cNvPr id="135" name="Google Shape;1492;p30">
            <a:extLst>
              <a:ext uri="{FF2B5EF4-FFF2-40B4-BE49-F238E27FC236}">
                <a16:creationId xmlns:a16="http://schemas.microsoft.com/office/drawing/2014/main" id="{6DF887F0-7A40-DB9A-AFB5-CA1C8E418626}"/>
              </a:ext>
            </a:extLst>
          </p:cNvPr>
          <p:cNvCxnSpPr>
            <a:cxnSpLocks/>
          </p:cNvCxnSpPr>
          <p:nvPr/>
        </p:nvCxnSpPr>
        <p:spPr>
          <a:xfrm flipH="1">
            <a:off x="4533898" y="994949"/>
            <a:ext cx="5230574" cy="0"/>
          </a:xfrm>
          <a:prstGeom prst="straightConnector1">
            <a:avLst/>
          </a:prstGeom>
          <a:noFill/>
          <a:ln w="9525" cap="flat" cmpd="sng">
            <a:solidFill>
              <a:schemeClr val="lt1"/>
            </a:solidFill>
            <a:prstDash val="solid"/>
            <a:miter lim="800000"/>
            <a:headEnd type="triangle" w="med" len="med"/>
            <a:tailEnd type="triangle" w="med" len="med"/>
          </a:ln>
        </p:spPr>
      </p:cxnSp>
      <p:sp>
        <p:nvSpPr>
          <p:cNvPr id="136" name="Google Shape;1493;p30">
            <a:extLst>
              <a:ext uri="{FF2B5EF4-FFF2-40B4-BE49-F238E27FC236}">
                <a16:creationId xmlns:a16="http://schemas.microsoft.com/office/drawing/2014/main" id="{EBE6B3CF-AFE1-2695-8834-B6DDE148FEC4}"/>
              </a:ext>
            </a:extLst>
          </p:cNvPr>
          <p:cNvSpPr txBox="1"/>
          <p:nvPr/>
        </p:nvSpPr>
        <p:spPr>
          <a:xfrm>
            <a:off x="6504744" y="842863"/>
            <a:ext cx="1288882" cy="309706"/>
          </a:xfrm>
          <a:prstGeom prst="rect">
            <a:avLst/>
          </a:prstGeom>
          <a:solidFill>
            <a:srgbClr val="272936"/>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accent2"/>
              </a:buClr>
              <a:buSzPts val="1300"/>
              <a:buFont typeface="Arial"/>
              <a:buNone/>
            </a:pPr>
            <a:r>
              <a:rPr lang="en-US" sz="1300" b="1">
                <a:solidFill>
                  <a:schemeClr val="accent2"/>
                </a:solidFill>
                <a:latin typeface="Ubuntu Light" panose="020B0304030602030204" pitchFamily="34" charset="0"/>
                <a:ea typeface="Ubuntu"/>
                <a:cs typeface="Ubuntu"/>
                <a:sym typeface="Ubuntu"/>
              </a:rPr>
              <a:t>Conversion</a:t>
            </a:r>
            <a:endParaRPr/>
          </a:p>
        </p:txBody>
      </p:sp>
      <p:sp>
        <p:nvSpPr>
          <p:cNvPr id="139" name="Google Shape;1002;p14">
            <a:extLst>
              <a:ext uri="{FF2B5EF4-FFF2-40B4-BE49-F238E27FC236}">
                <a16:creationId xmlns:a16="http://schemas.microsoft.com/office/drawing/2014/main" id="{133F3D8B-D279-5B06-E421-5BEEB05EBB17}"/>
              </a:ext>
            </a:extLst>
          </p:cNvPr>
          <p:cNvSpPr/>
          <p:nvPr/>
        </p:nvSpPr>
        <p:spPr>
          <a:xfrm>
            <a:off x="10025743" y="2014474"/>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Objects Validation*</a:t>
            </a:r>
          </a:p>
        </p:txBody>
      </p:sp>
      <p:sp>
        <p:nvSpPr>
          <p:cNvPr id="140" name="Google Shape;1002;p14">
            <a:extLst>
              <a:ext uri="{FF2B5EF4-FFF2-40B4-BE49-F238E27FC236}">
                <a16:creationId xmlns:a16="http://schemas.microsoft.com/office/drawing/2014/main" id="{37AB943F-E184-E410-146F-6ABD1A9AB825}"/>
              </a:ext>
            </a:extLst>
          </p:cNvPr>
          <p:cNvSpPr/>
          <p:nvPr/>
        </p:nvSpPr>
        <p:spPr>
          <a:xfrm>
            <a:off x="10025743" y="2453341"/>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Properties Validation*</a:t>
            </a:r>
          </a:p>
        </p:txBody>
      </p:sp>
      <p:sp>
        <p:nvSpPr>
          <p:cNvPr id="141" name="Google Shape;1002;p14">
            <a:extLst>
              <a:ext uri="{FF2B5EF4-FFF2-40B4-BE49-F238E27FC236}">
                <a16:creationId xmlns:a16="http://schemas.microsoft.com/office/drawing/2014/main" id="{91F311C0-AE3F-FDFA-6C1F-C61C952D86B1}"/>
              </a:ext>
            </a:extLst>
          </p:cNvPr>
          <p:cNvSpPr/>
          <p:nvPr/>
        </p:nvSpPr>
        <p:spPr>
          <a:xfrm>
            <a:off x="10025743" y="2892208"/>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Standard Validation*</a:t>
            </a:r>
          </a:p>
        </p:txBody>
      </p:sp>
      <p:sp>
        <p:nvSpPr>
          <p:cNvPr id="142" name="Google Shape;1002;p14">
            <a:extLst>
              <a:ext uri="{FF2B5EF4-FFF2-40B4-BE49-F238E27FC236}">
                <a16:creationId xmlns:a16="http://schemas.microsoft.com/office/drawing/2014/main" id="{9484A94E-8FD0-F930-3098-EFE3B91EA8D4}"/>
              </a:ext>
            </a:extLst>
          </p:cNvPr>
          <p:cNvSpPr/>
          <p:nvPr/>
        </p:nvSpPr>
        <p:spPr>
          <a:xfrm>
            <a:off x="10025743" y="3331075"/>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Data Validation*</a:t>
            </a:r>
          </a:p>
        </p:txBody>
      </p:sp>
      <p:sp>
        <p:nvSpPr>
          <p:cNvPr id="143" name="Google Shape;1002;p14">
            <a:extLst>
              <a:ext uri="{FF2B5EF4-FFF2-40B4-BE49-F238E27FC236}">
                <a16:creationId xmlns:a16="http://schemas.microsoft.com/office/drawing/2014/main" id="{73F93661-72E3-54C3-DF84-6B5125B1A4E0}"/>
              </a:ext>
            </a:extLst>
          </p:cNvPr>
          <p:cNvSpPr/>
          <p:nvPr/>
        </p:nvSpPr>
        <p:spPr>
          <a:xfrm>
            <a:off x="10025743" y="3769942"/>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Row Count</a:t>
            </a:r>
          </a:p>
        </p:txBody>
      </p:sp>
      <p:cxnSp>
        <p:nvCxnSpPr>
          <p:cNvPr id="145" name="Google Shape;1492;p30">
            <a:extLst>
              <a:ext uri="{FF2B5EF4-FFF2-40B4-BE49-F238E27FC236}">
                <a16:creationId xmlns:a16="http://schemas.microsoft.com/office/drawing/2014/main" id="{B9A5A613-2077-4C91-9A18-E05580B0CE46}"/>
              </a:ext>
            </a:extLst>
          </p:cNvPr>
          <p:cNvCxnSpPr>
            <a:cxnSpLocks/>
          </p:cNvCxnSpPr>
          <p:nvPr/>
        </p:nvCxnSpPr>
        <p:spPr>
          <a:xfrm flipH="1">
            <a:off x="9968593" y="1752577"/>
            <a:ext cx="1796135" cy="0"/>
          </a:xfrm>
          <a:prstGeom prst="straightConnector1">
            <a:avLst/>
          </a:prstGeom>
          <a:noFill/>
          <a:ln w="9525" cap="flat" cmpd="sng">
            <a:solidFill>
              <a:schemeClr val="lt1"/>
            </a:solidFill>
            <a:prstDash val="solid"/>
            <a:miter lim="800000"/>
            <a:headEnd type="triangle" w="med" len="med"/>
            <a:tailEnd type="triangle" w="med" len="med"/>
          </a:ln>
        </p:spPr>
      </p:cxnSp>
      <p:sp>
        <p:nvSpPr>
          <p:cNvPr id="146" name="Google Shape;1493;p30">
            <a:extLst>
              <a:ext uri="{FF2B5EF4-FFF2-40B4-BE49-F238E27FC236}">
                <a16:creationId xmlns:a16="http://schemas.microsoft.com/office/drawing/2014/main" id="{9A25225A-85FC-C94A-CA88-5EAE107ADB12}"/>
              </a:ext>
            </a:extLst>
          </p:cNvPr>
          <p:cNvSpPr txBox="1"/>
          <p:nvPr/>
        </p:nvSpPr>
        <p:spPr>
          <a:xfrm>
            <a:off x="10499676" y="1600491"/>
            <a:ext cx="791118" cy="309706"/>
          </a:xfrm>
          <a:prstGeom prst="rect">
            <a:avLst/>
          </a:prstGeom>
          <a:solidFill>
            <a:srgbClr val="272936"/>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accent2"/>
              </a:buClr>
              <a:buSzPts val="1300"/>
              <a:buFont typeface="Arial"/>
              <a:buNone/>
            </a:pPr>
            <a:r>
              <a:rPr lang="en-US" sz="1300" b="1">
                <a:solidFill>
                  <a:schemeClr val="accent2"/>
                </a:solidFill>
                <a:latin typeface="Ubuntu Light" panose="020B0304030602030204" pitchFamily="34" charset="0"/>
                <a:ea typeface="Ubuntu"/>
                <a:cs typeface="Ubuntu"/>
                <a:sym typeface="Ubuntu"/>
              </a:rPr>
              <a:t>Review</a:t>
            </a:r>
            <a:endParaRPr/>
          </a:p>
        </p:txBody>
      </p:sp>
      <p:cxnSp>
        <p:nvCxnSpPr>
          <p:cNvPr id="158" name="Google Shape;980;p14">
            <a:extLst>
              <a:ext uri="{FF2B5EF4-FFF2-40B4-BE49-F238E27FC236}">
                <a16:creationId xmlns:a16="http://schemas.microsoft.com/office/drawing/2014/main" id="{80F70237-3880-AAFE-D262-8E5FC8DB1700}"/>
              </a:ext>
            </a:extLst>
          </p:cNvPr>
          <p:cNvCxnSpPr>
            <a:cxnSpLocks/>
          </p:cNvCxnSpPr>
          <p:nvPr/>
        </p:nvCxnSpPr>
        <p:spPr>
          <a:xfrm>
            <a:off x="9886950" y="2449830"/>
            <a:ext cx="0" cy="1323975"/>
          </a:xfrm>
          <a:prstGeom prst="straightConnector1">
            <a:avLst/>
          </a:prstGeom>
          <a:noFill/>
          <a:ln w="9525" cap="flat" cmpd="sng">
            <a:solidFill>
              <a:schemeClr val="lt1"/>
            </a:solidFill>
            <a:prstDash val="solid"/>
            <a:miter lim="800000"/>
            <a:headEnd type="none" w="sm" len="sm"/>
            <a:tailEnd type="none" w="sm" len="sm"/>
          </a:ln>
        </p:spPr>
      </p:cxnSp>
      <p:sp>
        <p:nvSpPr>
          <p:cNvPr id="165" name="Google Shape;1002;p14">
            <a:extLst>
              <a:ext uri="{FF2B5EF4-FFF2-40B4-BE49-F238E27FC236}">
                <a16:creationId xmlns:a16="http://schemas.microsoft.com/office/drawing/2014/main" id="{AA153227-08F9-1F61-29EA-51EA49E9742F}"/>
              </a:ext>
            </a:extLst>
          </p:cNvPr>
          <p:cNvSpPr/>
          <p:nvPr/>
        </p:nvSpPr>
        <p:spPr>
          <a:xfrm>
            <a:off x="10025743" y="5133231"/>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Data Validation*</a:t>
            </a:r>
          </a:p>
        </p:txBody>
      </p:sp>
      <p:sp>
        <p:nvSpPr>
          <p:cNvPr id="166" name="Google Shape;1002;p14">
            <a:extLst>
              <a:ext uri="{FF2B5EF4-FFF2-40B4-BE49-F238E27FC236}">
                <a16:creationId xmlns:a16="http://schemas.microsoft.com/office/drawing/2014/main" id="{F7372653-84EE-2B3F-46F7-635D97DA6841}"/>
              </a:ext>
            </a:extLst>
          </p:cNvPr>
          <p:cNvSpPr/>
          <p:nvPr/>
        </p:nvSpPr>
        <p:spPr>
          <a:xfrm>
            <a:off x="10025743" y="5572098"/>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Data Reconciliation*</a:t>
            </a:r>
          </a:p>
        </p:txBody>
      </p:sp>
      <p:sp>
        <p:nvSpPr>
          <p:cNvPr id="167" name="Google Shape;1002;p14">
            <a:extLst>
              <a:ext uri="{FF2B5EF4-FFF2-40B4-BE49-F238E27FC236}">
                <a16:creationId xmlns:a16="http://schemas.microsoft.com/office/drawing/2014/main" id="{E56DE9AE-A6DD-78AE-43B0-895EA2730590}"/>
              </a:ext>
            </a:extLst>
          </p:cNvPr>
          <p:cNvSpPr/>
          <p:nvPr/>
        </p:nvSpPr>
        <p:spPr>
          <a:xfrm>
            <a:off x="10025743" y="6010965"/>
            <a:ext cx="1738985" cy="326572"/>
          </a:xfrm>
          <a:prstGeom prst="roundRect">
            <a:avLst>
              <a:gd name="adj" fmla="val 5483"/>
            </a:avLst>
          </a:prstGeom>
          <a:solidFill>
            <a:srgbClr val="272936"/>
          </a:solidFill>
          <a:ln w="19050" cap="flat" cmpd="sng">
            <a:solidFill>
              <a:schemeClr val="accent1"/>
            </a:solidFill>
            <a:prstDash val="solid"/>
            <a:round/>
            <a:headEnd type="none" w="sm" len="sm"/>
            <a:tailEnd type="none" w="sm" len="sm"/>
          </a:ln>
        </p:spPr>
        <p:txBody>
          <a:bodyPr spcFirstLastPara="1" wrap="square" lIns="180000" tIns="45700" rIns="180000" bIns="468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FFFFFF"/>
                </a:solidFill>
                <a:latin typeface="Ubuntu Light" panose="020B0304030602030204" pitchFamily="34" charset="0"/>
                <a:ea typeface="Ubuntu"/>
                <a:cs typeface="Ubuntu"/>
                <a:sym typeface="Ubuntu"/>
              </a:rPr>
              <a:t>Performance</a:t>
            </a:r>
          </a:p>
        </p:txBody>
      </p:sp>
      <p:cxnSp>
        <p:nvCxnSpPr>
          <p:cNvPr id="168" name="Google Shape;1492;p30">
            <a:extLst>
              <a:ext uri="{FF2B5EF4-FFF2-40B4-BE49-F238E27FC236}">
                <a16:creationId xmlns:a16="http://schemas.microsoft.com/office/drawing/2014/main" id="{26BA3E45-631A-4BF3-CD26-BCE1586CFF2C}"/>
              </a:ext>
            </a:extLst>
          </p:cNvPr>
          <p:cNvCxnSpPr>
            <a:cxnSpLocks/>
          </p:cNvCxnSpPr>
          <p:nvPr/>
        </p:nvCxnSpPr>
        <p:spPr>
          <a:xfrm flipH="1">
            <a:off x="9968593" y="4871334"/>
            <a:ext cx="1796135" cy="0"/>
          </a:xfrm>
          <a:prstGeom prst="straightConnector1">
            <a:avLst/>
          </a:prstGeom>
          <a:noFill/>
          <a:ln w="9525" cap="flat" cmpd="sng">
            <a:solidFill>
              <a:schemeClr val="lt1"/>
            </a:solidFill>
            <a:prstDash val="solid"/>
            <a:miter lim="800000"/>
            <a:headEnd type="triangle" w="med" len="med"/>
            <a:tailEnd type="triangle" w="med" len="med"/>
          </a:ln>
        </p:spPr>
      </p:cxnSp>
      <p:sp>
        <p:nvSpPr>
          <p:cNvPr id="169" name="Google Shape;1493;p30">
            <a:extLst>
              <a:ext uri="{FF2B5EF4-FFF2-40B4-BE49-F238E27FC236}">
                <a16:creationId xmlns:a16="http://schemas.microsoft.com/office/drawing/2014/main" id="{43070E96-FB81-C0B1-4DB4-3441B6C61426}"/>
              </a:ext>
            </a:extLst>
          </p:cNvPr>
          <p:cNvSpPr txBox="1"/>
          <p:nvPr/>
        </p:nvSpPr>
        <p:spPr>
          <a:xfrm>
            <a:off x="10499676" y="4719248"/>
            <a:ext cx="791118" cy="309706"/>
          </a:xfrm>
          <a:prstGeom prst="rect">
            <a:avLst/>
          </a:prstGeom>
          <a:solidFill>
            <a:srgbClr val="272936"/>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accent2"/>
              </a:buClr>
              <a:buSzPts val="1300"/>
              <a:buFont typeface="Arial"/>
              <a:buNone/>
            </a:pPr>
            <a:r>
              <a:rPr lang="en-US" sz="1300" b="1">
                <a:solidFill>
                  <a:schemeClr val="accent2"/>
                </a:solidFill>
                <a:latin typeface="Ubuntu Light" panose="020B0304030602030204" pitchFamily="34" charset="0"/>
                <a:ea typeface="Ubuntu"/>
                <a:cs typeface="Ubuntu"/>
                <a:sym typeface="Ubuntu"/>
              </a:rPr>
              <a:t>Testing</a:t>
            </a:r>
            <a:endParaRPr/>
          </a:p>
        </p:txBody>
      </p:sp>
      <p:grpSp>
        <p:nvGrpSpPr>
          <p:cNvPr id="170" name="Google Shape;1016;p14">
            <a:extLst>
              <a:ext uri="{FF2B5EF4-FFF2-40B4-BE49-F238E27FC236}">
                <a16:creationId xmlns:a16="http://schemas.microsoft.com/office/drawing/2014/main" id="{240C342A-C5FC-1338-7492-17FB0E9F89DD}"/>
              </a:ext>
            </a:extLst>
          </p:cNvPr>
          <p:cNvGrpSpPr/>
          <p:nvPr/>
        </p:nvGrpSpPr>
        <p:grpSpPr>
          <a:xfrm rot="5400000">
            <a:off x="10710178" y="4404116"/>
            <a:ext cx="370114" cy="85895"/>
            <a:chOff x="7908297" y="3271536"/>
            <a:chExt cx="370114" cy="85895"/>
          </a:xfrm>
        </p:grpSpPr>
        <p:cxnSp>
          <p:nvCxnSpPr>
            <p:cNvPr id="171" name="Google Shape;1017;p14">
              <a:extLst>
                <a:ext uri="{FF2B5EF4-FFF2-40B4-BE49-F238E27FC236}">
                  <a16:creationId xmlns:a16="http://schemas.microsoft.com/office/drawing/2014/main" id="{890E9014-68FE-F072-FDF2-CE980CB09199}"/>
                </a:ext>
              </a:extLst>
            </p:cNvPr>
            <p:cNvCxnSpPr/>
            <p:nvPr/>
          </p:nvCxnSpPr>
          <p:spPr>
            <a:xfrm rot="10800000">
              <a:off x="7908297" y="3313191"/>
              <a:ext cx="357883" cy="0"/>
            </a:xfrm>
            <a:prstGeom prst="straightConnector1">
              <a:avLst/>
            </a:prstGeom>
            <a:noFill/>
            <a:ln w="9525" cap="flat" cmpd="sng">
              <a:solidFill>
                <a:schemeClr val="lt1"/>
              </a:solidFill>
              <a:prstDash val="solid"/>
              <a:miter lim="800000"/>
              <a:headEnd type="none" w="sm" len="sm"/>
              <a:tailEnd type="none" w="sm" len="sm"/>
            </a:ln>
          </p:spPr>
        </p:cxnSp>
        <p:sp>
          <p:nvSpPr>
            <p:cNvPr id="172" name="Google Shape;1018;p14">
              <a:extLst>
                <a:ext uri="{FF2B5EF4-FFF2-40B4-BE49-F238E27FC236}">
                  <a16:creationId xmlns:a16="http://schemas.microsoft.com/office/drawing/2014/main" id="{AA308146-9F36-67CA-2EE5-5B00A8C1C516}"/>
                </a:ext>
              </a:extLst>
            </p:cNvPr>
            <p:cNvSpPr/>
            <p:nvPr/>
          </p:nvSpPr>
          <p:spPr>
            <a:xfrm rot="5400000">
              <a:off x="8206966" y="3285986"/>
              <a:ext cx="85895" cy="5699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Ubuntu Light" panose="020B0304030602030204" pitchFamily="34" charset="0"/>
                <a:ea typeface="Ubuntu"/>
                <a:cs typeface="Ubuntu"/>
                <a:sym typeface="Ubuntu"/>
              </a:endParaRPr>
            </a:p>
          </p:txBody>
        </p:sp>
      </p:grpSp>
    </p:spTree>
    <p:extLst>
      <p:ext uri="{BB962C8B-B14F-4D97-AF65-F5344CB8AC3E}">
        <p14:creationId xmlns:p14="http://schemas.microsoft.com/office/powerpoint/2010/main" val="405811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B74CA-5F61-0AAE-FFDB-09AE27154EE7}"/>
              </a:ext>
            </a:extLst>
          </p:cNvPr>
          <p:cNvSpPr>
            <a:spLocks noGrp="1"/>
          </p:cNvSpPr>
          <p:nvPr>
            <p:ph type="title"/>
          </p:nvPr>
        </p:nvSpPr>
        <p:spPr>
          <a:xfrm>
            <a:off x="414971" y="122702"/>
            <a:ext cx="11008413" cy="792163"/>
          </a:xfrm>
        </p:spPr>
        <p:txBody>
          <a:bodyPr anchor="ctr"/>
          <a:lstStyle/>
          <a:p>
            <a:r>
              <a:rPr lang="en-US" sz="2800">
                <a:solidFill>
                  <a:schemeClr val="lt1"/>
                </a:solidFill>
              </a:rPr>
              <a:t>IDMC Factory: </a:t>
            </a:r>
            <a:r>
              <a:rPr lang="en-IN"/>
              <a:t>On-Prem MDM to Cloud Conversion Journey</a:t>
            </a:r>
          </a:p>
        </p:txBody>
      </p:sp>
      <p:grpSp>
        <p:nvGrpSpPr>
          <p:cNvPr id="145" name="Group 144">
            <a:extLst>
              <a:ext uri="{FF2B5EF4-FFF2-40B4-BE49-F238E27FC236}">
                <a16:creationId xmlns:a16="http://schemas.microsoft.com/office/drawing/2014/main" id="{9B47A281-8EF6-E264-502F-C89821861033}"/>
              </a:ext>
            </a:extLst>
          </p:cNvPr>
          <p:cNvGrpSpPr/>
          <p:nvPr/>
        </p:nvGrpSpPr>
        <p:grpSpPr>
          <a:xfrm>
            <a:off x="315310" y="719849"/>
            <a:ext cx="11561380" cy="5704488"/>
            <a:chOff x="881164" y="1028457"/>
            <a:chExt cx="10328188" cy="5351932"/>
          </a:xfrm>
        </p:grpSpPr>
        <p:sp>
          <p:nvSpPr>
            <p:cNvPr id="3" name="Title 2">
              <a:extLst>
                <a:ext uri="{FF2B5EF4-FFF2-40B4-BE49-F238E27FC236}">
                  <a16:creationId xmlns:a16="http://schemas.microsoft.com/office/drawing/2014/main" id="{AE6C1DF2-36B4-63C2-0B77-B2182B934588}"/>
                </a:ext>
              </a:extLst>
            </p:cNvPr>
            <p:cNvSpPr txBox="1">
              <a:spLocks/>
            </p:cNvSpPr>
            <p:nvPr/>
          </p:nvSpPr>
          <p:spPr>
            <a:xfrm>
              <a:off x="6206412" y="1028457"/>
              <a:ext cx="3541300" cy="477248"/>
            </a:xfrm>
            <a:prstGeom prst="rect">
              <a:avLst/>
            </a:prstGeom>
          </p:spPr>
          <p:txBody>
            <a:bodyPr anchor="t"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1400"/>
                </a:spcAft>
                <a:buClrTx/>
                <a:buSzTx/>
                <a:buFontTx/>
                <a:buNone/>
                <a:tabLst/>
                <a:defRPr/>
              </a:pPr>
              <a:endParaRPr kumimoji="0" lang="en-US" sz="2400" b="0" i="0" u="none" strike="noStrike" kern="0" cap="none" spc="-100" normalizeH="0" baseline="0" noProof="0">
                <a:ln>
                  <a:noFill/>
                </a:ln>
                <a:solidFill>
                  <a:srgbClr val="FFFFFF"/>
                </a:solidFill>
                <a:effectLst/>
                <a:uLnTx/>
                <a:uFillTx/>
                <a:latin typeface="Ubuntu Light" panose="020B0304030602030204" pitchFamily="34" charset="0"/>
                <a:ea typeface="+mj-ea"/>
                <a:cs typeface="+mj-cs"/>
              </a:endParaRPr>
            </a:p>
          </p:txBody>
        </p:sp>
        <p:sp>
          <p:nvSpPr>
            <p:cNvPr id="4" name="Freeform 7">
              <a:extLst>
                <a:ext uri="{FF2B5EF4-FFF2-40B4-BE49-F238E27FC236}">
                  <a16:creationId xmlns:a16="http://schemas.microsoft.com/office/drawing/2014/main" id="{0C90A259-BE4E-5AE4-96F0-50375F793A83}"/>
                </a:ext>
              </a:extLst>
            </p:cNvPr>
            <p:cNvSpPr/>
            <p:nvPr/>
          </p:nvSpPr>
          <p:spPr>
            <a:xfrm>
              <a:off x="1411305" y="1940092"/>
              <a:ext cx="1602509" cy="1014757"/>
            </a:xfrm>
            <a:custGeom>
              <a:avLst/>
              <a:gdLst>
                <a:gd name="connsiteX0" fmla="*/ 0 w 2765310"/>
                <a:gd name="connsiteY0" fmla="*/ 0 h 3818011"/>
                <a:gd name="connsiteX1" fmla="*/ 2765310 w 2765310"/>
                <a:gd name="connsiteY1" fmla="*/ 0 h 3818011"/>
                <a:gd name="connsiteX2" fmla="*/ 2765310 w 2765310"/>
                <a:gd name="connsiteY2" fmla="*/ 3818011 h 3818011"/>
                <a:gd name="connsiteX3" fmla="*/ 0 w 2765310"/>
                <a:gd name="connsiteY3" fmla="*/ 3818011 h 3818011"/>
                <a:gd name="connsiteX4" fmla="*/ 0 w 2765310"/>
                <a:gd name="connsiteY4" fmla="*/ 0 h 3818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310" h="3818011">
                  <a:moveTo>
                    <a:pt x="2765310" y="1"/>
                  </a:moveTo>
                  <a:lnTo>
                    <a:pt x="2765310" y="3818010"/>
                  </a:lnTo>
                  <a:lnTo>
                    <a:pt x="0" y="3818010"/>
                  </a:lnTo>
                  <a:lnTo>
                    <a:pt x="0" y="1"/>
                  </a:lnTo>
                  <a:lnTo>
                    <a:pt x="2765310" y="1"/>
                  </a:lnTo>
                  <a:close/>
                </a:path>
              </a:pathLst>
            </a:custGeom>
            <a:noFill/>
            <a:effectLst/>
          </p:spPr>
          <p:style>
            <a:lnRef idx="0">
              <a:schemeClr val="lt1">
                <a:hueOff val="0"/>
                <a:satOff val="0"/>
                <a:lumOff val="0"/>
                <a:alphaOff val="0"/>
              </a:schemeClr>
            </a:lnRef>
            <a:fillRef idx="3">
              <a:schemeClr val="accent1">
                <a:shade val="80000"/>
                <a:hueOff val="375450"/>
                <a:satOff val="-33186"/>
                <a:lumOff val="19095"/>
                <a:alphaOff val="0"/>
              </a:schemeClr>
            </a:fillRef>
            <a:effectRef idx="2">
              <a:schemeClr val="accent1">
                <a:shade val="80000"/>
                <a:hueOff val="375450"/>
                <a:satOff val="-33186"/>
                <a:lumOff val="19095"/>
                <a:alphaOff val="0"/>
              </a:schemeClr>
            </a:effectRef>
            <a:fontRef idx="minor">
              <a:schemeClr val="lt1"/>
            </a:fontRef>
          </p:style>
          <p:txBody>
            <a:bodyPr spcFirstLastPara="0" vert="horz" wrap="square" lIns="0" tIns="0" rIns="182880" bIns="91440" numCol="1" spcCol="1270" anchor="b" anchorCtr="0">
              <a:noAutofit/>
            </a:bodyPr>
            <a:lstStyle/>
            <a:p>
              <a:pPr marL="0" marR="0" lvl="0" indent="0" algn="ctr" defTabSz="137795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a:noFill/>
                  </a:ln>
                  <a:solidFill>
                    <a:srgbClr val="FF304C">
                      <a:lumMod val="20000"/>
                      <a:lumOff val="80000"/>
                    </a:srgbClr>
                  </a:solidFill>
                  <a:effectLst/>
                  <a:uLnTx/>
                  <a:uFillTx/>
                  <a:latin typeface="Arial" panose="020B0604020202020204" pitchFamily="34" charset="0"/>
                  <a:ea typeface="+mn-ea"/>
                  <a:cs typeface="Arial" panose="020B0604020202020204" pitchFamily="34" charset="0"/>
                </a:rPr>
                <a:t>Capgemini’s Informatica Master Data Management</a:t>
              </a:r>
            </a:p>
            <a:p>
              <a:pPr marL="0" marR="0" lvl="0" indent="0" algn="ctr" defTabSz="1377950" rtl="0" eaLnBrk="1" fontAlgn="auto" latinLnBrk="0" hangingPunct="1">
                <a:lnSpc>
                  <a:spcPct val="90000"/>
                </a:lnSpc>
                <a:spcBef>
                  <a:spcPct val="0"/>
                </a:spcBef>
                <a:spcAft>
                  <a:spcPct val="35000"/>
                </a:spcAft>
                <a:buClrTx/>
                <a:buSzTx/>
                <a:buFontTx/>
                <a:buNone/>
                <a:tabLst/>
                <a:defRPr/>
              </a:pPr>
              <a:r>
                <a:rPr kumimoji="0" lang="en-US" sz="1000" b="1" i="0" u="none" strike="noStrike" kern="1200" cap="none" spc="0" normalizeH="0" baseline="0" noProof="0">
                  <a:ln>
                    <a:noFill/>
                  </a:ln>
                  <a:solidFill>
                    <a:srgbClr val="FF304C">
                      <a:lumMod val="20000"/>
                      <a:lumOff val="80000"/>
                    </a:srgbClr>
                  </a:solidFill>
                  <a:effectLst/>
                  <a:uLnTx/>
                  <a:uFillTx/>
                  <a:latin typeface="Arial" panose="020B0604020202020204" pitchFamily="34" charset="0"/>
                  <a:ea typeface="+mn-ea"/>
                  <a:cs typeface="Arial" panose="020B0604020202020204" pitchFamily="34" charset="0"/>
                </a:rPr>
                <a:t>(</a:t>
              </a:r>
              <a:r>
                <a:rPr kumimoji="0" lang="en-US" sz="1000" b="1" i="0" u="none" strike="noStrike" kern="1200" cap="none" spc="0" normalizeH="0" baseline="0" noProof="0" err="1">
                  <a:ln>
                    <a:noFill/>
                  </a:ln>
                  <a:solidFill>
                    <a:srgbClr val="FF304C">
                      <a:lumMod val="20000"/>
                      <a:lumOff val="80000"/>
                    </a:srgbClr>
                  </a:solidFill>
                  <a:effectLst/>
                  <a:uLnTx/>
                  <a:uFillTx/>
                  <a:latin typeface="Arial" panose="020B0604020202020204" pitchFamily="34" charset="0"/>
                  <a:ea typeface="+mn-ea"/>
                  <a:cs typeface="Arial" panose="020B0604020202020204" pitchFamily="34" charset="0"/>
                </a:rPr>
                <a:t>CoE</a:t>
              </a:r>
              <a:r>
                <a:rPr kumimoji="0" lang="en-US" sz="1000" b="1" i="0" u="none" strike="noStrike" kern="1200" cap="none" spc="0" normalizeH="0" baseline="0" noProof="0">
                  <a:ln>
                    <a:noFill/>
                  </a:ln>
                  <a:solidFill>
                    <a:srgbClr val="FF304C">
                      <a:lumMod val="20000"/>
                      <a:lumOff val="80000"/>
                    </a:srgbClr>
                  </a:solidFill>
                  <a:effectLst/>
                  <a:uLnTx/>
                  <a:uFillTx/>
                  <a:latin typeface="Arial" panose="020B0604020202020204" pitchFamily="34" charset="0"/>
                  <a:ea typeface="+mn-ea"/>
                  <a:cs typeface="Arial" panose="020B0604020202020204" pitchFamily="34" charset="0"/>
                </a:rPr>
                <a:t>)</a:t>
              </a:r>
              <a:endParaRPr kumimoji="0" lang="en-US" sz="1050" b="1" i="0" u="none" strike="noStrike" kern="1200" cap="none" spc="0" normalizeH="0" baseline="0" noProof="0">
                <a:ln>
                  <a:noFill/>
                </a:ln>
                <a:solidFill>
                  <a:srgbClr val="FF304C">
                    <a:lumMod val="20000"/>
                    <a:lumOff val="80000"/>
                  </a:srgbClr>
                </a:solidFill>
                <a:effectLst/>
                <a:uLnTx/>
                <a:uFillTx/>
                <a:latin typeface="Arial" panose="020B0604020202020204" pitchFamily="34" charset="0"/>
                <a:ea typeface="+mn-ea"/>
                <a:cs typeface="Arial" panose="020B0604020202020204" pitchFamily="34" charset="0"/>
              </a:endParaRPr>
            </a:p>
          </p:txBody>
        </p:sp>
        <p:sp>
          <p:nvSpPr>
            <p:cNvPr id="5" name="Freeform 5">
              <a:extLst>
                <a:ext uri="{FF2B5EF4-FFF2-40B4-BE49-F238E27FC236}">
                  <a16:creationId xmlns:a16="http://schemas.microsoft.com/office/drawing/2014/main" id="{987CA9BE-CE18-38F8-D0A1-2BA76A49ABDC}"/>
                </a:ext>
              </a:extLst>
            </p:cNvPr>
            <p:cNvSpPr>
              <a:spLocks/>
            </p:cNvSpPr>
            <p:nvPr/>
          </p:nvSpPr>
          <p:spPr bwMode="auto">
            <a:xfrm>
              <a:off x="2648756" y="2191369"/>
              <a:ext cx="8436688" cy="3460125"/>
            </a:xfrm>
            <a:custGeom>
              <a:avLst/>
              <a:gdLst>
                <a:gd name="T0" fmla="*/ 182 w 4110"/>
                <a:gd name="T1" fmla="*/ 0 h 1886"/>
                <a:gd name="T2" fmla="*/ 3940 w 4110"/>
                <a:gd name="T3" fmla="*/ 0 h 1886"/>
                <a:gd name="T4" fmla="*/ 4110 w 4110"/>
                <a:gd name="T5" fmla="*/ 170 h 1886"/>
                <a:gd name="T6" fmla="*/ 4110 w 4110"/>
                <a:gd name="T7" fmla="*/ 711 h 1886"/>
                <a:gd name="T8" fmla="*/ 3940 w 4110"/>
                <a:gd name="T9" fmla="*/ 881 h 1886"/>
                <a:gd name="T10" fmla="*/ 170 w 4110"/>
                <a:gd name="T11" fmla="*/ 892 h 1886"/>
                <a:gd name="T12" fmla="*/ 0 w 4110"/>
                <a:gd name="T13" fmla="*/ 1062 h 1886"/>
                <a:gd name="T14" fmla="*/ 0 w 4110"/>
                <a:gd name="T15" fmla="*/ 1716 h 1886"/>
                <a:gd name="T16" fmla="*/ 170 w 4110"/>
                <a:gd name="T17" fmla="*/ 1886 h 1886"/>
                <a:gd name="T18" fmla="*/ 3754 w 4110"/>
                <a:gd name="T19" fmla="*/ 1886 h 1886"/>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662 w 10000"/>
                <a:gd name="connsiteY9" fmla="*/ 10000 h 10000"/>
                <a:gd name="connsiteX0" fmla="*/ 443 w 10000"/>
                <a:gd name="connsiteY0" fmla="*/ 0 h 10000"/>
                <a:gd name="connsiteX1" fmla="*/ 9586 w 10000"/>
                <a:gd name="connsiteY1" fmla="*/ 0 h 10000"/>
                <a:gd name="connsiteX2" fmla="*/ 10000 w 10000"/>
                <a:gd name="connsiteY2" fmla="*/ 901 h 10000"/>
                <a:gd name="connsiteX3" fmla="*/ 10000 w 10000"/>
                <a:gd name="connsiteY3" fmla="*/ 3770 h 10000"/>
                <a:gd name="connsiteX4" fmla="*/ 9586 w 10000"/>
                <a:gd name="connsiteY4" fmla="*/ 4671 h 10000"/>
                <a:gd name="connsiteX5" fmla="*/ 414 w 10000"/>
                <a:gd name="connsiteY5" fmla="*/ 4730 h 10000"/>
                <a:gd name="connsiteX6" fmla="*/ 0 w 10000"/>
                <a:gd name="connsiteY6" fmla="*/ 5631 h 10000"/>
                <a:gd name="connsiteX7" fmla="*/ 0 w 10000"/>
                <a:gd name="connsiteY7" fmla="*/ 9099 h 10000"/>
                <a:gd name="connsiteX8" fmla="*/ 414 w 10000"/>
                <a:gd name="connsiteY8" fmla="*/ 10000 h 10000"/>
                <a:gd name="connsiteX9" fmla="*/ 8788 w 10000"/>
                <a:gd name="connsiteY9" fmla="*/ 998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443" y="0"/>
                  </a:moveTo>
                  <a:lnTo>
                    <a:pt x="9586" y="0"/>
                  </a:lnTo>
                  <a:cubicBezTo>
                    <a:pt x="9815" y="0"/>
                    <a:pt x="10000" y="403"/>
                    <a:pt x="10000" y="901"/>
                  </a:cubicBezTo>
                  <a:lnTo>
                    <a:pt x="10000" y="3770"/>
                  </a:lnTo>
                  <a:cubicBezTo>
                    <a:pt x="10000" y="4268"/>
                    <a:pt x="9815" y="4666"/>
                    <a:pt x="9586" y="4671"/>
                  </a:cubicBezTo>
                  <a:lnTo>
                    <a:pt x="414" y="4730"/>
                  </a:lnTo>
                  <a:cubicBezTo>
                    <a:pt x="185" y="4730"/>
                    <a:pt x="0" y="5133"/>
                    <a:pt x="0" y="5631"/>
                  </a:cubicBezTo>
                  <a:lnTo>
                    <a:pt x="0" y="9099"/>
                  </a:lnTo>
                  <a:cubicBezTo>
                    <a:pt x="0" y="9597"/>
                    <a:pt x="185" y="10000"/>
                    <a:pt x="414" y="10000"/>
                  </a:cubicBezTo>
                  <a:lnTo>
                    <a:pt x="8788" y="9989"/>
                  </a:lnTo>
                </a:path>
              </a:pathLst>
            </a:custGeom>
            <a:noFill/>
            <a:ln w="63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6" name="Oval 11">
              <a:extLst>
                <a:ext uri="{FF2B5EF4-FFF2-40B4-BE49-F238E27FC236}">
                  <a16:creationId xmlns:a16="http://schemas.microsoft.com/office/drawing/2014/main" id="{40C32A20-1336-724D-05DA-028D7E45F7AD}"/>
                </a:ext>
              </a:extLst>
            </p:cNvPr>
            <p:cNvSpPr>
              <a:spLocks noChangeArrowheads="1"/>
            </p:cNvSpPr>
            <p:nvPr/>
          </p:nvSpPr>
          <p:spPr bwMode="auto">
            <a:xfrm>
              <a:off x="4324886" y="1618149"/>
              <a:ext cx="1071202" cy="956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8" name="Oval 23">
              <a:extLst>
                <a:ext uri="{FF2B5EF4-FFF2-40B4-BE49-F238E27FC236}">
                  <a16:creationId xmlns:a16="http://schemas.microsoft.com/office/drawing/2014/main" id="{851F281B-B901-7724-ACE9-FB7590879271}"/>
                </a:ext>
              </a:extLst>
            </p:cNvPr>
            <p:cNvSpPr>
              <a:spLocks noChangeArrowheads="1"/>
            </p:cNvSpPr>
            <p:nvPr/>
          </p:nvSpPr>
          <p:spPr bwMode="auto">
            <a:xfrm>
              <a:off x="3694028" y="3417817"/>
              <a:ext cx="1071202" cy="99913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9" name="Oval 45">
              <a:extLst>
                <a:ext uri="{FF2B5EF4-FFF2-40B4-BE49-F238E27FC236}">
                  <a16:creationId xmlns:a16="http://schemas.microsoft.com/office/drawing/2014/main" id="{D3D8C798-9F99-8D6F-E213-4880EFD5106B}"/>
                </a:ext>
              </a:extLst>
            </p:cNvPr>
            <p:cNvSpPr>
              <a:spLocks noChangeArrowheads="1"/>
            </p:cNvSpPr>
            <p:nvPr/>
          </p:nvSpPr>
          <p:spPr bwMode="auto">
            <a:xfrm>
              <a:off x="3719335" y="5189932"/>
              <a:ext cx="1071202" cy="95545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0" name="Oval 58">
              <a:extLst>
                <a:ext uri="{FF2B5EF4-FFF2-40B4-BE49-F238E27FC236}">
                  <a16:creationId xmlns:a16="http://schemas.microsoft.com/office/drawing/2014/main" id="{565F529F-3F1C-1552-86F6-2F5C882FAD2E}"/>
                </a:ext>
              </a:extLst>
            </p:cNvPr>
            <p:cNvSpPr>
              <a:spLocks noChangeArrowheads="1"/>
            </p:cNvSpPr>
            <p:nvPr/>
          </p:nvSpPr>
          <p:spPr bwMode="auto">
            <a:xfrm>
              <a:off x="5958105" y="1616095"/>
              <a:ext cx="1072801" cy="95545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2" name="Oval 85">
              <a:extLst>
                <a:ext uri="{FF2B5EF4-FFF2-40B4-BE49-F238E27FC236}">
                  <a16:creationId xmlns:a16="http://schemas.microsoft.com/office/drawing/2014/main" id="{7973E9E1-0F85-5DAD-37DD-FBACD5D4F739}"/>
                </a:ext>
              </a:extLst>
            </p:cNvPr>
            <p:cNvSpPr>
              <a:spLocks noChangeArrowheads="1"/>
            </p:cNvSpPr>
            <p:nvPr/>
          </p:nvSpPr>
          <p:spPr bwMode="auto">
            <a:xfrm>
              <a:off x="5000872" y="5189932"/>
              <a:ext cx="1072801" cy="95545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3" name="Oval 86">
              <a:extLst>
                <a:ext uri="{FF2B5EF4-FFF2-40B4-BE49-F238E27FC236}">
                  <a16:creationId xmlns:a16="http://schemas.microsoft.com/office/drawing/2014/main" id="{BC2F06E5-D5DF-11DB-74BA-CC796AB4EF86}"/>
                </a:ext>
              </a:extLst>
            </p:cNvPr>
            <p:cNvSpPr>
              <a:spLocks noChangeArrowheads="1"/>
            </p:cNvSpPr>
            <p:nvPr/>
          </p:nvSpPr>
          <p:spPr bwMode="auto">
            <a:xfrm>
              <a:off x="8636871" y="1618149"/>
              <a:ext cx="1072801" cy="956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4" name="Oval 109">
              <a:extLst>
                <a:ext uri="{FF2B5EF4-FFF2-40B4-BE49-F238E27FC236}">
                  <a16:creationId xmlns:a16="http://schemas.microsoft.com/office/drawing/2014/main" id="{B8A5C036-7EF4-DB5E-E70B-B385DD84EC3A}"/>
                </a:ext>
              </a:extLst>
            </p:cNvPr>
            <p:cNvSpPr>
              <a:spLocks noChangeArrowheads="1"/>
            </p:cNvSpPr>
            <p:nvPr/>
          </p:nvSpPr>
          <p:spPr bwMode="auto">
            <a:xfrm>
              <a:off x="9140143" y="3357445"/>
              <a:ext cx="985005" cy="95687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6" name="Oval 138">
              <a:extLst>
                <a:ext uri="{FF2B5EF4-FFF2-40B4-BE49-F238E27FC236}">
                  <a16:creationId xmlns:a16="http://schemas.microsoft.com/office/drawing/2014/main" id="{F52F6C85-7288-7B9E-4E1D-617F7CBCCE65}"/>
                </a:ext>
              </a:extLst>
            </p:cNvPr>
            <p:cNvSpPr>
              <a:spLocks noChangeArrowheads="1"/>
            </p:cNvSpPr>
            <p:nvPr/>
          </p:nvSpPr>
          <p:spPr bwMode="auto">
            <a:xfrm>
              <a:off x="6797749" y="5261594"/>
              <a:ext cx="942274" cy="9199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7" name="Freeform 139">
              <a:extLst>
                <a:ext uri="{FF2B5EF4-FFF2-40B4-BE49-F238E27FC236}">
                  <a16:creationId xmlns:a16="http://schemas.microsoft.com/office/drawing/2014/main" id="{3E3800DA-73D7-C3ED-E2AB-4705958576AB}"/>
                </a:ext>
              </a:extLst>
            </p:cNvPr>
            <p:cNvSpPr>
              <a:spLocks/>
            </p:cNvSpPr>
            <p:nvPr/>
          </p:nvSpPr>
          <p:spPr bwMode="auto">
            <a:xfrm>
              <a:off x="3995529" y="1981251"/>
              <a:ext cx="123109" cy="22070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8" name="Freeform 140">
              <a:extLst>
                <a:ext uri="{FF2B5EF4-FFF2-40B4-BE49-F238E27FC236}">
                  <a16:creationId xmlns:a16="http://schemas.microsoft.com/office/drawing/2014/main" id="{D2039853-70AA-2278-A301-1CAEEFFE2311}"/>
                </a:ext>
              </a:extLst>
            </p:cNvPr>
            <p:cNvSpPr>
              <a:spLocks/>
            </p:cNvSpPr>
            <p:nvPr/>
          </p:nvSpPr>
          <p:spPr bwMode="auto">
            <a:xfrm>
              <a:off x="10961537" y="2906800"/>
              <a:ext cx="247815" cy="109643"/>
            </a:xfrm>
            <a:custGeom>
              <a:avLst/>
              <a:gdLst>
                <a:gd name="T0" fmla="*/ 0 w 155"/>
                <a:gd name="T1" fmla="*/ 0 h 77"/>
                <a:gd name="T2" fmla="*/ 78 w 155"/>
                <a:gd name="T3" fmla="*/ 77 h 77"/>
                <a:gd name="T4" fmla="*/ 155 w 155"/>
                <a:gd name="T5" fmla="*/ 0 h 77"/>
              </a:gdLst>
              <a:ahLst/>
              <a:cxnLst>
                <a:cxn ang="0">
                  <a:pos x="T0" y="T1"/>
                </a:cxn>
                <a:cxn ang="0">
                  <a:pos x="T2" y="T3"/>
                </a:cxn>
                <a:cxn ang="0">
                  <a:pos x="T4" y="T5"/>
                </a:cxn>
              </a:cxnLst>
              <a:rect l="0" t="0" r="r" b="b"/>
              <a:pathLst>
                <a:path w="155" h="77">
                  <a:moveTo>
                    <a:pt x="0" y="0"/>
                  </a:moveTo>
                  <a:lnTo>
                    <a:pt x="78" y="77"/>
                  </a:lnTo>
                  <a:lnTo>
                    <a:pt x="155"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0" name="Freeform 141">
              <a:extLst>
                <a:ext uri="{FF2B5EF4-FFF2-40B4-BE49-F238E27FC236}">
                  <a16:creationId xmlns:a16="http://schemas.microsoft.com/office/drawing/2014/main" id="{419537A2-97E4-0D5E-1536-C1082471ED3A}"/>
                </a:ext>
              </a:extLst>
            </p:cNvPr>
            <p:cNvSpPr>
              <a:spLocks/>
            </p:cNvSpPr>
            <p:nvPr/>
          </p:nvSpPr>
          <p:spPr bwMode="auto">
            <a:xfrm>
              <a:off x="3138394" y="5438530"/>
              <a:ext cx="123109" cy="220707"/>
            </a:xfrm>
            <a:custGeom>
              <a:avLst/>
              <a:gdLst>
                <a:gd name="T0" fmla="*/ 0 w 77"/>
                <a:gd name="T1" fmla="*/ 155 h 155"/>
                <a:gd name="T2" fmla="*/ 77 w 77"/>
                <a:gd name="T3" fmla="*/ 78 h 155"/>
                <a:gd name="T4" fmla="*/ 0 w 77"/>
                <a:gd name="T5" fmla="*/ 0 h 155"/>
              </a:gdLst>
              <a:ahLst/>
              <a:cxnLst>
                <a:cxn ang="0">
                  <a:pos x="T0" y="T1"/>
                </a:cxn>
                <a:cxn ang="0">
                  <a:pos x="T2" y="T3"/>
                </a:cxn>
                <a:cxn ang="0">
                  <a:pos x="T4" y="T5"/>
                </a:cxn>
              </a:cxnLst>
              <a:rect l="0" t="0" r="r" b="b"/>
              <a:pathLst>
                <a:path w="77" h="155">
                  <a:moveTo>
                    <a:pt x="0" y="155"/>
                  </a:moveTo>
                  <a:lnTo>
                    <a:pt x="77" y="78"/>
                  </a:lnTo>
                  <a:lnTo>
                    <a:pt x="0"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1" name="Freeform 142">
              <a:extLst>
                <a:ext uri="{FF2B5EF4-FFF2-40B4-BE49-F238E27FC236}">
                  <a16:creationId xmlns:a16="http://schemas.microsoft.com/office/drawing/2014/main" id="{F589FC11-6D77-3C12-9ECF-2ABE3E36C674}"/>
                </a:ext>
              </a:extLst>
            </p:cNvPr>
            <p:cNvSpPr>
              <a:spLocks/>
            </p:cNvSpPr>
            <p:nvPr/>
          </p:nvSpPr>
          <p:spPr bwMode="auto">
            <a:xfrm>
              <a:off x="3138397" y="3682806"/>
              <a:ext cx="123109" cy="219284"/>
            </a:xfrm>
            <a:custGeom>
              <a:avLst/>
              <a:gdLst>
                <a:gd name="T0" fmla="*/ 77 w 77"/>
                <a:gd name="T1" fmla="*/ 154 h 154"/>
                <a:gd name="T2" fmla="*/ 0 w 77"/>
                <a:gd name="T3" fmla="*/ 77 h 154"/>
                <a:gd name="T4" fmla="*/ 77 w 77"/>
                <a:gd name="T5" fmla="*/ 0 h 154"/>
              </a:gdLst>
              <a:ahLst/>
              <a:cxnLst>
                <a:cxn ang="0">
                  <a:pos x="T0" y="T1"/>
                </a:cxn>
                <a:cxn ang="0">
                  <a:pos x="T2" y="T3"/>
                </a:cxn>
                <a:cxn ang="0">
                  <a:pos x="T4" y="T5"/>
                </a:cxn>
              </a:cxnLst>
              <a:rect l="0" t="0" r="r" b="b"/>
              <a:pathLst>
                <a:path w="77" h="154">
                  <a:moveTo>
                    <a:pt x="77" y="154"/>
                  </a:moveTo>
                  <a:lnTo>
                    <a:pt x="0" y="77"/>
                  </a:lnTo>
                  <a:lnTo>
                    <a:pt x="77" y="0"/>
                  </a:lnTo>
                </a:path>
              </a:pathLst>
            </a:custGeom>
            <a:noFill/>
            <a:ln w="412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2" name="Object6">
              <a:extLst>
                <a:ext uri="{FF2B5EF4-FFF2-40B4-BE49-F238E27FC236}">
                  <a16:creationId xmlns:a16="http://schemas.microsoft.com/office/drawing/2014/main" id="{2F41D01D-3038-13BA-EE2E-ADECE46EFA93}"/>
                </a:ext>
              </a:extLst>
            </p:cNvPr>
            <p:cNvSpPr/>
            <p:nvPr/>
          </p:nvSpPr>
          <p:spPr>
            <a:xfrm>
              <a:off x="4371320" y="2042365"/>
              <a:ext cx="978471"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Ubuntu Light" pitchFamily="34" charset="-122"/>
                  <a:cs typeface="Ubuntu Light" pitchFamily="34" charset="-120"/>
                </a:rPr>
                <a:t>Due Diligence</a:t>
              </a:r>
              <a:endParaRPr kumimoji="0" lang="en-US" sz="1000" b="1"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24" name="Object8">
              <a:extLst>
                <a:ext uri="{FF2B5EF4-FFF2-40B4-BE49-F238E27FC236}">
                  <a16:creationId xmlns:a16="http://schemas.microsoft.com/office/drawing/2014/main" id="{3D499A48-B4A2-4DCA-D218-D8F1D4126968}"/>
                </a:ext>
              </a:extLst>
            </p:cNvPr>
            <p:cNvSpPr/>
            <p:nvPr/>
          </p:nvSpPr>
          <p:spPr>
            <a:xfrm>
              <a:off x="3763918" y="3739695"/>
              <a:ext cx="912790" cy="38472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Migrating </a:t>
              </a:r>
              <a:r>
                <a:rPr lang="en-US" sz="1000" b="1">
                  <a:solidFill>
                    <a:srgbClr val="FFFFFF"/>
                  </a:solidFill>
                  <a:latin typeface="Ubuntu Light" panose="020B0304030602030204" pitchFamily="34" charset="0"/>
                </a:rPr>
                <a:t>the required assets to SaaS</a:t>
              </a:r>
              <a:endPar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5" name="Object10">
              <a:extLst>
                <a:ext uri="{FF2B5EF4-FFF2-40B4-BE49-F238E27FC236}">
                  <a16:creationId xmlns:a16="http://schemas.microsoft.com/office/drawing/2014/main" id="{1F6009ED-8C01-A91A-253D-94AB764B2D54}"/>
                </a:ext>
              </a:extLst>
            </p:cNvPr>
            <p:cNvSpPr/>
            <p:nvPr/>
          </p:nvSpPr>
          <p:spPr>
            <a:xfrm>
              <a:off x="3742856" y="5393320"/>
              <a:ext cx="986156" cy="51296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1" noProof="0">
                  <a:solidFill>
                    <a:srgbClr val="FFFFFF"/>
                  </a:solidFill>
                  <a:latin typeface="Ubuntu Light" panose="020B0304030602030204" pitchFamily="34" charset="0"/>
                </a:rPr>
                <a:t>R</a:t>
              </a:r>
              <a:r>
                <a:rPr lang="en-US" sz="1000" b="1" noProof="0">
                  <a:solidFill>
                    <a:srgbClr val="FFFFFF"/>
                  </a:solidFill>
                  <a:latin typeface="Ubuntu Light" panose="020B0304030602030204" pitchFamily="34" charset="0"/>
                </a:rPr>
                <a:t>e</a:t>
              </a:r>
              <a:r>
                <a:rPr lang="en-US" sz="1000" b="1">
                  <a:solidFill>
                    <a:srgbClr val="FFFFFF"/>
                  </a:solidFill>
                  <a:latin typeface="Ubuntu Light" panose="020B0304030602030204" pitchFamily="34" charset="0"/>
                </a:rPr>
                <a:t>factor code not migrated through migration utility</a:t>
              </a:r>
              <a:endPar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6" name="Object12">
              <a:extLst>
                <a:ext uri="{FF2B5EF4-FFF2-40B4-BE49-F238E27FC236}">
                  <a16:creationId xmlns:a16="http://schemas.microsoft.com/office/drawing/2014/main" id="{AAB4D539-7456-D938-5353-41A41A54D8FE}"/>
                </a:ext>
              </a:extLst>
            </p:cNvPr>
            <p:cNvSpPr/>
            <p:nvPr/>
          </p:nvSpPr>
          <p:spPr>
            <a:xfrm>
              <a:off x="6599927" y="3764219"/>
              <a:ext cx="892136" cy="12824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8" name="Object14">
              <a:extLst>
                <a:ext uri="{FF2B5EF4-FFF2-40B4-BE49-F238E27FC236}">
                  <a16:creationId xmlns:a16="http://schemas.microsoft.com/office/drawing/2014/main" id="{DB1E6F03-6E97-C13F-53C3-8C6B2A93532D}"/>
                </a:ext>
              </a:extLst>
            </p:cNvPr>
            <p:cNvSpPr/>
            <p:nvPr/>
          </p:nvSpPr>
          <p:spPr>
            <a:xfrm>
              <a:off x="6004452" y="1942622"/>
              <a:ext cx="949693" cy="38472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1">
                  <a:solidFill>
                    <a:srgbClr val="FFFFFF"/>
                  </a:solidFill>
                  <a:latin typeface="Ubuntu Light" panose="020B0304030602030204" pitchFamily="34" charset="0"/>
                </a:rPr>
                <a:t>Initial assessment for portability</a:t>
              </a:r>
              <a:endPar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sp>
          <p:nvSpPr>
            <p:cNvPr id="29" name="Object16">
              <a:extLst>
                <a:ext uri="{FF2B5EF4-FFF2-40B4-BE49-F238E27FC236}">
                  <a16:creationId xmlns:a16="http://schemas.microsoft.com/office/drawing/2014/main" id="{17EEF1AD-7B9C-0B5A-862F-ACF7E9C170C3}"/>
                </a:ext>
              </a:extLst>
            </p:cNvPr>
            <p:cNvSpPr/>
            <p:nvPr/>
          </p:nvSpPr>
          <p:spPr>
            <a:xfrm>
              <a:off x="5059099" y="5481713"/>
              <a:ext cx="916777" cy="384721"/>
            </a:xfrm>
            <a:prstGeom prst="rect">
              <a:avLst/>
            </a:prstGeom>
            <a:noFill/>
            <a:ln/>
          </p:spPr>
          <p:txBody>
            <a:bodyPr wrap="square" lIns="0" tIns="0" rIns="0" bIns="0" rtlCol="0" anchor="ctr">
              <a:spAutoFit/>
            </a:bodyPr>
            <a:lstStyle/>
            <a:p>
              <a:pPr lvl="0" algn="ctr">
                <a:lnSpc>
                  <a:spcPts val="1000"/>
                </a:lnSpc>
                <a:defRPr/>
              </a:pPr>
              <a:r>
                <a:rPr lang="en-US" sz="1000" b="1">
                  <a:solidFill>
                    <a:srgbClr val="FFFFFF"/>
                  </a:solidFill>
                  <a:latin typeface="Ubuntu Light" panose="020B0304030602030204" pitchFamily="34" charset="0"/>
                </a:rPr>
                <a:t>Validate and finalize the code Migration</a:t>
              </a:r>
            </a:p>
          </p:txBody>
        </p:sp>
        <p:sp>
          <p:nvSpPr>
            <p:cNvPr id="78" name="Object18">
              <a:extLst>
                <a:ext uri="{FF2B5EF4-FFF2-40B4-BE49-F238E27FC236}">
                  <a16:creationId xmlns:a16="http://schemas.microsoft.com/office/drawing/2014/main" id="{F596BF27-31FE-07B4-E12D-370E2173D2F5}"/>
                </a:ext>
              </a:extLst>
            </p:cNvPr>
            <p:cNvSpPr/>
            <p:nvPr/>
          </p:nvSpPr>
          <p:spPr>
            <a:xfrm>
              <a:off x="8755150" y="1910940"/>
              <a:ext cx="820850" cy="38472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IN" sz="1000" b="1">
                  <a:solidFill>
                    <a:srgbClr val="FFFFFF"/>
                  </a:solidFill>
                  <a:latin typeface="Ubuntu Light" panose="020B0304030602030204" pitchFamily="34" charset="0"/>
                </a:rPr>
                <a:t>Export change list</a:t>
              </a: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 from on-prem</a:t>
              </a:r>
            </a:p>
          </p:txBody>
        </p:sp>
        <p:sp>
          <p:nvSpPr>
            <p:cNvPr id="79" name="Object20">
              <a:extLst>
                <a:ext uri="{FF2B5EF4-FFF2-40B4-BE49-F238E27FC236}">
                  <a16:creationId xmlns:a16="http://schemas.microsoft.com/office/drawing/2014/main" id="{6EE7FAB5-13C9-6DE1-75B5-BB13E5A57356}"/>
                </a:ext>
              </a:extLst>
            </p:cNvPr>
            <p:cNvSpPr/>
            <p:nvPr/>
          </p:nvSpPr>
          <p:spPr>
            <a:xfrm>
              <a:off x="9203484" y="3505938"/>
              <a:ext cx="851340" cy="64120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Analysis Report identifying Assets to migrate</a:t>
              </a:r>
            </a:p>
          </p:txBody>
        </p:sp>
        <p:sp>
          <p:nvSpPr>
            <p:cNvPr id="80" name="Freeform 6">
              <a:extLst>
                <a:ext uri="{FF2B5EF4-FFF2-40B4-BE49-F238E27FC236}">
                  <a16:creationId xmlns:a16="http://schemas.microsoft.com/office/drawing/2014/main" id="{BF32EDE6-2796-6BC9-4E74-7A5C9EA4F02F}"/>
                </a:ext>
              </a:extLst>
            </p:cNvPr>
            <p:cNvSpPr>
              <a:spLocks noEditPoints="1"/>
            </p:cNvSpPr>
            <p:nvPr/>
          </p:nvSpPr>
          <p:spPr bwMode="auto">
            <a:xfrm>
              <a:off x="10395731" y="5231049"/>
              <a:ext cx="700889" cy="624220"/>
            </a:xfrm>
            <a:custGeom>
              <a:avLst/>
              <a:gdLst>
                <a:gd name="T0" fmla="*/ 249 w 250"/>
                <a:gd name="T1" fmla="*/ 33 h 250"/>
                <a:gd name="T2" fmla="*/ 242 w 250"/>
                <a:gd name="T3" fmla="*/ 28 h 250"/>
                <a:gd name="T4" fmla="*/ 224 w 250"/>
                <a:gd name="T5" fmla="*/ 26 h 250"/>
                <a:gd name="T6" fmla="*/ 222 w 250"/>
                <a:gd name="T7" fmla="*/ 8 h 250"/>
                <a:gd name="T8" fmla="*/ 217 w 250"/>
                <a:gd name="T9" fmla="*/ 1 h 250"/>
                <a:gd name="T10" fmla="*/ 208 w 250"/>
                <a:gd name="T11" fmla="*/ 3 h 250"/>
                <a:gd name="T12" fmla="*/ 174 w 250"/>
                <a:gd name="T13" fmla="*/ 37 h 250"/>
                <a:gd name="T14" fmla="*/ 172 w 250"/>
                <a:gd name="T15" fmla="*/ 44 h 250"/>
                <a:gd name="T16" fmla="*/ 174 w 250"/>
                <a:gd name="T17" fmla="*/ 66 h 250"/>
                <a:gd name="T18" fmla="*/ 167 w 250"/>
                <a:gd name="T19" fmla="*/ 73 h 250"/>
                <a:gd name="T20" fmla="*/ 37 w 250"/>
                <a:gd name="T21" fmla="*/ 78 h 250"/>
                <a:gd name="T22" fmla="*/ 37 w 250"/>
                <a:gd name="T23" fmla="*/ 213 h 250"/>
                <a:gd name="T24" fmla="*/ 172 w 250"/>
                <a:gd name="T25" fmla="*/ 213 h 250"/>
                <a:gd name="T26" fmla="*/ 177 w 250"/>
                <a:gd name="T27" fmla="*/ 83 h 250"/>
                <a:gd name="T28" fmla="*/ 184 w 250"/>
                <a:gd name="T29" fmla="*/ 76 h 250"/>
                <a:gd name="T30" fmla="*/ 206 w 250"/>
                <a:gd name="T31" fmla="*/ 78 h 250"/>
                <a:gd name="T32" fmla="*/ 213 w 250"/>
                <a:gd name="T33" fmla="*/ 76 h 250"/>
                <a:gd name="T34" fmla="*/ 247 w 250"/>
                <a:gd name="T35" fmla="*/ 42 h 250"/>
                <a:gd name="T36" fmla="*/ 249 w 250"/>
                <a:gd name="T37" fmla="*/ 33 h 250"/>
                <a:gd name="T38" fmla="*/ 162 w 250"/>
                <a:gd name="T39" fmla="*/ 203 h 250"/>
                <a:gd name="T40" fmla="*/ 47 w 250"/>
                <a:gd name="T41" fmla="*/ 203 h 250"/>
                <a:gd name="T42" fmla="*/ 47 w 250"/>
                <a:gd name="T43" fmla="*/ 88 h 250"/>
                <a:gd name="T44" fmla="*/ 157 w 250"/>
                <a:gd name="T45" fmla="*/ 83 h 250"/>
                <a:gd name="T46" fmla="*/ 144 w 250"/>
                <a:gd name="T47" fmla="*/ 96 h 250"/>
                <a:gd name="T48" fmla="*/ 60 w 250"/>
                <a:gd name="T49" fmla="*/ 101 h 250"/>
                <a:gd name="T50" fmla="*/ 60 w 250"/>
                <a:gd name="T51" fmla="*/ 190 h 250"/>
                <a:gd name="T52" fmla="*/ 149 w 250"/>
                <a:gd name="T53" fmla="*/ 190 h 250"/>
                <a:gd name="T54" fmla="*/ 154 w 250"/>
                <a:gd name="T55" fmla="*/ 106 h 250"/>
                <a:gd name="T56" fmla="*/ 167 w 250"/>
                <a:gd name="T57" fmla="*/ 93 h 250"/>
                <a:gd name="T58" fmla="*/ 162 w 250"/>
                <a:gd name="T59" fmla="*/ 203 h 250"/>
                <a:gd name="T60" fmla="*/ 101 w 250"/>
                <a:gd name="T61" fmla="*/ 149 h 250"/>
                <a:gd name="T62" fmla="*/ 111 w 250"/>
                <a:gd name="T63" fmla="*/ 149 h 250"/>
                <a:gd name="T64" fmla="*/ 120 w 250"/>
                <a:gd name="T65" fmla="*/ 140 h 250"/>
                <a:gd name="T66" fmla="*/ 116 w 250"/>
                <a:gd name="T67" fmla="*/ 157 h 250"/>
                <a:gd name="T68" fmla="*/ 93 w 250"/>
                <a:gd name="T69" fmla="*/ 157 h 250"/>
                <a:gd name="T70" fmla="*/ 93 w 250"/>
                <a:gd name="T71" fmla="*/ 134 h 250"/>
                <a:gd name="T72" fmla="*/ 110 w 250"/>
                <a:gd name="T73" fmla="*/ 130 h 250"/>
                <a:gd name="T74" fmla="*/ 101 w 250"/>
                <a:gd name="T75" fmla="*/ 139 h 250"/>
                <a:gd name="T76" fmla="*/ 101 w 250"/>
                <a:gd name="T77" fmla="*/ 149 h 250"/>
                <a:gd name="T78" fmla="*/ 121 w 250"/>
                <a:gd name="T79" fmla="*/ 119 h 250"/>
                <a:gd name="T80" fmla="*/ 83 w 250"/>
                <a:gd name="T81" fmla="*/ 124 h 250"/>
                <a:gd name="T82" fmla="*/ 83 w 250"/>
                <a:gd name="T83" fmla="*/ 167 h 250"/>
                <a:gd name="T84" fmla="*/ 126 w 250"/>
                <a:gd name="T85" fmla="*/ 167 h 250"/>
                <a:gd name="T86" fmla="*/ 131 w 250"/>
                <a:gd name="T87" fmla="*/ 129 h 250"/>
                <a:gd name="T88" fmla="*/ 144 w 250"/>
                <a:gd name="T89" fmla="*/ 116 h 250"/>
                <a:gd name="T90" fmla="*/ 139 w 250"/>
                <a:gd name="T91" fmla="*/ 180 h 250"/>
                <a:gd name="T92" fmla="*/ 70 w 250"/>
                <a:gd name="T93" fmla="*/ 180 h 250"/>
                <a:gd name="T94" fmla="*/ 70 w 250"/>
                <a:gd name="T95" fmla="*/ 111 h 250"/>
                <a:gd name="T96" fmla="*/ 134 w 250"/>
                <a:gd name="T97" fmla="*/ 106 h 250"/>
                <a:gd name="T98" fmla="*/ 121 w 250"/>
                <a:gd name="T99" fmla="*/ 119 h 250"/>
                <a:gd name="T100" fmla="*/ 205 w 250"/>
                <a:gd name="T101" fmla="*/ 64 h 250"/>
                <a:gd name="T102" fmla="*/ 188 w 250"/>
                <a:gd name="T103" fmla="*/ 62 h 250"/>
                <a:gd name="T104" fmla="*/ 186 w 250"/>
                <a:gd name="T105" fmla="*/ 45 h 250"/>
                <a:gd name="T106" fmla="*/ 210 w 250"/>
                <a:gd name="T107" fmla="*/ 22 h 250"/>
                <a:gd name="T108" fmla="*/ 211 w 250"/>
                <a:gd name="T109" fmla="*/ 32 h 250"/>
                <a:gd name="T110" fmla="*/ 218 w 250"/>
                <a:gd name="T111" fmla="*/ 39 h 250"/>
                <a:gd name="T112" fmla="*/ 228 w 250"/>
                <a:gd name="T113" fmla="*/ 40 h 250"/>
                <a:gd name="T114" fmla="*/ 205 w 250"/>
                <a:gd name="T115" fmla="*/ 6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50">
                  <a:moveTo>
                    <a:pt x="249" y="33"/>
                  </a:moveTo>
                  <a:cubicBezTo>
                    <a:pt x="247" y="30"/>
                    <a:pt x="245" y="28"/>
                    <a:pt x="242" y="28"/>
                  </a:cubicBezTo>
                  <a:cubicBezTo>
                    <a:pt x="224" y="26"/>
                    <a:pt x="224" y="26"/>
                    <a:pt x="224" y="26"/>
                  </a:cubicBezTo>
                  <a:cubicBezTo>
                    <a:pt x="222" y="8"/>
                    <a:pt x="222" y="8"/>
                    <a:pt x="222" y="8"/>
                  </a:cubicBezTo>
                  <a:cubicBezTo>
                    <a:pt x="222" y="5"/>
                    <a:pt x="220" y="3"/>
                    <a:pt x="217" y="1"/>
                  </a:cubicBezTo>
                  <a:cubicBezTo>
                    <a:pt x="214" y="0"/>
                    <a:pt x="211" y="1"/>
                    <a:pt x="208" y="3"/>
                  </a:cubicBezTo>
                  <a:cubicBezTo>
                    <a:pt x="174" y="37"/>
                    <a:pt x="174" y="37"/>
                    <a:pt x="174" y="37"/>
                  </a:cubicBezTo>
                  <a:cubicBezTo>
                    <a:pt x="173" y="39"/>
                    <a:pt x="172" y="42"/>
                    <a:pt x="172" y="44"/>
                  </a:cubicBezTo>
                  <a:cubicBezTo>
                    <a:pt x="174" y="66"/>
                    <a:pt x="174" y="66"/>
                    <a:pt x="174" y="66"/>
                  </a:cubicBezTo>
                  <a:cubicBezTo>
                    <a:pt x="167" y="73"/>
                    <a:pt x="167" y="73"/>
                    <a:pt x="167" y="73"/>
                  </a:cubicBezTo>
                  <a:cubicBezTo>
                    <a:pt x="129" y="41"/>
                    <a:pt x="72" y="42"/>
                    <a:pt x="37" y="78"/>
                  </a:cubicBezTo>
                  <a:cubicBezTo>
                    <a:pt x="0" y="115"/>
                    <a:pt x="0" y="176"/>
                    <a:pt x="37" y="213"/>
                  </a:cubicBezTo>
                  <a:cubicBezTo>
                    <a:pt x="74" y="250"/>
                    <a:pt x="135" y="250"/>
                    <a:pt x="172" y="213"/>
                  </a:cubicBezTo>
                  <a:cubicBezTo>
                    <a:pt x="208" y="178"/>
                    <a:pt x="209" y="121"/>
                    <a:pt x="177" y="83"/>
                  </a:cubicBezTo>
                  <a:cubicBezTo>
                    <a:pt x="184" y="76"/>
                    <a:pt x="184" y="76"/>
                    <a:pt x="184" y="76"/>
                  </a:cubicBezTo>
                  <a:cubicBezTo>
                    <a:pt x="206" y="78"/>
                    <a:pt x="206" y="78"/>
                    <a:pt x="206" y="78"/>
                  </a:cubicBezTo>
                  <a:cubicBezTo>
                    <a:pt x="208" y="78"/>
                    <a:pt x="211" y="77"/>
                    <a:pt x="213" y="76"/>
                  </a:cubicBezTo>
                  <a:cubicBezTo>
                    <a:pt x="247" y="42"/>
                    <a:pt x="247" y="42"/>
                    <a:pt x="247" y="42"/>
                  </a:cubicBezTo>
                  <a:cubicBezTo>
                    <a:pt x="249" y="39"/>
                    <a:pt x="250" y="36"/>
                    <a:pt x="249" y="33"/>
                  </a:cubicBezTo>
                  <a:close/>
                  <a:moveTo>
                    <a:pt x="162" y="203"/>
                  </a:moveTo>
                  <a:cubicBezTo>
                    <a:pt x="130" y="235"/>
                    <a:pt x="79" y="235"/>
                    <a:pt x="47" y="203"/>
                  </a:cubicBezTo>
                  <a:cubicBezTo>
                    <a:pt x="15" y="171"/>
                    <a:pt x="15" y="120"/>
                    <a:pt x="47" y="88"/>
                  </a:cubicBezTo>
                  <a:cubicBezTo>
                    <a:pt x="77" y="58"/>
                    <a:pt x="125" y="56"/>
                    <a:pt x="157" y="83"/>
                  </a:cubicBezTo>
                  <a:cubicBezTo>
                    <a:pt x="144" y="96"/>
                    <a:pt x="144" y="96"/>
                    <a:pt x="144" y="96"/>
                  </a:cubicBezTo>
                  <a:cubicBezTo>
                    <a:pt x="119" y="76"/>
                    <a:pt x="83" y="78"/>
                    <a:pt x="60" y="101"/>
                  </a:cubicBezTo>
                  <a:cubicBezTo>
                    <a:pt x="35" y="125"/>
                    <a:pt x="35" y="166"/>
                    <a:pt x="60" y="190"/>
                  </a:cubicBezTo>
                  <a:cubicBezTo>
                    <a:pt x="84" y="215"/>
                    <a:pt x="125" y="215"/>
                    <a:pt x="149" y="190"/>
                  </a:cubicBezTo>
                  <a:cubicBezTo>
                    <a:pt x="172" y="167"/>
                    <a:pt x="174" y="131"/>
                    <a:pt x="154" y="106"/>
                  </a:cubicBezTo>
                  <a:cubicBezTo>
                    <a:pt x="167" y="93"/>
                    <a:pt x="167" y="93"/>
                    <a:pt x="167" y="93"/>
                  </a:cubicBezTo>
                  <a:cubicBezTo>
                    <a:pt x="194" y="125"/>
                    <a:pt x="192" y="173"/>
                    <a:pt x="162" y="203"/>
                  </a:cubicBezTo>
                  <a:close/>
                  <a:moveTo>
                    <a:pt x="101" y="149"/>
                  </a:moveTo>
                  <a:cubicBezTo>
                    <a:pt x="103" y="152"/>
                    <a:pt x="108" y="152"/>
                    <a:pt x="111" y="149"/>
                  </a:cubicBezTo>
                  <a:cubicBezTo>
                    <a:pt x="120" y="140"/>
                    <a:pt x="120" y="140"/>
                    <a:pt x="120" y="140"/>
                  </a:cubicBezTo>
                  <a:cubicBezTo>
                    <a:pt x="122" y="146"/>
                    <a:pt x="121" y="153"/>
                    <a:pt x="116" y="157"/>
                  </a:cubicBezTo>
                  <a:cubicBezTo>
                    <a:pt x="110" y="164"/>
                    <a:pt x="99" y="164"/>
                    <a:pt x="93" y="157"/>
                  </a:cubicBezTo>
                  <a:cubicBezTo>
                    <a:pt x="86" y="151"/>
                    <a:pt x="86" y="140"/>
                    <a:pt x="93" y="134"/>
                  </a:cubicBezTo>
                  <a:cubicBezTo>
                    <a:pt x="97" y="129"/>
                    <a:pt x="104" y="128"/>
                    <a:pt x="110" y="130"/>
                  </a:cubicBezTo>
                  <a:cubicBezTo>
                    <a:pt x="101" y="139"/>
                    <a:pt x="101" y="139"/>
                    <a:pt x="101" y="139"/>
                  </a:cubicBezTo>
                  <a:cubicBezTo>
                    <a:pt x="98" y="142"/>
                    <a:pt x="98" y="147"/>
                    <a:pt x="101" y="149"/>
                  </a:cubicBezTo>
                  <a:close/>
                  <a:moveTo>
                    <a:pt x="121" y="119"/>
                  </a:moveTo>
                  <a:cubicBezTo>
                    <a:pt x="109" y="112"/>
                    <a:pt x="93" y="114"/>
                    <a:pt x="83" y="124"/>
                  </a:cubicBezTo>
                  <a:cubicBezTo>
                    <a:pt x="71" y="136"/>
                    <a:pt x="71" y="155"/>
                    <a:pt x="83" y="167"/>
                  </a:cubicBezTo>
                  <a:cubicBezTo>
                    <a:pt x="95" y="179"/>
                    <a:pt x="114" y="179"/>
                    <a:pt x="126" y="167"/>
                  </a:cubicBezTo>
                  <a:cubicBezTo>
                    <a:pt x="136" y="157"/>
                    <a:pt x="138" y="141"/>
                    <a:pt x="131" y="129"/>
                  </a:cubicBezTo>
                  <a:cubicBezTo>
                    <a:pt x="144" y="116"/>
                    <a:pt x="144" y="116"/>
                    <a:pt x="144" y="116"/>
                  </a:cubicBezTo>
                  <a:cubicBezTo>
                    <a:pt x="158" y="135"/>
                    <a:pt x="157" y="163"/>
                    <a:pt x="139" y="180"/>
                  </a:cubicBezTo>
                  <a:cubicBezTo>
                    <a:pt x="120" y="200"/>
                    <a:pt x="89" y="200"/>
                    <a:pt x="70" y="180"/>
                  </a:cubicBezTo>
                  <a:cubicBezTo>
                    <a:pt x="50" y="161"/>
                    <a:pt x="50" y="130"/>
                    <a:pt x="70" y="111"/>
                  </a:cubicBezTo>
                  <a:cubicBezTo>
                    <a:pt x="87" y="93"/>
                    <a:pt x="115" y="92"/>
                    <a:pt x="134" y="106"/>
                  </a:cubicBezTo>
                  <a:lnTo>
                    <a:pt x="121" y="119"/>
                  </a:lnTo>
                  <a:close/>
                  <a:moveTo>
                    <a:pt x="205" y="64"/>
                  </a:moveTo>
                  <a:cubicBezTo>
                    <a:pt x="188" y="62"/>
                    <a:pt x="188" y="62"/>
                    <a:pt x="188" y="62"/>
                  </a:cubicBezTo>
                  <a:cubicBezTo>
                    <a:pt x="186" y="45"/>
                    <a:pt x="186" y="45"/>
                    <a:pt x="186" y="45"/>
                  </a:cubicBezTo>
                  <a:cubicBezTo>
                    <a:pt x="210" y="22"/>
                    <a:pt x="210" y="22"/>
                    <a:pt x="210" y="22"/>
                  </a:cubicBezTo>
                  <a:cubicBezTo>
                    <a:pt x="211" y="32"/>
                    <a:pt x="211" y="32"/>
                    <a:pt x="211" y="32"/>
                  </a:cubicBezTo>
                  <a:cubicBezTo>
                    <a:pt x="211" y="36"/>
                    <a:pt x="214" y="39"/>
                    <a:pt x="218" y="39"/>
                  </a:cubicBezTo>
                  <a:cubicBezTo>
                    <a:pt x="228" y="40"/>
                    <a:pt x="228" y="40"/>
                    <a:pt x="228" y="40"/>
                  </a:cubicBezTo>
                  <a:lnTo>
                    <a:pt x="205" y="6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pic>
          <p:nvPicPr>
            <p:cNvPr id="81" name="Picture 80">
              <a:extLst>
                <a:ext uri="{FF2B5EF4-FFF2-40B4-BE49-F238E27FC236}">
                  <a16:creationId xmlns:a16="http://schemas.microsoft.com/office/drawing/2014/main" id="{41DF1E1F-92A6-A814-D496-BD2922EE86BA}"/>
                </a:ext>
              </a:extLst>
            </p:cNvPr>
            <p:cNvPicPr>
              <a:picLocks noChangeAspect="1"/>
            </p:cNvPicPr>
            <p:nvPr/>
          </p:nvPicPr>
          <p:blipFill>
            <a:blip r:embed="rId3">
              <a:biLevel thresh="25000"/>
            </a:blip>
            <a:stretch>
              <a:fillRect/>
            </a:stretch>
          </p:blipFill>
          <p:spPr>
            <a:xfrm>
              <a:off x="9962014" y="5450861"/>
              <a:ext cx="403511" cy="299476"/>
            </a:xfrm>
            <a:prstGeom prst="rect">
              <a:avLst/>
            </a:prstGeom>
          </p:spPr>
        </p:pic>
        <p:sp>
          <p:nvSpPr>
            <p:cNvPr id="82" name="Rounded Rectangle 3">
              <a:extLst>
                <a:ext uri="{FF2B5EF4-FFF2-40B4-BE49-F238E27FC236}">
                  <a16:creationId xmlns:a16="http://schemas.microsoft.com/office/drawing/2014/main" id="{14453782-6A06-682F-5EE8-27E53E3DD3F5}"/>
                </a:ext>
              </a:extLst>
            </p:cNvPr>
            <p:cNvSpPr/>
            <p:nvPr/>
          </p:nvSpPr>
          <p:spPr>
            <a:xfrm>
              <a:off x="3324789" y="1289460"/>
              <a:ext cx="4400538" cy="1674998"/>
            </a:xfrm>
            <a:prstGeom prst="roundRect">
              <a:avLst>
                <a:gd name="adj" fmla="val 10078"/>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83" name="Rounded Rectangle 3">
              <a:extLst>
                <a:ext uri="{FF2B5EF4-FFF2-40B4-BE49-F238E27FC236}">
                  <a16:creationId xmlns:a16="http://schemas.microsoft.com/office/drawing/2014/main" id="{764A94D2-7CCB-B7E4-AD2E-DAE79EDB6FFD}"/>
                </a:ext>
              </a:extLst>
            </p:cNvPr>
            <p:cNvSpPr/>
            <p:nvPr/>
          </p:nvSpPr>
          <p:spPr>
            <a:xfrm>
              <a:off x="7948010" y="1306966"/>
              <a:ext cx="2270344" cy="3220872"/>
            </a:xfrm>
            <a:prstGeom prst="roundRect">
              <a:avLst>
                <a:gd name="adj" fmla="val 10078"/>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pic>
          <p:nvPicPr>
            <p:cNvPr id="115" name="Picture 114">
              <a:extLst>
                <a:ext uri="{FF2B5EF4-FFF2-40B4-BE49-F238E27FC236}">
                  <a16:creationId xmlns:a16="http://schemas.microsoft.com/office/drawing/2014/main" id="{E4066054-E143-D551-04EC-D1E677D150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164" y="1784432"/>
              <a:ext cx="756675" cy="633190"/>
            </a:xfrm>
            <a:prstGeom prst="rect">
              <a:avLst/>
            </a:prstGeom>
          </p:spPr>
        </p:pic>
        <p:sp>
          <p:nvSpPr>
            <p:cNvPr id="116" name="Rounded Rectangle 3">
              <a:extLst>
                <a:ext uri="{FF2B5EF4-FFF2-40B4-BE49-F238E27FC236}">
                  <a16:creationId xmlns:a16="http://schemas.microsoft.com/office/drawing/2014/main" id="{8F780BE0-94AB-9973-68AB-E017E0C69F29}"/>
                </a:ext>
              </a:extLst>
            </p:cNvPr>
            <p:cNvSpPr/>
            <p:nvPr/>
          </p:nvSpPr>
          <p:spPr>
            <a:xfrm>
              <a:off x="3331556" y="3109689"/>
              <a:ext cx="4393771" cy="1396299"/>
            </a:xfrm>
            <a:prstGeom prst="roundRect">
              <a:avLst>
                <a:gd name="adj" fmla="val 10078"/>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7" name="Rounded Rectangle 3">
              <a:extLst>
                <a:ext uri="{FF2B5EF4-FFF2-40B4-BE49-F238E27FC236}">
                  <a16:creationId xmlns:a16="http://schemas.microsoft.com/office/drawing/2014/main" id="{5862168D-9E3F-B6BD-4586-9E59AE631F25}"/>
                </a:ext>
              </a:extLst>
            </p:cNvPr>
            <p:cNvSpPr/>
            <p:nvPr/>
          </p:nvSpPr>
          <p:spPr>
            <a:xfrm>
              <a:off x="3369799" y="4751378"/>
              <a:ext cx="2899202" cy="1629011"/>
            </a:xfrm>
            <a:prstGeom prst="roundRect">
              <a:avLst>
                <a:gd name="adj" fmla="val 10078"/>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sp>
          <p:nvSpPr>
            <p:cNvPr id="118" name="Rounded Rectangle 3">
              <a:extLst>
                <a:ext uri="{FF2B5EF4-FFF2-40B4-BE49-F238E27FC236}">
                  <a16:creationId xmlns:a16="http://schemas.microsoft.com/office/drawing/2014/main" id="{BCC3B8CE-6ADF-7981-EA76-D8235F30DB19}"/>
                </a:ext>
              </a:extLst>
            </p:cNvPr>
            <p:cNvSpPr/>
            <p:nvPr/>
          </p:nvSpPr>
          <p:spPr>
            <a:xfrm>
              <a:off x="6540861" y="4751378"/>
              <a:ext cx="2792550" cy="1629011"/>
            </a:xfrm>
            <a:prstGeom prst="roundRect">
              <a:avLst>
                <a:gd name="adj" fmla="val 10078"/>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Ubuntu Light"/>
                <a:ea typeface="+mn-ea"/>
                <a:cs typeface="+mn-cs"/>
              </a:endParaRPr>
            </a:p>
          </p:txBody>
        </p:sp>
        <p:pic>
          <p:nvPicPr>
            <p:cNvPr id="119" name="Picture 118">
              <a:extLst>
                <a:ext uri="{FF2B5EF4-FFF2-40B4-BE49-F238E27FC236}">
                  <a16:creationId xmlns:a16="http://schemas.microsoft.com/office/drawing/2014/main" id="{ADC512AA-D611-9730-34FD-F40EAA19BAE3}"/>
                </a:ext>
              </a:extLst>
            </p:cNvPr>
            <p:cNvPicPr>
              <a:picLocks noChangeAspect="1"/>
            </p:cNvPicPr>
            <p:nvPr/>
          </p:nvPicPr>
          <p:blipFill>
            <a:blip r:embed="rId5"/>
            <a:stretch>
              <a:fillRect/>
            </a:stretch>
          </p:blipFill>
          <p:spPr>
            <a:xfrm>
              <a:off x="1645069" y="1518991"/>
              <a:ext cx="1050183" cy="325011"/>
            </a:xfrm>
            <a:prstGeom prst="rect">
              <a:avLst/>
            </a:prstGeom>
          </p:spPr>
        </p:pic>
        <p:sp>
          <p:nvSpPr>
            <p:cNvPr id="120" name="Oval 138">
              <a:extLst>
                <a:ext uri="{FF2B5EF4-FFF2-40B4-BE49-F238E27FC236}">
                  <a16:creationId xmlns:a16="http://schemas.microsoft.com/office/drawing/2014/main" id="{C4B4A22D-C23F-1778-60E3-E9B34966317C}"/>
                </a:ext>
              </a:extLst>
            </p:cNvPr>
            <p:cNvSpPr>
              <a:spLocks noChangeArrowheads="1"/>
            </p:cNvSpPr>
            <p:nvPr/>
          </p:nvSpPr>
          <p:spPr bwMode="auto">
            <a:xfrm>
              <a:off x="8117733" y="5271083"/>
              <a:ext cx="991860" cy="9199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21" name="Object22">
              <a:extLst>
                <a:ext uri="{FF2B5EF4-FFF2-40B4-BE49-F238E27FC236}">
                  <a16:creationId xmlns:a16="http://schemas.microsoft.com/office/drawing/2014/main" id="{712764E9-A546-E06C-1753-64191840F926}"/>
                </a:ext>
              </a:extLst>
            </p:cNvPr>
            <p:cNvSpPr/>
            <p:nvPr/>
          </p:nvSpPr>
          <p:spPr>
            <a:xfrm>
              <a:off x="8187636" y="5605356"/>
              <a:ext cx="809352" cy="256480"/>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sz="1000" b="1">
                  <a:solidFill>
                    <a:srgbClr val="FFFFFF"/>
                  </a:solidFill>
                  <a:latin typeface="Ubuntu Light" panose="020B0304030602030204" pitchFamily="34" charset="0"/>
                </a:rPr>
                <a:t>Data Validation</a:t>
              </a:r>
              <a:endPar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endParaRPr>
            </a:p>
          </p:txBody>
        </p:sp>
        <p:pic>
          <p:nvPicPr>
            <p:cNvPr id="122" name="Object 11" descr="preencoded.png">
              <a:extLst>
                <a:ext uri="{FF2B5EF4-FFF2-40B4-BE49-F238E27FC236}">
                  <a16:creationId xmlns:a16="http://schemas.microsoft.com/office/drawing/2014/main" id="{68D84EE2-68AC-38BC-A1C6-81085662686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956558" y="5070181"/>
              <a:ext cx="647700" cy="228600"/>
            </a:xfrm>
            <a:prstGeom prst="rect">
              <a:avLst/>
            </a:prstGeom>
          </p:spPr>
        </p:pic>
        <p:pic>
          <p:nvPicPr>
            <p:cNvPr id="123" name="Object 11" descr="&#10;">
              <a:extLst>
                <a:ext uri="{FF2B5EF4-FFF2-40B4-BE49-F238E27FC236}">
                  <a16:creationId xmlns:a16="http://schemas.microsoft.com/office/drawing/2014/main" id="{AC168EDB-1955-A88A-F84D-B317BA3F739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33410" y="3210593"/>
              <a:ext cx="595805" cy="210284"/>
            </a:xfrm>
            <a:prstGeom prst="rect">
              <a:avLst/>
            </a:prstGeom>
          </p:spPr>
        </p:pic>
        <p:pic>
          <p:nvPicPr>
            <p:cNvPr id="124" name="Object 25" descr="preencoded.png">
              <a:extLst>
                <a:ext uri="{FF2B5EF4-FFF2-40B4-BE49-F238E27FC236}">
                  <a16:creationId xmlns:a16="http://schemas.microsoft.com/office/drawing/2014/main" id="{9C00ED24-24B3-C3D9-3C77-52E2256996B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35121" y="1423407"/>
              <a:ext cx="876300" cy="323850"/>
            </a:xfrm>
            <a:prstGeom prst="rect">
              <a:avLst/>
            </a:prstGeom>
          </p:spPr>
        </p:pic>
        <p:pic>
          <p:nvPicPr>
            <p:cNvPr id="125" name="Object 25" descr="preencoded.png">
              <a:extLst>
                <a:ext uri="{FF2B5EF4-FFF2-40B4-BE49-F238E27FC236}">
                  <a16:creationId xmlns:a16="http://schemas.microsoft.com/office/drawing/2014/main" id="{8C836D59-0460-50C6-99A1-B5264A8853C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077845" y="1422085"/>
              <a:ext cx="876300" cy="323850"/>
            </a:xfrm>
            <a:prstGeom prst="rect">
              <a:avLst/>
            </a:prstGeom>
          </p:spPr>
        </p:pic>
        <p:sp>
          <p:nvSpPr>
            <p:cNvPr id="126" name="Object48">
              <a:extLst>
                <a:ext uri="{FF2B5EF4-FFF2-40B4-BE49-F238E27FC236}">
                  <a16:creationId xmlns:a16="http://schemas.microsoft.com/office/drawing/2014/main" id="{CF85A385-739A-70A4-3889-DB35745FDB9D}"/>
                </a:ext>
              </a:extLst>
            </p:cNvPr>
            <p:cNvSpPr/>
            <p:nvPr/>
          </p:nvSpPr>
          <p:spPr>
            <a:xfrm rot="16200000">
              <a:off x="-385185" y="4295442"/>
              <a:ext cx="3005204" cy="343235"/>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300"/>
                </a:lnSpc>
                <a:spcBef>
                  <a:spcPts val="0"/>
                </a:spcBef>
                <a:spcAft>
                  <a:spcPts val="1000"/>
                </a:spcAft>
                <a:buClrTx/>
                <a:buSzTx/>
                <a:buFontTx/>
                <a:buNone/>
                <a:tabLst/>
                <a:defRPr/>
              </a:pPr>
              <a:r>
                <a:rPr kumimoji="0" lang="en-US" sz="1600"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t>Best</a:t>
              </a:r>
              <a:br>
                <a:rPr kumimoji="0" lang="en-US" sz="1600"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br>
              <a:r>
                <a:rPr kumimoji="0" lang="en-US" sz="1600" u="none" strike="noStrike" kern="1200" cap="none" spc="0" normalizeH="0" baseline="0" noProof="0">
                  <a:ln>
                    <a:noFill/>
                  </a:ln>
                  <a:solidFill>
                    <a:srgbClr val="FFFFFF"/>
                  </a:solidFill>
                  <a:effectLst/>
                  <a:uLnTx/>
                  <a:uFillTx/>
                  <a:latin typeface="Ubuntu Medium" pitchFamily="34" charset="0"/>
                  <a:ea typeface="Ubuntu Medium" pitchFamily="34" charset="-122"/>
                  <a:cs typeface="Ubuntu Medium" pitchFamily="34" charset="-120"/>
                </a:rPr>
                <a:t>Practices as applicable</a:t>
              </a:r>
              <a:endParaRPr kumimoji="0" lang="en-US" sz="160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bject16">
              <a:extLst>
                <a:ext uri="{FF2B5EF4-FFF2-40B4-BE49-F238E27FC236}">
                  <a16:creationId xmlns:a16="http://schemas.microsoft.com/office/drawing/2014/main" id="{D3278B6D-B096-699E-E7BC-7888E564B721}"/>
                </a:ext>
              </a:extLst>
            </p:cNvPr>
            <p:cNvSpPr/>
            <p:nvPr/>
          </p:nvSpPr>
          <p:spPr>
            <a:xfrm>
              <a:off x="6829328" y="5660156"/>
              <a:ext cx="916777" cy="128240"/>
            </a:xfrm>
            <a:prstGeom prst="rect">
              <a:avLst/>
            </a:prstGeom>
            <a:noFill/>
            <a:ln/>
          </p:spPr>
          <p:txBody>
            <a:bodyPr wrap="square" lIns="0" tIns="0" rIns="0" bIns="0" rtlCol="0" anchor="ctr">
              <a:spAutoFit/>
            </a:bodyPr>
            <a:lstStyle/>
            <a:p>
              <a:pPr lvl="0" algn="ctr">
                <a:lnSpc>
                  <a:spcPts val="1000"/>
                </a:lnSpc>
                <a:defRPr/>
              </a:pPr>
              <a:r>
                <a:rPr lang="en-US" sz="1000" b="1">
                  <a:solidFill>
                    <a:srgbClr val="FFFFFF"/>
                  </a:solidFill>
                  <a:latin typeface="Ubuntu Light" panose="020B0304030602030204" pitchFamily="34" charset="0"/>
                </a:rPr>
                <a:t>Data Migration</a:t>
              </a:r>
            </a:p>
          </p:txBody>
        </p:sp>
        <p:pic>
          <p:nvPicPr>
            <p:cNvPr id="128" name="Object 25" descr="preencoded.png">
              <a:extLst>
                <a:ext uri="{FF2B5EF4-FFF2-40B4-BE49-F238E27FC236}">
                  <a16:creationId xmlns:a16="http://schemas.microsoft.com/office/drawing/2014/main" id="{95DCB6D8-1BA2-262A-A6C1-B29DBFDB203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412741" y="1434318"/>
              <a:ext cx="876300" cy="323850"/>
            </a:xfrm>
            <a:prstGeom prst="rect">
              <a:avLst/>
            </a:prstGeom>
          </p:spPr>
        </p:pic>
        <p:sp>
          <p:nvSpPr>
            <p:cNvPr id="129" name="TextBox 128">
              <a:extLst>
                <a:ext uri="{FF2B5EF4-FFF2-40B4-BE49-F238E27FC236}">
                  <a16:creationId xmlns:a16="http://schemas.microsoft.com/office/drawing/2014/main" id="{827C676F-98BA-36D1-F947-18048FA1B118}"/>
                </a:ext>
              </a:extLst>
            </p:cNvPr>
            <p:cNvSpPr txBox="1"/>
            <p:nvPr/>
          </p:nvSpPr>
          <p:spPr>
            <a:xfrm>
              <a:off x="3852761" y="4508330"/>
              <a:ext cx="963748" cy="230832"/>
            </a:xfrm>
            <a:prstGeom prst="rect">
              <a:avLst/>
            </a:prstGeom>
          </p:spPr>
          <p:txBody>
            <a:bodyPr wrap="square" rtlCol="0">
              <a:spAutoFit/>
            </a:bodyPr>
            <a:lstStyle/>
            <a:p>
              <a:r>
                <a:rPr lang="en-IN" sz="900">
                  <a:solidFill>
                    <a:schemeClr val="accent5"/>
                  </a:solidFill>
                </a:rPr>
                <a:t>Build Phase</a:t>
              </a:r>
            </a:p>
          </p:txBody>
        </p:sp>
        <p:sp>
          <p:nvSpPr>
            <p:cNvPr id="130" name="TextBox 129">
              <a:extLst>
                <a:ext uri="{FF2B5EF4-FFF2-40B4-BE49-F238E27FC236}">
                  <a16:creationId xmlns:a16="http://schemas.microsoft.com/office/drawing/2014/main" id="{1715EF53-FD40-F7CE-D8D6-23A0B20723F8}"/>
                </a:ext>
              </a:extLst>
            </p:cNvPr>
            <p:cNvSpPr txBox="1"/>
            <p:nvPr/>
          </p:nvSpPr>
          <p:spPr>
            <a:xfrm>
              <a:off x="3852761" y="4984948"/>
              <a:ext cx="963748" cy="230832"/>
            </a:xfrm>
            <a:prstGeom prst="rect">
              <a:avLst/>
            </a:prstGeom>
          </p:spPr>
          <p:txBody>
            <a:bodyPr wrap="square" rtlCol="0">
              <a:spAutoFit/>
            </a:bodyPr>
            <a:lstStyle/>
            <a:p>
              <a:r>
                <a:rPr lang="en-IN" sz="900">
                  <a:solidFill>
                    <a:schemeClr val="accent5"/>
                  </a:solidFill>
                </a:rPr>
                <a:t>Build Phase</a:t>
              </a:r>
            </a:p>
          </p:txBody>
        </p:sp>
        <p:pic>
          <p:nvPicPr>
            <p:cNvPr id="131" name="Picture 137">
              <a:extLst>
                <a:ext uri="{FF2B5EF4-FFF2-40B4-BE49-F238E27FC236}">
                  <a16:creationId xmlns:a16="http://schemas.microsoft.com/office/drawing/2014/main" id="{004D4F34-82C3-A883-3153-34EFCE8D119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69498"/>
            <a:stretch/>
          </p:blipFill>
          <p:spPr>
            <a:xfrm>
              <a:off x="9457922" y="2901324"/>
              <a:ext cx="281357" cy="360783"/>
            </a:xfrm>
            <a:prstGeom prst="rect">
              <a:avLst/>
            </a:prstGeom>
          </p:spPr>
        </p:pic>
        <p:pic>
          <p:nvPicPr>
            <p:cNvPr id="132" name="Object 11" descr="&#10;">
              <a:extLst>
                <a:ext uri="{FF2B5EF4-FFF2-40B4-BE49-F238E27FC236}">
                  <a16:creationId xmlns:a16="http://schemas.microsoft.com/office/drawing/2014/main" id="{05FF8FE4-4C76-09E8-5CD9-567CC897E9E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09438" y="3274263"/>
              <a:ext cx="647700" cy="228600"/>
            </a:xfrm>
            <a:prstGeom prst="rect">
              <a:avLst/>
            </a:prstGeom>
          </p:spPr>
        </p:pic>
        <p:pic>
          <p:nvPicPr>
            <p:cNvPr id="133" name="Picture 137">
              <a:extLst>
                <a:ext uri="{FF2B5EF4-FFF2-40B4-BE49-F238E27FC236}">
                  <a16:creationId xmlns:a16="http://schemas.microsoft.com/office/drawing/2014/main" id="{C09AA701-92F1-ECCF-323C-973DC333864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69498"/>
            <a:stretch/>
          </p:blipFill>
          <p:spPr>
            <a:xfrm>
              <a:off x="3998062" y="2905864"/>
              <a:ext cx="377640" cy="484246"/>
            </a:xfrm>
            <a:prstGeom prst="rect">
              <a:avLst/>
            </a:prstGeom>
          </p:spPr>
        </p:pic>
        <p:sp>
          <p:nvSpPr>
            <p:cNvPr id="134" name="Oval 109">
              <a:extLst>
                <a:ext uri="{FF2B5EF4-FFF2-40B4-BE49-F238E27FC236}">
                  <a16:creationId xmlns:a16="http://schemas.microsoft.com/office/drawing/2014/main" id="{60B3A3CA-BBE4-7A65-40CC-3DB9D934DFEA}"/>
                </a:ext>
              </a:extLst>
            </p:cNvPr>
            <p:cNvSpPr>
              <a:spLocks noChangeArrowheads="1"/>
            </p:cNvSpPr>
            <p:nvPr/>
          </p:nvSpPr>
          <p:spPr bwMode="auto">
            <a:xfrm>
              <a:off x="8085038" y="3367927"/>
              <a:ext cx="985056" cy="9462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sp>
          <p:nvSpPr>
            <p:cNvPr id="135" name="Object20">
              <a:extLst>
                <a:ext uri="{FF2B5EF4-FFF2-40B4-BE49-F238E27FC236}">
                  <a16:creationId xmlns:a16="http://schemas.microsoft.com/office/drawing/2014/main" id="{4996B8C2-63D3-899F-0C30-22649FFBAA8F}"/>
                </a:ext>
              </a:extLst>
            </p:cNvPr>
            <p:cNvSpPr/>
            <p:nvPr/>
          </p:nvSpPr>
          <p:spPr>
            <a:xfrm>
              <a:off x="8163573" y="3415356"/>
              <a:ext cx="851340" cy="769441"/>
            </a:xfrm>
            <a:prstGeom prst="rect">
              <a:avLst/>
            </a:prstGeom>
            <a:noFill/>
            <a:ln/>
          </p:spPr>
          <p:txBody>
            <a:bodyPr wrap="square" lIns="0" tIns="0" rIns="0" bIns="0" rtlCol="0" anchor="ctr">
              <a:sp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Data Validation Report identifying data anomalies</a:t>
              </a:r>
            </a:p>
          </p:txBody>
        </p:sp>
        <p:pic>
          <p:nvPicPr>
            <p:cNvPr id="136" name="Object 11" descr="&#10;">
              <a:extLst>
                <a:ext uri="{FF2B5EF4-FFF2-40B4-BE49-F238E27FC236}">
                  <a16:creationId xmlns:a16="http://schemas.microsoft.com/office/drawing/2014/main" id="{CD2BFE0C-65FA-A392-6927-DC3EFE5FC2E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1661" y="3221076"/>
              <a:ext cx="595805" cy="210284"/>
            </a:xfrm>
            <a:prstGeom prst="rect">
              <a:avLst/>
            </a:prstGeom>
          </p:spPr>
        </p:pic>
        <p:pic>
          <p:nvPicPr>
            <p:cNvPr id="137" name="Picture 137">
              <a:extLst>
                <a:ext uri="{FF2B5EF4-FFF2-40B4-BE49-F238E27FC236}">
                  <a16:creationId xmlns:a16="http://schemas.microsoft.com/office/drawing/2014/main" id="{854838AC-96BF-E3C1-7306-2FBBC68CD27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69498"/>
            <a:stretch/>
          </p:blipFill>
          <p:spPr>
            <a:xfrm>
              <a:off x="8426173" y="2911807"/>
              <a:ext cx="281357" cy="360783"/>
            </a:xfrm>
            <a:prstGeom prst="rect">
              <a:avLst/>
            </a:prstGeom>
          </p:spPr>
        </p:pic>
        <p:sp>
          <p:nvSpPr>
            <p:cNvPr id="138" name="Oval 46">
              <a:extLst>
                <a:ext uri="{FF2B5EF4-FFF2-40B4-BE49-F238E27FC236}">
                  <a16:creationId xmlns:a16="http://schemas.microsoft.com/office/drawing/2014/main" id="{2FBAA7D6-FDF7-E63C-54C3-7855A43E1CEC}"/>
                </a:ext>
              </a:extLst>
            </p:cNvPr>
            <p:cNvSpPr>
              <a:spLocks noChangeArrowheads="1"/>
            </p:cNvSpPr>
            <p:nvPr/>
          </p:nvSpPr>
          <p:spPr bwMode="auto">
            <a:xfrm>
              <a:off x="6433487" y="3418062"/>
              <a:ext cx="1041767" cy="9991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solidFill>
                  <a:latin typeface="Ubuntu Light" panose="020B0304030602030204" pitchFamily="34" charset="0"/>
                </a:rPr>
                <a:t>Fixing data anomalies (if any)</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a typeface="+mn-ea"/>
                <a:cs typeface="+mn-cs"/>
              </a:endParaRPr>
            </a:p>
          </p:txBody>
        </p:sp>
        <p:pic>
          <p:nvPicPr>
            <p:cNvPr id="139" name="Object 25" descr="preencoded.png">
              <a:extLst>
                <a:ext uri="{FF2B5EF4-FFF2-40B4-BE49-F238E27FC236}">
                  <a16:creationId xmlns:a16="http://schemas.microsoft.com/office/drawing/2014/main" id="{A131C427-CFA9-04CF-EEE5-A2AEFFAF69C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519115" y="3267756"/>
              <a:ext cx="876300" cy="323850"/>
            </a:xfrm>
            <a:prstGeom prst="rect">
              <a:avLst/>
            </a:prstGeom>
          </p:spPr>
        </p:pic>
        <p:sp>
          <p:nvSpPr>
            <p:cNvPr id="140" name="Oval 46">
              <a:extLst>
                <a:ext uri="{FF2B5EF4-FFF2-40B4-BE49-F238E27FC236}">
                  <a16:creationId xmlns:a16="http://schemas.microsoft.com/office/drawing/2014/main" id="{9CA620FD-51C0-A678-E709-96A74994A349}"/>
                </a:ext>
              </a:extLst>
            </p:cNvPr>
            <p:cNvSpPr>
              <a:spLocks noChangeArrowheads="1"/>
            </p:cNvSpPr>
            <p:nvPr/>
          </p:nvSpPr>
          <p:spPr bwMode="auto">
            <a:xfrm>
              <a:off x="5088203" y="3417817"/>
              <a:ext cx="1071202" cy="9991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solidFill>
                  <a:latin typeface="Ubuntu Light" panose="020B0304030602030204" pitchFamily="34" charset="0"/>
                </a:rPr>
                <a:t>Finalizing Assets to be Migrated </a:t>
              </a:r>
              <a:endParaRPr kumimoji="0" lang="en-US" sz="1000" b="1" i="0" u="none" strike="noStrike" kern="1200" cap="none" spc="0" normalizeH="0" baseline="0" noProof="0">
                <a:ln>
                  <a:noFill/>
                </a:ln>
                <a:solidFill>
                  <a:schemeClr val="bg1"/>
                </a:solidFill>
                <a:effectLst/>
                <a:uLnTx/>
                <a:uFillTx/>
                <a:latin typeface="Ubuntu Light" panose="020B0304030602030204" pitchFamily="34" charset="0"/>
                <a:ea typeface="+mn-ea"/>
                <a:cs typeface="+mn-cs"/>
              </a:endParaRPr>
            </a:p>
          </p:txBody>
        </p:sp>
        <p:pic>
          <p:nvPicPr>
            <p:cNvPr id="141" name="Object 25" descr="preencoded.png">
              <a:extLst>
                <a:ext uri="{FF2B5EF4-FFF2-40B4-BE49-F238E27FC236}">
                  <a16:creationId xmlns:a16="http://schemas.microsoft.com/office/drawing/2014/main" id="{ED60578A-80A5-2252-9900-82B0A4FCB36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192118" y="3249223"/>
              <a:ext cx="876300" cy="323850"/>
            </a:xfrm>
            <a:prstGeom prst="rect">
              <a:avLst/>
            </a:prstGeom>
          </p:spPr>
        </p:pic>
        <p:pic>
          <p:nvPicPr>
            <p:cNvPr id="142" name="Picture 137">
              <a:extLst>
                <a:ext uri="{FF2B5EF4-FFF2-40B4-BE49-F238E27FC236}">
                  <a16:creationId xmlns:a16="http://schemas.microsoft.com/office/drawing/2014/main" id="{F5E47D98-B140-7655-5945-9F8E58C308C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69498"/>
            <a:stretch/>
          </p:blipFill>
          <p:spPr>
            <a:xfrm>
              <a:off x="6998752" y="4593753"/>
              <a:ext cx="458214" cy="587566"/>
            </a:xfrm>
            <a:prstGeom prst="rect">
              <a:avLst/>
            </a:prstGeom>
          </p:spPr>
        </p:pic>
        <p:pic>
          <p:nvPicPr>
            <p:cNvPr id="143" name="Object 11" descr="preencoded.png">
              <a:extLst>
                <a:ext uri="{FF2B5EF4-FFF2-40B4-BE49-F238E27FC236}">
                  <a16:creationId xmlns:a16="http://schemas.microsoft.com/office/drawing/2014/main" id="{D83D61A5-1050-CF05-13A3-73E367E5AD0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08000" y="5100303"/>
              <a:ext cx="647700" cy="228600"/>
            </a:xfrm>
            <a:prstGeom prst="rect">
              <a:avLst/>
            </a:prstGeom>
          </p:spPr>
        </p:pic>
        <p:pic>
          <p:nvPicPr>
            <p:cNvPr id="144" name="Picture 137">
              <a:extLst>
                <a:ext uri="{FF2B5EF4-FFF2-40B4-BE49-F238E27FC236}">
                  <a16:creationId xmlns:a16="http://schemas.microsoft.com/office/drawing/2014/main" id="{7B06D90C-E796-0BB8-87DC-5452986ED64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r="69498"/>
            <a:stretch/>
          </p:blipFill>
          <p:spPr>
            <a:xfrm>
              <a:off x="8350194" y="4642163"/>
              <a:ext cx="458214" cy="587566"/>
            </a:xfrm>
            <a:prstGeom prst="rect">
              <a:avLst/>
            </a:prstGeom>
          </p:spPr>
        </p:pic>
      </p:grpSp>
    </p:spTree>
    <p:extLst>
      <p:ext uri="{BB962C8B-B14F-4D97-AF65-F5344CB8AC3E}">
        <p14:creationId xmlns:p14="http://schemas.microsoft.com/office/powerpoint/2010/main" val="3406578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1DBC4B-8A52-039F-19E3-37AFF88EF270}"/>
              </a:ext>
            </a:extLst>
          </p:cNvPr>
          <p:cNvSpPr/>
          <p:nvPr/>
        </p:nvSpPr>
        <p:spPr>
          <a:xfrm>
            <a:off x="0" y="1412874"/>
            <a:ext cx="12192001" cy="5040313"/>
          </a:xfrm>
          <a:prstGeom prst="rect">
            <a:avLst/>
          </a:prstGeom>
          <a:solidFill>
            <a:schemeClr val="bg1">
              <a:lumMod val="95000"/>
              <a:alpha val="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Ubuntu Light" panose="020B0304030602030204" pitchFamily="34" charset="0"/>
              <a:ea typeface="+mn-ea"/>
              <a:cs typeface="+mn-cs"/>
            </a:endParaRPr>
          </a:p>
        </p:txBody>
      </p:sp>
      <p:pic>
        <p:nvPicPr>
          <p:cNvPr id="3" name="Picture 2" descr="A group of people sitting around a table&#10;&#10;Description automatically generated">
            <a:extLst>
              <a:ext uri="{FF2B5EF4-FFF2-40B4-BE49-F238E27FC236}">
                <a16:creationId xmlns:a16="http://schemas.microsoft.com/office/drawing/2014/main" id="{5C7C4A1D-A1E8-A0B8-789D-1F9C9BC973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0347" y="1822902"/>
            <a:ext cx="2505276" cy="361033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899067C-FB1A-FE7C-8AE5-C1BDB792B5E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275006" y="1822902"/>
            <a:ext cx="2505276" cy="3610335"/>
          </a:xfrm>
          <a:prstGeom prst="rect">
            <a:avLst/>
          </a:prstGeom>
          <a:effectLst>
            <a:outerShdw blurRad="50800" dist="38100" dir="2700000" algn="tl" rotWithShape="0">
              <a:prstClr val="black">
                <a:alpha val="40000"/>
              </a:prstClr>
            </a:outerShdw>
          </a:effectLst>
        </p:spPr>
      </p:pic>
      <p:pic>
        <p:nvPicPr>
          <p:cNvPr id="5" name="Picture 4" descr="A brochure of a farm&#10;&#10;Description automatically generated">
            <a:extLst>
              <a:ext uri="{FF2B5EF4-FFF2-40B4-BE49-F238E27FC236}">
                <a16:creationId xmlns:a16="http://schemas.microsoft.com/office/drawing/2014/main" id="{B51F4FA3-8183-A685-7308-3F9A07AF17A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29665" y="1832301"/>
            <a:ext cx="2680760" cy="3610336"/>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11147AE2-D0B5-6E59-28AC-DC6B430B82A4}"/>
              </a:ext>
            </a:extLst>
          </p:cNvPr>
          <p:cNvSpPr>
            <a:spLocks noGrp="1"/>
          </p:cNvSpPr>
          <p:nvPr>
            <p:ph type="title"/>
          </p:nvPr>
        </p:nvSpPr>
        <p:spPr>
          <a:xfrm>
            <a:off x="414971" y="260350"/>
            <a:ext cx="11008413" cy="792163"/>
          </a:xfrm>
        </p:spPr>
        <p:txBody>
          <a:bodyPr/>
          <a:lstStyle/>
          <a:p>
            <a:r>
              <a:rPr lang="en-IN"/>
              <a:t>Thought Leadership, Joint Publication and GTM Motions</a:t>
            </a:r>
          </a:p>
        </p:txBody>
      </p:sp>
      <p:pic>
        <p:nvPicPr>
          <p:cNvPr id="9" name="Picture 8">
            <a:extLst>
              <a:ext uri="{FF2B5EF4-FFF2-40B4-BE49-F238E27FC236}">
                <a16:creationId xmlns:a16="http://schemas.microsoft.com/office/drawing/2014/main" id="{7D2C7B0B-9DFF-3B1D-7E46-0293D3E338EF}"/>
              </a:ext>
            </a:extLst>
          </p:cNvPr>
          <p:cNvPicPr>
            <a:picLocks noChangeAspect="1"/>
          </p:cNvPicPr>
          <p:nvPr/>
        </p:nvPicPr>
        <p:blipFill>
          <a:blip r:embed="rId6"/>
          <a:stretch>
            <a:fillRect/>
          </a:stretch>
        </p:blipFill>
        <p:spPr>
          <a:xfrm>
            <a:off x="8826854" y="1822902"/>
            <a:ext cx="2401104" cy="3610335"/>
          </a:xfrm>
          <a:prstGeom prst="rect">
            <a:avLst/>
          </a:prstGeom>
        </p:spPr>
      </p:pic>
    </p:spTree>
    <p:extLst>
      <p:ext uri="{BB962C8B-B14F-4D97-AF65-F5344CB8AC3E}">
        <p14:creationId xmlns:p14="http://schemas.microsoft.com/office/powerpoint/2010/main" val="263637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F6A99-4EE6-4406-BDAC-3DBD5A4C8502}"/>
              </a:ext>
            </a:extLst>
          </p:cNvPr>
          <p:cNvSpPr>
            <a:spLocks noGrp="1"/>
          </p:cNvSpPr>
          <p:nvPr>
            <p:ph type="title"/>
          </p:nvPr>
        </p:nvSpPr>
        <p:spPr>
          <a:xfrm>
            <a:off x="404812" y="388188"/>
            <a:ext cx="10796587" cy="716711"/>
          </a:xfrm>
        </p:spPr>
        <p:txBody>
          <a:bodyPr/>
          <a:lstStyle/>
          <a:p>
            <a:r>
              <a:rPr lang="en-US"/>
              <a:t>AI &amp; Data Engineering Reference Architecture</a:t>
            </a:r>
          </a:p>
        </p:txBody>
      </p:sp>
      <p:sp>
        <p:nvSpPr>
          <p:cNvPr id="235" name="Rectangle 234">
            <a:extLst>
              <a:ext uri="{FF2B5EF4-FFF2-40B4-BE49-F238E27FC236}">
                <a16:creationId xmlns:a16="http://schemas.microsoft.com/office/drawing/2014/main" id="{7AF8F066-94E9-4CAC-A39A-066A329F3236}"/>
              </a:ext>
            </a:extLst>
          </p:cNvPr>
          <p:cNvSpPr/>
          <p:nvPr/>
        </p:nvSpPr>
        <p:spPr>
          <a:xfrm>
            <a:off x="1126309" y="1317436"/>
            <a:ext cx="1098379" cy="292131"/>
          </a:xfrm>
          <a:prstGeom prst="rect">
            <a:avLst/>
          </a:prstGeom>
        </p:spPr>
        <p:txBody>
          <a:bodyPr wrap="none">
            <a:spAutoFit/>
          </a:bodyPr>
          <a:lstStyle/>
          <a:p>
            <a:pPr lvl="0" algn="ctr">
              <a:lnSpc>
                <a:spcPts val="1700"/>
              </a:lnSpc>
              <a:buClr>
                <a:srgbClr val="2BA7E6"/>
              </a:buClr>
              <a:defRPr/>
            </a:pPr>
            <a:r>
              <a:rPr lang="en-US" sz="1400" b="1">
                <a:solidFill>
                  <a:srgbClr val="178C3D"/>
                </a:solidFill>
              </a:rPr>
              <a:t>Data Trust</a:t>
            </a:r>
          </a:p>
        </p:txBody>
      </p:sp>
      <p:cxnSp>
        <p:nvCxnSpPr>
          <p:cNvPr id="4" name="Connector: Curved 3">
            <a:extLst>
              <a:ext uri="{FF2B5EF4-FFF2-40B4-BE49-F238E27FC236}">
                <a16:creationId xmlns:a16="http://schemas.microsoft.com/office/drawing/2014/main" id="{07C0D026-FEB2-405E-896E-67A7406F2761}"/>
              </a:ext>
            </a:extLst>
          </p:cNvPr>
          <p:cNvCxnSpPr>
            <a:cxnSpLocks/>
          </p:cNvCxnSpPr>
          <p:nvPr/>
        </p:nvCxnSpPr>
        <p:spPr>
          <a:xfrm rot="16200000" flipH="1">
            <a:off x="1725002" y="1647525"/>
            <a:ext cx="983678" cy="943076"/>
          </a:xfrm>
          <a:prstGeom prst="curvedConnector3">
            <a:avLst>
              <a:gd name="adj1" fmla="val 50000"/>
            </a:avLst>
          </a:prstGeom>
          <a:ln w="19050">
            <a:solidFill>
              <a:srgbClr val="178C3D"/>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Rounded Corners 152">
            <a:extLst>
              <a:ext uri="{FF2B5EF4-FFF2-40B4-BE49-F238E27FC236}">
                <a16:creationId xmlns:a16="http://schemas.microsoft.com/office/drawing/2014/main" id="{CE18173C-F8AE-E6EE-5147-7E7E26CAD025}"/>
              </a:ext>
            </a:extLst>
          </p:cNvPr>
          <p:cNvSpPr/>
          <p:nvPr/>
        </p:nvSpPr>
        <p:spPr bwMode="auto">
          <a:xfrm>
            <a:off x="6598329" y="3158712"/>
            <a:ext cx="2474229" cy="1811836"/>
          </a:xfrm>
          <a:prstGeom prst="rect">
            <a:avLst/>
          </a:prstGeom>
          <a:solidFill>
            <a:srgbClr val="3691AE"/>
          </a:solidFill>
          <a:ln w="6350">
            <a:noFill/>
          </a:ln>
          <a:effectLst/>
        </p:spPr>
        <p:style>
          <a:lnRef idx="0">
            <a:scrgbClr r="0" g="0" b="0"/>
          </a:lnRef>
          <a:fillRef idx="0">
            <a:scrgbClr r="0" g="0" b="0"/>
          </a:fillRef>
          <a:effectRef idx="0">
            <a:scrgbClr r="0" g="0" b="0"/>
          </a:effectRef>
          <a:fontRef idx="minor">
            <a:schemeClr val="lt1"/>
          </a:fontRef>
        </p:style>
        <p:txBody>
          <a:bodyPr wrap="none" lIns="0" rIns="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sp>
        <p:nvSpPr>
          <p:cNvPr id="5" name="Rectangle: Rounded Corners 112">
            <a:extLst>
              <a:ext uri="{FF2B5EF4-FFF2-40B4-BE49-F238E27FC236}">
                <a16:creationId xmlns:a16="http://schemas.microsoft.com/office/drawing/2014/main" id="{A9B66F59-E925-A77A-C654-47B4E40035AC}"/>
              </a:ext>
            </a:extLst>
          </p:cNvPr>
          <p:cNvSpPr/>
          <p:nvPr/>
        </p:nvSpPr>
        <p:spPr bwMode="auto">
          <a:xfrm>
            <a:off x="4504382" y="3158712"/>
            <a:ext cx="1997290" cy="1811836"/>
          </a:xfrm>
          <a:prstGeom prst="rect">
            <a:avLst/>
          </a:prstGeom>
          <a:solidFill>
            <a:schemeClr val="accent2"/>
          </a:solidFill>
          <a:ln w="6350">
            <a:noFill/>
          </a:ln>
          <a:effectLst/>
        </p:spPr>
        <p:style>
          <a:lnRef idx="0">
            <a:scrgbClr r="0" g="0" b="0"/>
          </a:lnRef>
          <a:fillRef idx="0">
            <a:scrgbClr r="0" g="0" b="0"/>
          </a:fillRef>
          <a:effectRef idx="0">
            <a:scrgbClr r="0" g="0" b="0"/>
          </a:effectRef>
          <a:fontRef idx="minor">
            <a:schemeClr val="lt1"/>
          </a:fontRef>
        </p:style>
        <p:txBody>
          <a:bodyPr wrap="none" lIns="0" tIns="45720" rIns="0" bIns="4572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Calibri Light"/>
              </a:rPr>
              <a:t>DATA FOUNDATION</a:t>
            </a:r>
          </a:p>
        </p:txBody>
      </p:sp>
      <p:sp>
        <p:nvSpPr>
          <p:cNvPr id="6" name="Rectangle: Rounded Corners 112">
            <a:extLst>
              <a:ext uri="{FF2B5EF4-FFF2-40B4-BE49-F238E27FC236}">
                <a16:creationId xmlns:a16="http://schemas.microsoft.com/office/drawing/2014/main" id="{517A659A-B444-3197-E821-9B2523361129}"/>
              </a:ext>
            </a:extLst>
          </p:cNvPr>
          <p:cNvSpPr/>
          <p:nvPr/>
        </p:nvSpPr>
        <p:spPr bwMode="auto">
          <a:xfrm>
            <a:off x="4452496" y="3215024"/>
            <a:ext cx="1997290" cy="1811836"/>
          </a:xfrm>
          <a:prstGeom prst="rect">
            <a:avLst/>
          </a:prstGeom>
          <a:solidFill>
            <a:schemeClr val="accent2"/>
          </a:solidFill>
          <a:ln w="9525">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lIns="0" tIns="45720" rIns="0" bIns="7200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Calibri Light"/>
              </a:rPr>
              <a:t>DATA FOUNDATION</a:t>
            </a:r>
          </a:p>
        </p:txBody>
      </p:sp>
      <p:sp>
        <p:nvSpPr>
          <p:cNvPr id="7" name="Rectangle: Rounded Corners 152">
            <a:extLst>
              <a:ext uri="{FF2B5EF4-FFF2-40B4-BE49-F238E27FC236}">
                <a16:creationId xmlns:a16="http://schemas.microsoft.com/office/drawing/2014/main" id="{A09810BF-ECC6-3604-13E2-681D52D4F366}"/>
              </a:ext>
            </a:extLst>
          </p:cNvPr>
          <p:cNvSpPr/>
          <p:nvPr/>
        </p:nvSpPr>
        <p:spPr bwMode="auto">
          <a:xfrm>
            <a:off x="6539614" y="3215024"/>
            <a:ext cx="2474229" cy="1811836"/>
          </a:xfrm>
          <a:prstGeom prst="rect">
            <a:avLst/>
          </a:prstGeom>
          <a:solidFill>
            <a:srgbClr val="3691AE"/>
          </a:solidFill>
          <a:ln w="9525">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lIns="0" rIns="0" bIns="7200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DATA AS PRODUCTS &amp; MODELS ENGINEERING </a:t>
            </a:r>
          </a:p>
        </p:txBody>
      </p:sp>
      <p:sp>
        <p:nvSpPr>
          <p:cNvPr id="8" name="Rectangle: Rounded Corners 114">
            <a:extLst>
              <a:ext uri="{FF2B5EF4-FFF2-40B4-BE49-F238E27FC236}">
                <a16:creationId xmlns:a16="http://schemas.microsoft.com/office/drawing/2014/main" id="{B051ADD3-9912-AD89-BD6A-813C484C70E9}"/>
              </a:ext>
            </a:extLst>
          </p:cNvPr>
          <p:cNvSpPr/>
          <p:nvPr/>
        </p:nvSpPr>
        <p:spPr bwMode="auto">
          <a:xfrm>
            <a:off x="9158955" y="3158712"/>
            <a:ext cx="2296933" cy="1811836"/>
          </a:xfrm>
          <a:prstGeom prst="rect">
            <a:avLst/>
          </a:prstGeom>
          <a:solidFill>
            <a:srgbClr val="D06A6A"/>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rtlCol="0" anchor="b" anchorCtr="0"/>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sng"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9" name="Rectangle: Rounded Corners 114">
            <a:extLst>
              <a:ext uri="{FF2B5EF4-FFF2-40B4-BE49-F238E27FC236}">
                <a16:creationId xmlns:a16="http://schemas.microsoft.com/office/drawing/2014/main" id="{7205F6F3-5B20-CF11-F8F7-1750B95FBFF9}"/>
              </a:ext>
            </a:extLst>
          </p:cNvPr>
          <p:cNvSpPr/>
          <p:nvPr/>
        </p:nvSpPr>
        <p:spPr bwMode="auto">
          <a:xfrm>
            <a:off x="9106288" y="3215024"/>
            <a:ext cx="2285881" cy="1811836"/>
          </a:xfrm>
          <a:prstGeom prst="rect">
            <a:avLst/>
          </a:prstGeom>
          <a:solidFill>
            <a:srgbClr val="D06A6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INSIGHTS ACTIVATION</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10" name="Rectangle: Rounded Corners 97">
            <a:extLst>
              <a:ext uri="{FF2B5EF4-FFF2-40B4-BE49-F238E27FC236}">
                <a16:creationId xmlns:a16="http://schemas.microsoft.com/office/drawing/2014/main" id="{5578019C-3434-412F-87A6-4DF9F888E1F3}"/>
              </a:ext>
            </a:extLst>
          </p:cNvPr>
          <p:cNvSpPr/>
          <p:nvPr/>
        </p:nvSpPr>
        <p:spPr bwMode="auto">
          <a:xfrm>
            <a:off x="4519801" y="3286760"/>
            <a:ext cx="1863726" cy="349200"/>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Capture</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(stream &amp; batch &amp; </a:t>
            </a:r>
            <a:r>
              <a:rPr kumimoji="0" lang="en-US" sz="500" b="0" i="0" u="none" strike="noStrike" kern="1200" cap="none" spc="0" normalizeH="0" baseline="0" noProof="0" err="1">
                <a:ln>
                  <a:noFill/>
                </a:ln>
                <a:solidFill>
                  <a:srgbClr val="FFFFFF"/>
                </a:solidFill>
                <a:effectLst/>
                <a:uLnTx/>
                <a:uFillTx/>
                <a:latin typeface="Ubuntu Medium"/>
                <a:ea typeface="+mn-ea"/>
                <a:cs typeface="Calibri" panose="020F0502020204030204" pitchFamily="34" charset="0"/>
              </a:rPr>
              <a:t>api</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11" name="Rectangle: Rounded Corners 97">
            <a:extLst>
              <a:ext uri="{FF2B5EF4-FFF2-40B4-BE49-F238E27FC236}">
                <a16:creationId xmlns:a16="http://schemas.microsoft.com/office/drawing/2014/main" id="{94CA08C8-5FD2-E504-B4F5-DF05FE8FB696}"/>
              </a:ext>
            </a:extLst>
          </p:cNvPr>
          <p:cNvSpPr/>
          <p:nvPr/>
        </p:nvSpPr>
        <p:spPr bwMode="auto">
          <a:xfrm>
            <a:off x="5504038" y="3909156"/>
            <a:ext cx="879490" cy="471388"/>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Validation</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(Audit, Balance,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Control, Reconcile)</a:t>
            </a:r>
          </a:p>
        </p:txBody>
      </p:sp>
      <p:sp>
        <p:nvSpPr>
          <p:cNvPr id="14" name="Rectangle: Rounded Corners 97">
            <a:extLst>
              <a:ext uri="{FF2B5EF4-FFF2-40B4-BE49-F238E27FC236}">
                <a16:creationId xmlns:a16="http://schemas.microsoft.com/office/drawing/2014/main" id="{9D4E0C20-1981-A41C-6841-8637847A943A}"/>
              </a:ext>
            </a:extLst>
          </p:cNvPr>
          <p:cNvSpPr/>
          <p:nvPr/>
        </p:nvSpPr>
        <p:spPr bwMode="auto">
          <a:xfrm rot="5400000">
            <a:off x="5271663" y="3686326"/>
            <a:ext cx="360000" cy="1863724"/>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vert270"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Lake</a:t>
            </a:r>
          </a:p>
          <a:p>
            <a:pPr marL="0" marR="0" lvl="0" indent="0" algn="ctr" defTabSz="914400" rtl="0" eaLnBrk="0" fontAlgn="auto" latinLnBrk="0" hangingPunct="0">
              <a:lnSpc>
                <a:spcPct val="100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(silver / cleansed data)</a:t>
            </a:r>
            <a:endParaRPr lang="en-US" sz="600">
              <a:solidFill>
                <a:srgbClr val="FFFFFF"/>
              </a:solidFill>
              <a:latin typeface="Ubuntu Medium"/>
              <a:cs typeface="Calibri" panose="020F0502020204030204" pitchFamily="34" charset="0"/>
            </a:endParaRPr>
          </a:p>
        </p:txBody>
      </p:sp>
      <p:sp>
        <p:nvSpPr>
          <p:cNvPr id="16" name="Rounded Rectangle 102">
            <a:extLst>
              <a:ext uri="{FF2B5EF4-FFF2-40B4-BE49-F238E27FC236}">
                <a16:creationId xmlns:a16="http://schemas.microsoft.com/office/drawing/2014/main" id="{5B13159F-4EF7-A1AA-E116-6EB156170AA5}"/>
              </a:ext>
            </a:extLst>
          </p:cNvPr>
          <p:cNvSpPr/>
          <p:nvPr/>
        </p:nvSpPr>
        <p:spPr>
          <a:xfrm>
            <a:off x="7846952" y="3907455"/>
            <a:ext cx="649509" cy="466033"/>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85000"/>
              </a:lnSpc>
            </a:pPr>
            <a:r>
              <a:rPr lang="en-US" sz="700">
                <a:solidFill>
                  <a:srgbClr val="FFFFFF"/>
                </a:solidFill>
                <a:latin typeface="Ubuntu Medium"/>
                <a:cs typeface="Calibri" panose="020F0502020204030204" pitchFamily="34" charset="0"/>
              </a:rPr>
              <a:t>Gen AI</a:t>
            </a:r>
          </a:p>
          <a:p>
            <a:pPr algn="ctr" eaLnBrk="0" hangingPunct="0">
              <a:lnSpc>
                <a:spcPct val="85000"/>
              </a:lnSpc>
            </a:pPr>
            <a:r>
              <a:rPr lang="en-US" sz="700">
                <a:solidFill>
                  <a:srgbClr val="FFFFFF"/>
                </a:solidFill>
                <a:latin typeface="Ubuntu Medium"/>
                <a:cs typeface="Calibri" panose="020F0502020204030204" pitchFamily="34" charset="0"/>
              </a:rPr>
              <a:t>Engineering</a:t>
            </a:r>
          </a:p>
          <a:p>
            <a:pPr algn="ctr" eaLnBrk="0" hangingPunct="0">
              <a:lnSpc>
                <a:spcPct val="85000"/>
              </a:lnSpc>
            </a:pPr>
            <a:r>
              <a:rPr lang="en-US" sz="500">
                <a:solidFill>
                  <a:srgbClr val="FFFFFF"/>
                </a:solidFill>
                <a:latin typeface="Ubuntu Medium"/>
                <a:cs typeface="Calibri" panose="020F0502020204030204" pitchFamily="34" charset="0"/>
              </a:rPr>
              <a:t> (fine tuning, pre-training)</a:t>
            </a:r>
          </a:p>
        </p:txBody>
      </p:sp>
      <p:sp>
        <p:nvSpPr>
          <p:cNvPr id="17" name="Rounded Rectangle 102">
            <a:extLst>
              <a:ext uri="{FF2B5EF4-FFF2-40B4-BE49-F238E27FC236}">
                <a16:creationId xmlns:a16="http://schemas.microsoft.com/office/drawing/2014/main" id="{76F47DA8-25C2-3BDC-4C54-887CEC07080D}"/>
              </a:ext>
            </a:extLst>
          </p:cNvPr>
          <p:cNvSpPr/>
          <p:nvPr/>
        </p:nvSpPr>
        <p:spPr>
          <a:xfrm>
            <a:off x="9179711" y="3293771"/>
            <a:ext cx="2119206" cy="340799"/>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Marketplaces</a:t>
            </a:r>
          </a:p>
          <a:p>
            <a:pPr marL="0" marR="0" lvl="0" indent="0" algn="ctr" defTabSz="914400" rtl="0" eaLnBrk="0" fontAlgn="auto" latinLnBrk="0" hangingPunct="0">
              <a:lnSpc>
                <a:spcPct val="85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(Federated, by organization, by domain)</a:t>
            </a:r>
          </a:p>
        </p:txBody>
      </p:sp>
      <p:sp>
        <p:nvSpPr>
          <p:cNvPr id="18" name="Rounded Rectangle 102">
            <a:extLst>
              <a:ext uri="{FF2B5EF4-FFF2-40B4-BE49-F238E27FC236}">
                <a16:creationId xmlns:a16="http://schemas.microsoft.com/office/drawing/2014/main" id="{0382BEB3-3EF5-2292-3941-960F5A95F5B6}"/>
              </a:ext>
            </a:extLst>
          </p:cNvPr>
          <p:cNvSpPr/>
          <p:nvPr/>
        </p:nvSpPr>
        <p:spPr>
          <a:xfrm>
            <a:off x="6591500" y="3670476"/>
            <a:ext cx="1904961" cy="213935"/>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Lake</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(Gold / curated Data)</a:t>
            </a:r>
            <a:endParaRPr kumimoji="0" lang="en-US" sz="6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19" name="Rectangle: Rounded Corners 440">
            <a:extLst>
              <a:ext uri="{FF2B5EF4-FFF2-40B4-BE49-F238E27FC236}">
                <a16:creationId xmlns:a16="http://schemas.microsoft.com/office/drawing/2014/main" id="{47C96EE7-5D52-6DCD-2108-6F2BA9B17EBA}"/>
              </a:ext>
            </a:extLst>
          </p:cNvPr>
          <p:cNvSpPr/>
          <p:nvPr/>
        </p:nvSpPr>
        <p:spPr>
          <a:xfrm>
            <a:off x="2538777" y="2631846"/>
            <a:ext cx="1817993" cy="3364433"/>
          </a:xfrm>
          <a:prstGeom prst="rect">
            <a:avLst/>
          </a:prstGeom>
          <a:solidFill>
            <a:srgbClr val="5BC189"/>
          </a:solidFill>
          <a:ln w="9525">
            <a:noFill/>
          </a:ln>
          <a:effectLst/>
        </p:spPr>
        <p:style>
          <a:lnRef idx="0">
            <a:scrgbClr r="0" g="0" b="0"/>
          </a:lnRef>
          <a:fillRef idx="0">
            <a:scrgbClr r="0" g="0" b="0"/>
          </a:fillRef>
          <a:effectRef idx="0">
            <a:scrgbClr r="0" g="0" b="0"/>
          </a:effectRef>
          <a:fontRef idx="minor">
            <a:schemeClr val="lt1"/>
          </a:fontRef>
        </p:style>
        <p:txBody>
          <a:bodyPr wrap="none" lIns="0" rIns="0" bIns="108000" rtlCol="0" anchor="b"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DATA TRUST (MANAGEMENT)</a:t>
            </a:r>
          </a:p>
        </p:txBody>
      </p:sp>
      <p:sp>
        <p:nvSpPr>
          <p:cNvPr id="20" name="ZoneTexte 7">
            <a:extLst>
              <a:ext uri="{FF2B5EF4-FFF2-40B4-BE49-F238E27FC236}">
                <a16:creationId xmlns:a16="http://schemas.microsoft.com/office/drawing/2014/main" id="{9A052FF8-CA6E-3E8A-D282-FF6E371AE999}"/>
              </a:ext>
            </a:extLst>
          </p:cNvPr>
          <p:cNvSpPr txBox="1"/>
          <p:nvPr/>
        </p:nvSpPr>
        <p:spPr>
          <a:xfrm>
            <a:off x="2416613" y="1606765"/>
            <a:ext cx="1920651" cy="954107"/>
          </a:xfrm>
          <a:prstGeom prst="rect">
            <a:avLst/>
          </a:prstGeom>
          <a:noFill/>
          <a:effectLst/>
        </p:spPr>
        <p:txBody>
          <a:bodyPr wrap="square" rtlCol="0">
            <a:spAutoFit/>
          </a:bodyPr>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schemeClr val="bg1"/>
                </a:solidFill>
                <a:effectLst/>
                <a:uLnTx/>
                <a:uFillTx/>
                <a:latin typeface="Ubuntu Medium"/>
                <a:ea typeface="+mn-ea"/>
                <a:cs typeface="Arial" charset="0"/>
              </a:rPr>
              <a:t>Generative AI Ready</a:t>
            </a: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Ubuntu Medium"/>
                <a:ea typeface="+mn-ea"/>
                <a:cs typeface="Arial" charset="0"/>
              </a:rPr>
              <a:t>Data &amp; AI</a:t>
            </a: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Ubuntu Medium"/>
                <a:ea typeface="+mn-ea"/>
                <a:cs typeface="Arial" charset="0"/>
              </a:rPr>
              <a:t>Enterprise</a:t>
            </a: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Ubuntu Medium"/>
                <a:ea typeface="+mn-ea"/>
                <a:cs typeface="Arial" charset="0"/>
              </a:rPr>
              <a:t>Landscape</a:t>
            </a:r>
          </a:p>
        </p:txBody>
      </p:sp>
      <p:sp>
        <p:nvSpPr>
          <p:cNvPr id="21" name="Rectangle: Rounded Corners 145">
            <a:extLst>
              <a:ext uri="{FF2B5EF4-FFF2-40B4-BE49-F238E27FC236}">
                <a16:creationId xmlns:a16="http://schemas.microsoft.com/office/drawing/2014/main" id="{65F4D976-80EB-47DF-AB16-E4679E51F8FC}"/>
              </a:ext>
            </a:extLst>
          </p:cNvPr>
          <p:cNvSpPr/>
          <p:nvPr/>
        </p:nvSpPr>
        <p:spPr>
          <a:xfrm>
            <a:off x="4452496" y="5095768"/>
            <a:ext cx="7003390" cy="892065"/>
          </a:xfrm>
          <a:prstGeom prst="rect">
            <a:avLst/>
          </a:prstGeom>
          <a:solidFill>
            <a:srgbClr val="8E53AE"/>
          </a:solidFill>
          <a:ln w="9525">
            <a:noFill/>
          </a:ln>
          <a:effectLst/>
        </p:spPr>
        <p:style>
          <a:lnRef idx="0">
            <a:scrgbClr r="0" g="0" b="0"/>
          </a:lnRef>
          <a:fillRef idx="0">
            <a:scrgbClr r="0" g="0" b="0"/>
          </a:fillRef>
          <a:effectRef idx="0">
            <a:scrgbClr r="0" g="0" b="0"/>
          </a:effectRef>
          <a:fontRef idx="minor">
            <a:schemeClr val="lt1"/>
          </a:fontRef>
        </p:style>
        <p:txBody>
          <a:bodyPr lIns="0" rIns="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PLATFORM FOUNDATION</a:t>
            </a:r>
          </a:p>
        </p:txBody>
      </p:sp>
      <p:sp>
        <p:nvSpPr>
          <p:cNvPr id="22" name="Rectangle: Rounded Corners 147">
            <a:extLst>
              <a:ext uri="{FF2B5EF4-FFF2-40B4-BE49-F238E27FC236}">
                <a16:creationId xmlns:a16="http://schemas.microsoft.com/office/drawing/2014/main" id="{576779A8-5CC8-FCE5-ACEE-57CBACD91951}"/>
              </a:ext>
            </a:extLst>
          </p:cNvPr>
          <p:cNvSpPr/>
          <p:nvPr/>
        </p:nvSpPr>
        <p:spPr bwMode="auto">
          <a:xfrm>
            <a:off x="4528501" y="5152080"/>
            <a:ext cx="3800256" cy="688682"/>
          </a:xfrm>
          <a:prstGeom prst="rect">
            <a:avLst/>
          </a:prstGeom>
          <a:solidFill>
            <a:schemeClr val="accent3">
              <a:lumMod val="90000"/>
              <a:lumOff val="10000"/>
              <a:alpha val="20000"/>
            </a:schemeClr>
          </a:solidFill>
          <a:ln w="317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none" lIns="0" rIns="0" rtlCol="0" anchor="t"/>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Ubuntu Medium"/>
                <a:ea typeface="+mn-ea"/>
                <a:cs typeface="Calibri" panose="020F0502020204030204" pitchFamily="34" charset="0"/>
              </a:rPr>
              <a:t>Hybrid and Multi cloud Operations</a:t>
            </a:r>
          </a:p>
        </p:txBody>
      </p:sp>
      <p:sp>
        <p:nvSpPr>
          <p:cNvPr id="23" name="Rounded Rectangle 102">
            <a:extLst>
              <a:ext uri="{FF2B5EF4-FFF2-40B4-BE49-F238E27FC236}">
                <a16:creationId xmlns:a16="http://schemas.microsoft.com/office/drawing/2014/main" id="{52523B26-467F-352D-0700-A84C0FB939D3}"/>
              </a:ext>
            </a:extLst>
          </p:cNvPr>
          <p:cNvSpPr/>
          <p:nvPr/>
        </p:nvSpPr>
        <p:spPr>
          <a:xfrm rot="5400000">
            <a:off x="8387254" y="3811154"/>
            <a:ext cx="705728" cy="418941"/>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Semantic</a:t>
            </a:r>
          </a:p>
          <a:p>
            <a:pPr marL="0" marR="0" lvl="0" indent="0" algn="ctr" defTabSz="914400" rtl="0" eaLnBrk="0" fontAlgn="auto" latinLnBrk="0" hangingPunct="0">
              <a:lnSpc>
                <a:spcPct val="85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(Data warehouse, Graph) </a:t>
            </a:r>
            <a:br>
              <a:rPr lang="en-US" sz="500">
                <a:solidFill>
                  <a:srgbClr val="FFFFFF"/>
                </a:solidFill>
                <a:latin typeface="Ubuntu Medium"/>
                <a:cs typeface="Calibri" panose="020F0502020204030204" pitchFamily="34" charset="0"/>
              </a:rPr>
            </a:br>
            <a:r>
              <a:rPr lang="en-US" sz="500">
                <a:solidFill>
                  <a:srgbClr val="FFFFFF"/>
                </a:solidFill>
                <a:latin typeface="Ubuntu Medium"/>
                <a:cs typeface="Calibri" panose="020F0502020204030204" pitchFamily="34" charset="0"/>
              </a:rPr>
              <a:t>(NoSQL, Vector, Virtualization)</a:t>
            </a:r>
          </a:p>
        </p:txBody>
      </p:sp>
      <p:sp>
        <p:nvSpPr>
          <p:cNvPr id="24" name="Rounded Rectangle 102">
            <a:extLst>
              <a:ext uri="{FF2B5EF4-FFF2-40B4-BE49-F238E27FC236}">
                <a16:creationId xmlns:a16="http://schemas.microsoft.com/office/drawing/2014/main" id="{77FBC9E7-0A8D-AEAD-D07A-EA8DB3FBA5A8}"/>
              </a:ext>
            </a:extLst>
          </p:cNvPr>
          <p:cNvSpPr/>
          <p:nvPr/>
        </p:nvSpPr>
        <p:spPr>
          <a:xfrm>
            <a:off x="6591500" y="3904212"/>
            <a:ext cx="615685" cy="480696"/>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Engineering</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a:t>
            </a:r>
            <a:r>
              <a:rPr lang="en-US" sz="500">
                <a:solidFill>
                  <a:srgbClr val="FFFFFF"/>
                </a:solidFill>
                <a:latin typeface="Ubuntu Medium"/>
                <a:cs typeface="Calibri" panose="020F0502020204030204" pitchFamily="34" charset="0"/>
              </a:rPr>
              <a:t> preparation, enrichment</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a:t>
            </a:r>
          </a:p>
        </p:txBody>
      </p:sp>
      <p:sp>
        <p:nvSpPr>
          <p:cNvPr id="25" name="Rounded Rectangle 102">
            <a:extLst>
              <a:ext uri="{FF2B5EF4-FFF2-40B4-BE49-F238E27FC236}">
                <a16:creationId xmlns:a16="http://schemas.microsoft.com/office/drawing/2014/main" id="{B2F8324C-B01C-8564-EDEF-571498F63529}"/>
              </a:ext>
            </a:extLst>
          </p:cNvPr>
          <p:cNvSpPr/>
          <p:nvPr/>
        </p:nvSpPr>
        <p:spPr>
          <a:xfrm>
            <a:off x="10027058" y="3667760"/>
            <a:ext cx="1271858" cy="236451"/>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Discovery &amp; Search</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(Semantic, Visual)</a:t>
            </a:r>
          </a:p>
        </p:txBody>
      </p:sp>
      <p:sp>
        <p:nvSpPr>
          <p:cNvPr id="26" name="Rounded Rectangle 102">
            <a:extLst>
              <a:ext uri="{FF2B5EF4-FFF2-40B4-BE49-F238E27FC236}">
                <a16:creationId xmlns:a16="http://schemas.microsoft.com/office/drawing/2014/main" id="{DFF11FF9-F941-015E-1ED9-D13CA08336E7}"/>
              </a:ext>
            </a:extLst>
          </p:cNvPr>
          <p:cNvSpPr/>
          <p:nvPr/>
        </p:nvSpPr>
        <p:spPr>
          <a:xfrm>
            <a:off x="10027058" y="3937401"/>
            <a:ext cx="1271858" cy="252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Self Service &amp; Guided Insight Development</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(Visualize, Report, Analyze)</a:t>
            </a:r>
          </a:p>
        </p:txBody>
      </p:sp>
      <p:sp>
        <p:nvSpPr>
          <p:cNvPr id="27" name="Rounded Rectangle 102">
            <a:extLst>
              <a:ext uri="{FF2B5EF4-FFF2-40B4-BE49-F238E27FC236}">
                <a16:creationId xmlns:a16="http://schemas.microsoft.com/office/drawing/2014/main" id="{DD8A4227-E2FF-50EE-BA83-BD866557A3B6}"/>
              </a:ext>
            </a:extLst>
          </p:cNvPr>
          <p:cNvSpPr/>
          <p:nvPr/>
        </p:nvSpPr>
        <p:spPr>
          <a:xfrm>
            <a:off x="9179711" y="4518431"/>
            <a:ext cx="2119206" cy="265319"/>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Self Service AI</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(Design, Train, Deploy, Orchestrate, Workbench)</a:t>
            </a:r>
          </a:p>
        </p:txBody>
      </p:sp>
      <p:sp>
        <p:nvSpPr>
          <p:cNvPr id="28" name="Rounded Rectangle 102">
            <a:extLst>
              <a:ext uri="{FF2B5EF4-FFF2-40B4-BE49-F238E27FC236}">
                <a16:creationId xmlns:a16="http://schemas.microsoft.com/office/drawing/2014/main" id="{A5D02283-ECFC-EBE0-54F7-D7932B74484D}"/>
              </a:ext>
            </a:extLst>
          </p:cNvPr>
          <p:cNvSpPr/>
          <p:nvPr/>
        </p:nvSpPr>
        <p:spPr>
          <a:xfrm>
            <a:off x="6594200" y="3286760"/>
            <a:ext cx="2354632" cy="347810"/>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85000"/>
              </a:lnSpc>
            </a:pPr>
            <a:r>
              <a:rPr lang="en-US" sz="700">
                <a:solidFill>
                  <a:srgbClr val="FFFFFF"/>
                </a:solidFill>
                <a:latin typeface="Ubuntu Medium"/>
                <a:cs typeface="Calibri" panose="020F0502020204030204" pitchFamily="34" charset="0"/>
              </a:rPr>
              <a:t>Data as Products Hub</a:t>
            </a:r>
          </a:p>
          <a:p>
            <a:pPr algn="ctr" eaLnBrk="0" hangingPunct="0">
              <a:lnSpc>
                <a:spcPct val="85000"/>
              </a:lnSpc>
            </a:pPr>
            <a:r>
              <a:rPr lang="en-US" sz="500">
                <a:solidFill>
                  <a:srgbClr val="FFFFFF"/>
                </a:solidFill>
                <a:latin typeface="Ubuntu Medium"/>
                <a:cs typeface="Calibri" panose="020F0502020204030204" pitchFamily="34" charset="0"/>
              </a:rPr>
              <a:t>(source-aligned, aggregated, consumer-aligned)</a:t>
            </a:r>
            <a:endParaRPr lang="en-US" sz="700">
              <a:solidFill>
                <a:srgbClr val="FFFFFF"/>
              </a:solidFill>
              <a:latin typeface="Ubuntu Medium"/>
              <a:cs typeface="Calibri" panose="020F0502020204030204" pitchFamily="34" charset="0"/>
            </a:endParaRPr>
          </a:p>
        </p:txBody>
      </p:sp>
      <p:sp>
        <p:nvSpPr>
          <p:cNvPr id="29" name="Rectangle: Rounded Corners 97">
            <a:extLst>
              <a:ext uri="{FF2B5EF4-FFF2-40B4-BE49-F238E27FC236}">
                <a16:creationId xmlns:a16="http://schemas.microsoft.com/office/drawing/2014/main" id="{07B07040-D038-8AC9-724C-761B56517BD3}"/>
              </a:ext>
            </a:extLst>
          </p:cNvPr>
          <p:cNvSpPr/>
          <p:nvPr/>
        </p:nvSpPr>
        <p:spPr bwMode="auto">
          <a:xfrm rot="5400000">
            <a:off x="5345464" y="2846348"/>
            <a:ext cx="212400" cy="1863725"/>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vert270"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Lake</a:t>
            </a:r>
            <a:b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b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(bronze / raw data)</a:t>
            </a:r>
          </a:p>
        </p:txBody>
      </p:sp>
      <p:sp>
        <p:nvSpPr>
          <p:cNvPr id="30" name="Rectangle: Rounded Corners 97">
            <a:extLst>
              <a:ext uri="{FF2B5EF4-FFF2-40B4-BE49-F238E27FC236}">
                <a16:creationId xmlns:a16="http://schemas.microsoft.com/office/drawing/2014/main" id="{634A5C48-FF13-085F-4D95-E9F24A43D0C9}"/>
              </a:ext>
            </a:extLst>
          </p:cNvPr>
          <p:cNvSpPr/>
          <p:nvPr/>
        </p:nvSpPr>
        <p:spPr bwMode="auto">
          <a:xfrm>
            <a:off x="4519801" y="3907034"/>
            <a:ext cx="956632" cy="471388"/>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Preprocessing</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(profile, clean)</a:t>
            </a:r>
          </a:p>
        </p:txBody>
      </p:sp>
      <p:grpSp>
        <p:nvGrpSpPr>
          <p:cNvPr id="31" name="Groupe 1">
            <a:extLst>
              <a:ext uri="{FF2B5EF4-FFF2-40B4-BE49-F238E27FC236}">
                <a16:creationId xmlns:a16="http://schemas.microsoft.com/office/drawing/2014/main" id="{774DA1A3-859D-15EE-AB93-06E03FD4A730}"/>
              </a:ext>
            </a:extLst>
          </p:cNvPr>
          <p:cNvGrpSpPr>
            <a:grpSpLocks noChangeAspect="1"/>
          </p:cNvGrpSpPr>
          <p:nvPr/>
        </p:nvGrpSpPr>
        <p:grpSpPr>
          <a:xfrm>
            <a:off x="2696582" y="2017643"/>
            <a:ext cx="419436" cy="388988"/>
            <a:chOff x="11501102" y="171573"/>
            <a:chExt cx="419436" cy="388988"/>
          </a:xfrm>
          <a:effectLst/>
        </p:grpSpPr>
        <p:sp>
          <p:nvSpPr>
            <p:cNvPr id="32" name="Freeform 13">
              <a:extLst>
                <a:ext uri="{FF2B5EF4-FFF2-40B4-BE49-F238E27FC236}">
                  <a16:creationId xmlns:a16="http://schemas.microsoft.com/office/drawing/2014/main" id="{1DAB956F-53BA-E2FD-3775-AF2BE0D7EA65}"/>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3" name="Freeform 14">
              <a:extLst>
                <a:ext uri="{FF2B5EF4-FFF2-40B4-BE49-F238E27FC236}">
                  <a16:creationId xmlns:a16="http://schemas.microsoft.com/office/drawing/2014/main" id="{B9B274CF-1DBD-0D8E-AA4F-194C9D8708BA}"/>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34" name="Rectangle: Rounded Corners 441">
            <a:extLst>
              <a:ext uri="{FF2B5EF4-FFF2-40B4-BE49-F238E27FC236}">
                <a16:creationId xmlns:a16="http://schemas.microsoft.com/office/drawing/2014/main" id="{70E0ECD2-4DF8-CB5B-CAB5-840F64E5696D}"/>
              </a:ext>
            </a:extLst>
          </p:cNvPr>
          <p:cNvSpPr/>
          <p:nvPr/>
        </p:nvSpPr>
        <p:spPr>
          <a:xfrm>
            <a:off x="2611560" y="2732278"/>
            <a:ext cx="1675094" cy="342000"/>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Governance Strategy, </a:t>
            </a:r>
            <a:b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b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Culture, Organization &amp; Process</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5" name="Rectangle: Rounded Corners 443">
            <a:extLst>
              <a:ext uri="{FF2B5EF4-FFF2-40B4-BE49-F238E27FC236}">
                <a16:creationId xmlns:a16="http://schemas.microsoft.com/office/drawing/2014/main" id="{F5754113-AC03-3309-FAFD-69DAEDFC1EDE}"/>
              </a:ext>
            </a:extLst>
          </p:cNvPr>
          <p:cNvSpPr/>
          <p:nvPr/>
        </p:nvSpPr>
        <p:spPr>
          <a:xfrm>
            <a:off x="2611560" y="4488617"/>
            <a:ext cx="1675094" cy="341856"/>
          </a:xfrm>
          <a:prstGeom prst="rect">
            <a:avLst/>
          </a:prstGeom>
          <a:solidFill>
            <a:srgbClr val="00B050"/>
          </a:solidFill>
          <a:ln>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Master Data Management</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nvGrpSpPr>
          <p:cNvPr id="36" name="Group 35">
            <a:extLst>
              <a:ext uri="{FF2B5EF4-FFF2-40B4-BE49-F238E27FC236}">
                <a16:creationId xmlns:a16="http://schemas.microsoft.com/office/drawing/2014/main" id="{3CC16014-9EA3-33BA-2009-6D7F8A652C75}"/>
              </a:ext>
            </a:extLst>
          </p:cNvPr>
          <p:cNvGrpSpPr/>
          <p:nvPr/>
        </p:nvGrpSpPr>
        <p:grpSpPr>
          <a:xfrm>
            <a:off x="2611560" y="4913278"/>
            <a:ext cx="1675093" cy="341856"/>
            <a:chOff x="2495208" y="5267109"/>
            <a:chExt cx="1675093" cy="341856"/>
          </a:xfrm>
          <a:effectLst/>
        </p:grpSpPr>
        <p:sp>
          <p:nvSpPr>
            <p:cNvPr id="37" name="Rectangle: Rounded Corners 444">
              <a:extLst>
                <a:ext uri="{FF2B5EF4-FFF2-40B4-BE49-F238E27FC236}">
                  <a16:creationId xmlns:a16="http://schemas.microsoft.com/office/drawing/2014/main" id="{B63F60A8-0A37-C951-46F1-5471DD05AA29}"/>
                </a:ext>
              </a:extLst>
            </p:cNvPr>
            <p:cNvSpPr/>
            <p:nvPr/>
          </p:nvSpPr>
          <p:spPr>
            <a:xfrm>
              <a:off x="2495208" y="5267109"/>
              <a:ext cx="820454"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Lifecycle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8" name="Rectangle: Rounded Corners 445">
              <a:extLst>
                <a:ext uri="{FF2B5EF4-FFF2-40B4-BE49-F238E27FC236}">
                  <a16:creationId xmlns:a16="http://schemas.microsoft.com/office/drawing/2014/main" id="{D63A1ECA-7E5B-AD42-DD21-A529E054A879}"/>
                </a:ext>
              </a:extLst>
            </p:cNvPr>
            <p:cNvSpPr/>
            <p:nvPr/>
          </p:nvSpPr>
          <p:spPr>
            <a:xfrm>
              <a:off x="3384033" y="5267109"/>
              <a:ext cx="786268"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Protection</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grpSp>
        <p:nvGrpSpPr>
          <p:cNvPr id="39" name="Group 38">
            <a:extLst>
              <a:ext uri="{FF2B5EF4-FFF2-40B4-BE49-F238E27FC236}">
                <a16:creationId xmlns:a16="http://schemas.microsoft.com/office/drawing/2014/main" id="{02853DC4-F694-525C-E1C9-804D1C9D6890}"/>
              </a:ext>
            </a:extLst>
          </p:cNvPr>
          <p:cNvGrpSpPr/>
          <p:nvPr/>
        </p:nvGrpSpPr>
        <p:grpSpPr>
          <a:xfrm>
            <a:off x="2611560" y="3159337"/>
            <a:ext cx="1675093" cy="341856"/>
            <a:chOff x="2495208" y="3647661"/>
            <a:chExt cx="1675093" cy="341856"/>
          </a:xfrm>
          <a:effectLst/>
        </p:grpSpPr>
        <p:sp>
          <p:nvSpPr>
            <p:cNvPr id="40" name="Rectangle: Rounded Corners 446">
              <a:extLst>
                <a:ext uri="{FF2B5EF4-FFF2-40B4-BE49-F238E27FC236}">
                  <a16:creationId xmlns:a16="http://schemas.microsoft.com/office/drawing/2014/main" id="{1A8BDA05-99AC-76DA-11E6-1EB9DA7BD54B}"/>
                </a:ext>
              </a:extLst>
            </p:cNvPr>
            <p:cNvSpPr/>
            <p:nvPr/>
          </p:nvSpPr>
          <p:spPr>
            <a:xfrm>
              <a:off x="2495208" y="3647661"/>
              <a:ext cx="820454"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Catalog</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41" name="Rectangle: Rounded Corners 447">
              <a:extLst>
                <a:ext uri="{FF2B5EF4-FFF2-40B4-BE49-F238E27FC236}">
                  <a16:creationId xmlns:a16="http://schemas.microsoft.com/office/drawing/2014/main" id="{A6106420-22A9-136A-75A1-76E802537A30}"/>
                </a:ext>
              </a:extLst>
            </p:cNvPr>
            <p:cNvSpPr/>
            <p:nvPr/>
          </p:nvSpPr>
          <p:spPr>
            <a:xfrm>
              <a:off x="3384033" y="3647661"/>
              <a:ext cx="786268"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Business Glossary</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grpSp>
        <p:nvGrpSpPr>
          <p:cNvPr id="42" name="Group 41">
            <a:extLst>
              <a:ext uri="{FF2B5EF4-FFF2-40B4-BE49-F238E27FC236}">
                <a16:creationId xmlns:a16="http://schemas.microsoft.com/office/drawing/2014/main" id="{FFD45AA9-693E-4060-DA9D-FC5D09BC1E78}"/>
              </a:ext>
            </a:extLst>
          </p:cNvPr>
          <p:cNvGrpSpPr/>
          <p:nvPr/>
        </p:nvGrpSpPr>
        <p:grpSpPr>
          <a:xfrm>
            <a:off x="2611560" y="4008659"/>
            <a:ext cx="1675093" cy="397153"/>
            <a:chOff x="2495204" y="4455823"/>
            <a:chExt cx="1675093" cy="341856"/>
          </a:xfrm>
          <a:effectLst/>
        </p:grpSpPr>
        <p:sp>
          <p:nvSpPr>
            <p:cNvPr id="43" name="Rectangle: Rounded Corners 444">
              <a:extLst>
                <a:ext uri="{FF2B5EF4-FFF2-40B4-BE49-F238E27FC236}">
                  <a16:creationId xmlns:a16="http://schemas.microsoft.com/office/drawing/2014/main" id="{BDC00DEE-B917-3346-A8C7-9F3F5743F9FF}"/>
                </a:ext>
              </a:extLst>
            </p:cNvPr>
            <p:cNvSpPr/>
            <p:nvPr/>
          </p:nvSpPr>
          <p:spPr>
            <a:xfrm>
              <a:off x="2495204" y="4455823"/>
              <a:ext cx="820454"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as Product, Data Mesh Governance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44" name="Rectangle: Rounded Corners 445">
              <a:extLst>
                <a:ext uri="{FF2B5EF4-FFF2-40B4-BE49-F238E27FC236}">
                  <a16:creationId xmlns:a16="http://schemas.microsoft.com/office/drawing/2014/main" id="{CBA5B5F8-B2F6-8CA4-964D-1D6948DED2CF}"/>
                </a:ext>
              </a:extLst>
            </p:cNvPr>
            <p:cNvSpPr/>
            <p:nvPr/>
          </p:nvSpPr>
          <p:spPr>
            <a:xfrm>
              <a:off x="3384029" y="4455823"/>
              <a:ext cx="786268"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Marketplace Governance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45" name="Rectangle 44">
            <a:extLst>
              <a:ext uri="{FF2B5EF4-FFF2-40B4-BE49-F238E27FC236}">
                <a16:creationId xmlns:a16="http://schemas.microsoft.com/office/drawing/2014/main" id="{6E677862-50F8-5125-8399-3CC996E3396C}"/>
              </a:ext>
            </a:extLst>
          </p:cNvPr>
          <p:cNvSpPr/>
          <p:nvPr/>
        </p:nvSpPr>
        <p:spPr>
          <a:xfrm>
            <a:off x="5278418" y="1648953"/>
            <a:ext cx="5353467" cy="199274"/>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latin typeface="Ubuntu Medium"/>
                <a:ea typeface="+mn-ea"/>
                <a:cs typeface="Calibri Light"/>
              </a:rPr>
              <a:t>COLLABORATIVE DATA ECOSYSTEM</a:t>
            </a: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46" name="Rectangle 45">
            <a:extLst>
              <a:ext uri="{FF2B5EF4-FFF2-40B4-BE49-F238E27FC236}">
                <a16:creationId xmlns:a16="http://schemas.microsoft.com/office/drawing/2014/main" id="{56DC9248-9A59-4521-A249-850013A80D27}"/>
              </a:ext>
            </a:extLst>
          </p:cNvPr>
          <p:cNvSpPr/>
          <p:nvPr/>
        </p:nvSpPr>
        <p:spPr>
          <a:xfrm>
            <a:off x="4451973" y="1648953"/>
            <a:ext cx="847502" cy="1325463"/>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47" name="Rectangle 46">
            <a:extLst>
              <a:ext uri="{FF2B5EF4-FFF2-40B4-BE49-F238E27FC236}">
                <a16:creationId xmlns:a16="http://schemas.microsoft.com/office/drawing/2014/main" id="{D4F52357-7E4F-38F8-5DE3-361D6BBD8CC8}"/>
              </a:ext>
            </a:extLst>
          </p:cNvPr>
          <p:cNvSpPr/>
          <p:nvPr/>
        </p:nvSpPr>
        <p:spPr>
          <a:xfrm>
            <a:off x="5349631" y="1888938"/>
            <a:ext cx="5228348" cy="1083768"/>
          </a:xfrm>
          <a:prstGeom prst="rect">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latin typeface="Ubuntu Medium"/>
                <a:ea typeface="+mn-ea"/>
                <a:cs typeface="+mn-cs"/>
              </a:rPr>
              <a:t>DATA &amp; AI POWERED APPLICATIONS</a:t>
            </a:r>
            <a:endParaRPr kumimoji="0" lang="en-US" sz="800" b="0" i="0" u="none" strike="noStrike" kern="1200" cap="none" spc="0" normalizeH="0" baseline="0" noProof="0">
              <a:ln>
                <a:noFill/>
              </a:ln>
              <a:solidFill>
                <a:prstClr val="black"/>
              </a:solidFill>
              <a:effectLst/>
              <a:uLnTx/>
              <a:uFillTx/>
              <a:latin typeface="Ubuntu Medium"/>
              <a:ea typeface="+mn-ea"/>
              <a:cs typeface="+mn-cs"/>
            </a:endParaRPr>
          </a:p>
        </p:txBody>
      </p:sp>
      <p:sp>
        <p:nvSpPr>
          <p:cNvPr id="48" name="ZoneTexte 126">
            <a:extLst>
              <a:ext uri="{FF2B5EF4-FFF2-40B4-BE49-F238E27FC236}">
                <a16:creationId xmlns:a16="http://schemas.microsoft.com/office/drawing/2014/main" id="{9959026F-6D1F-DB9A-44BA-F5D4B6C39F55}"/>
              </a:ext>
            </a:extLst>
          </p:cNvPr>
          <p:cNvSpPr txBox="1"/>
          <p:nvPr/>
        </p:nvSpPr>
        <p:spPr>
          <a:xfrm>
            <a:off x="9930950"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Assets Management</a:t>
            </a:r>
          </a:p>
        </p:txBody>
      </p:sp>
      <p:sp>
        <p:nvSpPr>
          <p:cNvPr id="49" name="ZoneTexte 126">
            <a:extLst>
              <a:ext uri="{FF2B5EF4-FFF2-40B4-BE49-F238E27FC236}">
                <a16:creationId xmlns:a16="http://schemas.microsoft.com/office/drawing/2014/main" id="{9B4BD3C3-2538-5ED1-B163-1426978E5FD9}"/>
              </a:ext>
            </a:extLst>
          </p:cNvPr>
          <p:cNvSpPr txBox="1"/>
          <p:nvPr/>
        </p:nvSpPr>
        <p:spPr>
          <a:xfrm>
            <a:off x="9261958"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Carbon footprint</a:t>
            </a:r>
          </a:p>
        </p:txBody>
      </p:sp>
      <p:sp>
        <p:nvSpPr>
          <p:cNvPr id="50" name="ZoneTexte 126">
            <a:extLst>
              <a:ext uri="{FF2B5EF4-FFF2-40B4-BE49-F238E27FC236}">
                <a16:creationId xmlns:a16="http://schemas.microsoft.com/office/drawing/2014/main" id="{5F77579F-0373-AB29-78CA-6632EC78CF50}"/>
              </a:ext>
            </a:extLst>
          </p:cNvPr>
          <p:cNvSpPr txBox="1"/>
          <p:nvPr/>
        </p:nvSpPr>
        <p:spPr>
          <a:xfrm>
            <a:off x="8659954" y="2069137"/>
            <a:ext cx="519759"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General Ledger</a:t>
            </a:r>
          </a:p>
        </p:txBody>
      </p:sp>
      <p:sp>
        <p:nvSpPr>
          <p:cNvPr id="51" name="ZoneTexte 126">
            <a:extLst>
              <a:ext uri="{FF2B5EF4-FFF2-40B4-BE49-F238E27FC236}">
                <a16:creationId xmlns:a16="http://schemas.microsoft.com/office/drawing/2014/main" id="{9F682B19-F094-3ED4-9FCC-6AD6797B1E2D}"/>
              </a:ext>
            </a:extLst>
          </p:cNvPr>
          <p:cNvSpPr txBox="1"/>
          <p:nvPr/>
        </p:nvSpPr>
        <p:spPr>
          <a:xfrm>
            <a:off x="7950620"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PLM</a:t>
            </a:r>
          </a:p>
        </p:txBody>
      </p:sp>
      <p:sp>
        <p:nvSpPr>
          <p:cNvPr id="52" name="ZoneTexte 126">
            <a:extLst>
              <a:ext uri="{FF2B5EF4-FFF2-40B4-BE49-F238E27FC236}">
                <a16:creationId xmlns:a16="http://schemas.microsoft.com/office/drawing/2014/main" id="{0FE7376E-CB5C-937D-5639-3E8E16515497}"/>
              </a:ext>
            </a:extLst>
          </p:cNvPr>
          <p:cNvSpPr txBox="1"/>
          <p:nvPr/>
        </p:nvSpPr>
        <p:spPr>
          <a:xfrm>
            <a:off x="7355591"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Inventory</a:t>
            </a:r>
          </a:p>
        </p:txBody>
      </p:sp>
      <p:sp>
        <p:nvSpPr>
          <p:cNvPr id="53" name="ZoneTexte 126">
            <a:extLst>
              <a:ext uri="{FF2B5EF4-FFF2-40B4-BE49-F238E27FC236}">
                <a16:creationId xmlns:a16="http://schemas.microsoft.com/office/drawing/2014/main" id="{BF8FB2E8-4619-F38B-90BA-C94DF9835C44}"/>
              </a:ext>
            </a:extLst>
          </p:cNvPr>
          <p:cNvSpPr txBox="1"/>
          <p:nvPr/>
        </p:nvSpPr>
        <p:spPr>
          <a:xfrm>
            <a:off x="6652978"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CRM </a:t>
            </a:r>
          </a:p>
        </p:txBody>
      </p:sp>
      <p:sp>
        <p:nvSpPr>
          <p:cNvPr id="54" name="ZoneTexte 126">
            <a:extLst>
              <a:ext uri="{FF2B5EF4-FFF2-40B4-BE49-F238E27FC236}">
                <a16:creationId xmlns:a16="http://schemas.microsoft.com/office/drawing/2014/main" id="{BBE4A453-EAD9-391B-1B1A-6F0C2942DD6B}"/>
              </a:ext>
            </a:extLst>
          </p:cNvPr>
          <p:cNvSpPr txBox="1"/>
          <p:nvPr/>
        </p:nvSpPr>
        <p:spPr>
          <a:xfrm>
            <a:off x="6054326" y="2069137"/>
            <a:ext cx="516407"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Campaign</a:t>
            </a:r>
          </a:p>
        </p:txBody>
      </p:sp>
      <p:sp>
        <p:nvSpPr>
          <p:cNvPr id="55" name="ZoneTexte 126">
            <a:extLst>
              <a:ext uri="{FF2B5EF4-FFF2-40B4-BE49-F238E27FC236}">
                <a16:creationId xmlns:a16="http://schemas.microsoft.com/office/drawing/2014/main" id="{A8FD988E-BB83-789A-CEFE-45F6AA3B1B21}"/>
              </a:ext>
            </a:extLst>
          </p:cNvPr>
          <p:cNvSpPr txBox="1"/>
          <p:nvPr/>
        </p:nvSpPr>
        <p:spPr>
          <a:xfrm>
            <a:off x="5459297"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nl-NL"/>
            </a:defPPr>
            <a:lvl1pPr algn="ctr">
              <a:lnSpc>
                <a:spcPts val="1900"/>
              </a:lnSpc>
              <a:defRPr sz="1700" b="1">
                <a:solidFill>
                  <a:schemeClr val="tx1">
                    <a:lumMod val="85000"/>
                    <a:lumOff val="15000"/>
                  </a:schemeClr>
                </a:solidFill>
                <a:latin typeface="Calibri" panose="020F0502020204030204" pitchFamily="34"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Loyalty</a:t>
            </a:r>
          </a:p>
        </p:txBody>
      </p:sp>
      <p:sp>
        <p:nvSpPr>
          <p:cNvPr id="56" name="Rectangle: Rounded Corners 446">
            <a:extLst>
              <a:ext uri="{FF2B5EF4-FFF2-40B4-BE49-F238E27FC236}">
                <a16:creationId xmlns:a16="http://schemas.microsoft.com/office/drawing/2014/main" id="{5A2773A1-E8B3-444F-B56C-E062A8B49A76}"/>
              </a:ext>
            </a:extLst>
          </p:cNvPr>
          <p:cNvSpPr/>
          <p:nvPr/>
        </p:nvSpPr>
        <p:spPr>
          <a:xfrm>
            <a:off x="4524799" y="1922275"/>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Open Data</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7" name="Rectangle: Rounded Corners 446">
            <a:extLst>
              <a:ext uri="{FF2B5EF4-FFF2-40B4-BE49-F238E27FC236}">
                <a16:creationId xmlns:a16="http://schemas.microsoft.com/office/drawing/2014/main" id="{82A12D94-6448-F7EB-A941-7898521069D2}"/>
              </a:ext>
            </a:extLst>
          </p:cNvPr>
          <p:cNvSpPr/>
          <p:nvPr/>
        </p:nvSpPr>
        <p:spPr>
          <a:xfrm>
            <a:off x="4524799" y="2286702"/>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Social Data</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8" name="Rectangle 57">
            <a:extLst>
              <a:ext uri="{FF2B5EF4-FFF2-40B4-BE49-F238E27FC236}">
                <a16:creationId xmlns:a16="http://schemas.microsoft.com/office/drawing/2014/main" id="{1C77226E-AF1B-78FB-074C-EEE6F46C9526}"/>
              </a:ext>
            </a:extLst>
          </p:cNvPr>
          <p:cNvSpPr/>
          <p:nvPr/>
        </p:nvSpPr>
        <p:spPr>
          <a:xfrm>
            <a:off x="10623865" y="1648953"/>
            <a:ext cx="832021" cy="1325463"/>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9" name="Rectangle 58">
            <a:extLst>
              <a:ext uri="{FF2B5EF4-FFF2-40B4-BE49-F238E27FC236}">
                <a16:creationId xmlns:a16="http://schemas.microsoft.com/office/drawing/2014/main" id="{CA5D25FB-8FDF-E7D4-DE2F-EEA5559A20B6}"/>
              </a:ext>
            </a:extLst>
          </p:cNvPr>
          <p:cNvSpPr/>
          <p:nvPr/>
        </p:nvSpPr>
        <p:spPr>
          <a:xfrm flipH="1">
            <a:off x="5280377" y="1656172"/>
            <a:ext cx="119432" cy="187200"/>
          </a:xfrm>
          <a:prstGeom prst="rect">
            <a:avLst/>
          </a:prstGeom>
          <a:solidFill>
            <a:srgbClr val="FFCC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60" name="Rectangle: Rounded Corners 446">
            <a:extLst>
              <a:ext uri="{FF2B5EF4-FFF2-40B4-BE49-F238E27FC236}">
                <a16:creationId xmlns:a16="http://schemas.microsoft.com/office/drawing/2014/main" id="{8C853B5F-8E7A-1B1A-5830-D3DFA35229D0}"/>
              </a:ext>
            </a:extLst>
          </p:cNvPr>
          <p:cNvSpPr/>
          <p:nvPr/>
        </p:nvSpPr>
        <p:spPr>
          <a:xfrm>
            <a:off x="10674021" y="1737007"/>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Third Party Solutions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61" name="Rectangle: Rounded Corners 446">
            <a:extLst>
              <a:ext uri="{FF2B5EF4-FFF2-40B4-BE49-F238E27FC236}">
                <a16:creationId xmlns:a16="http://schemas.microsoft.com/office/drawing/2014/main" id="{1EEB0BD3-72B9-69B8-116C-F813574F5A29}"/>
              </a:ext>
            </a:extLst>
          </p:cNvPr>
          <p:cNvSpPr/>
          <p:nvPr/>
        </p:nvSpPr>
        <p:spPr>
          <a:xfrm>
            <a:off x="10674021" y="2101434"/>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External Marketplaces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62" name="Rectangle: Rounded Corners 446">
            <a:extLst>
              <a:ext uri="{FF2B5EF4-FFF2-40B4-BE49-F238E27FC236}">
                <a16:creationId xmlns:a16="http://schemas.microsoft.com/office/drawing/2014/main" id="{66C466BC-5C81-0721-C011-963F0517ED7A}"/>
              </a:ext>
            </a:extLst>
          </p:cNvPr>
          <p:cNvSpPr/>
          <p:nvPr/>
        </p:nvSpPr>
        <p:spPr>
          <a:xfrm>
            <a:off x="10674021" y="2465861"/>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Partners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63" name="Rectangle: Rounded Corners 8">
            <a:extLst>
              <a:ext uri="{FF2B5EF4-FFF2-40B4-BE49-F238E27FC236}">
                <a16:creationId xmlns:a16="http://schemas.microsoft.com/office/drawing/2014/main" id="{7134CF85-9795-B12F-68F5-EE3EA0F6E9A4}"/>
              </a:ext>
            </a:extLst>
          </p:cNvPr>
          <p:cNvSpPr/>
          <p:nvPr/>
        </p:nvSpPr>
        <p:spPr>
          <a:xfrm>
            <a:off x="5399810" y="1976382"/>
            <a:ext cx="1823761"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513" name="ZoneTexte 234">
            <a:extLst>
              <a:ext uri="{FF2B5EF4-FFF2-40B4-BE49-F238E27FC236}">
                <a16:creationId xmlns:a16="http://schemas.microsoft.com/office/drawing/2014/main" id="{CE6CD288-E89D-5110-2810-720E7C8D38EE}"/>
              </a:ext>
            </a:extLst>
          </p:cNvPr>
          <p:cNvSpPr txBox="1"/>
          <p:nvPr/>
        </p:nvSpPr>
        <p:spPr>
          <a:xfrm>
            <a:off x="5874958" y="1899930"/>
            <a:ext cx="720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Marketing &amp; Sales</a:t>
            </a:r>
          </a:p>
        </p:txBody>
      </p:sp>
      <p:sp>
        <p:nvSpPr>
          <p:cNvPr id="524" name="Rectangle: Rounded Corners 8">
            <a:extLst>
              <a:ext uri="{FF2B5EF4-FFF2-40B4-BE49-F238E27FC236}">
                <a16:creationId xmlns:a16="http://schemas.microsoft.com/office/drawing/2014/main" id="{DDC203DE-F76E-CC04-B5CB-400719139D7B}"/>
              </a:ext>
            </a:extLst>
          </p:cNvPr>
          <p:cNvSpPr/>
          <p:nvPr/>
        </p:nvSpPr>
        <p:spPr>
          <a:xfrm>
            <a:off x="7286597" y="1974884"/>
            <a:ext cx="1259554"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525" name="ZoneTexte 236">
            <a:extLst>
              <a:ext uri="{FF2B5EF4-FFF2-40B4-BE49-F238E27FC236}">
                <a16:creationId xmlns:a16="http://schemas.microsoft.com/office/drawing/2014/main" id="{336B0577-4D1B-FADB-BBDC-FAB89059E768}"/>
              </a:ext>
            </a:extLst>
          </p:cNvPr>
          <p:cNvSpPr txBox="1"/>
          <p:nvPr/>
        </p:nvSpPr>
        <p:spPr>
          <a:xfrm>
            <a:off x="7589782" y="1899930"/>
            <a:ext cx="576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Supply Chain</a:t>
            </a:r>
          </a:p>
        </p:txBody>
      </p:sp>
      <p:sp>
        <p:nvSpPr>
          <p:cNvPr id="526" name="Rectangle: Rounded Corners 8">
            <a:extLst>
              <a:ext uri="{FF2B5EF4-FFF2-40B4-BE49-F238E27FC236}">
                <a16:creationId xmlns:a16="http://schemas.microsoft.com/office/drawing/2014/main" id="{A8313DA8-2C86-76C8-EC5A-B0D1FCFC496A}"/>
              </a:ext>
            </a:extLst>
          </p:cNvPr>
          <p:cNvSpPr/>
          <p:nvPr/>
        </p:nvSpPr>
        <p:spPr>
          <a:xfrm>
            <a:off x="8585433" y="1974884"/>
            <a:ext cx="1259554"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527" name="ZoneTexte 263">
            <a:extLst>
              <a:ext uri="{FF2B5EF4-FFF2-40B4-BE49-F238E27FC236}">
                <a16:creationId xmlns:a16="http://schemas.microsoft.com/office/drawing/2014/main" id="{01481D49-2A55-CB48-9973-68F3CB1E000B}"/>
              </a:ext>
            </a:extLst>
          </p:cNvPr>
          <p:cNvSpPr txBox="1"/>
          <p:nvPr/>
        </p:nvSpPr>
        <p:spPr>
          <a:xfrm>
            <a:off x="8803200" y="1899930"/>
            <a:ext cx="828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Finance &amp; Compliance</a:t>
            </a:r>
          </a:p>
        </p:txBody>
      </p:sp>
      <p:sp>
        <p:nvSpPr>
          <p:cNvPr id="528" name="Rectangle 527">
            <a:extLst>
              <a:ext uri="{FF2B5EF4-FFF2-40B4-BE49-F238E27FC236}">
                <a16:creationId xmlns:a16="http://schemas.microsoft.com/office/drawing/2014/main" id="{DDAB5134-10A8-3A44-6CF4-498A8716C950}"/>
              </a:ext>
            </a:extLst>
          </p:cNvPr>
          <p:cNvSpPr/>
          <p:nvPr/>
        </p:nvSpPr>
        <p:spPr>
          <a:xfrm flipH="1">
            <a:off x="10605853" y="1660444"/>
            <a:ext cx="48811" cy="180000"/>
          </a:xfrm>
          <a:prstGeom prst="rect">
            <a:avLst/>
          </a:prstGeom>
          <a:solidFill>
            <a:srgbClr val="FFCC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529" name="Rectangle: Rounded Corners 8">
            <a:extLst>
              <a:ext uri="{FF2B5EF4-FFF2-40B4-BE49-F238E27FC236}">
                <a16:creationId xmlns:a16="http://schemas.microsoft.com/office/drawing/2014/main" id="{C2E9B604-60B2-F31A-ECB6-4BFDD467498E}"/>
              </a:ext>
            </a:extLst>
          </p:cNvPr>
          <p:cNvSpPr/>
          <p:nvPr/>
        </p:nvSpPr>
        <p:spPr>
          <a:xfrm>
            <a:off x="9884270" y="1974884"/>
            <a:ext cx="639626"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530" name="ZoneTexte 283">
            <a:extLst>
              <a:ext uri="{FF2B5EF4-FFF2-40B4-BE49-F238E27FC236}">
                <a16:creationId xmlns:a16="http://schemas.microsoft.com/office/drawing/2014/main" id="{C7B42B1A-EE9F-D05C-3BAD-46D1997B698D}"/>
              </a:ext>
            </a:extLst>
          </p:cNvPr>
          <p:cNvSpPr txBox="1"/>
          <p:nvPr/>
        </p:nvSpPr>
        <p:spPr>
          <a:xfrm>
            <a:off x="9937734" y="1899930"/>
            <a:ext cx="540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Production</a:t>
            </a:r>
          </a:p>
        </p:txBody>
      </p:sp>
      <p:sp>
        <p:nvSpPr>
          <p:cNvPr id="531" name="Rectangle 530">
            <a:extLst>
              <a:ext uri="{FF2B5EF4-FFF2-40B4-BE49-F238E27FC236}">
                <a16:creationId xmlns:a16="http://schemas.microsoft.com/office/drawing/2014/main" id="{8D9BB3EB-2352-AE53-9F11-5005052111FA}"/>
              </a:ext>
            </a:extLst>
          </p:cNvPr>
          <p:cNvSpPr/>
          <p:nvPr/>
        </p:nvSpPr>
        <p:spPr>
          <a:xfrm>
            <a:off x="5356548" y="2695210"/>
            <a:ext cx="5216400" cy="129754"/>
          </a:xfrm>
          <a:prstGeom prst="rect">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32" name="ZoneTexte 126">
            <a:extLst>
              <a:ext uri="{FF2B5EF4-FFF2-40B4-BE49-F238E27FC236}">
                <a16:creationId xmlns:a16="http://schemas.microsoft.com/office/drawing/2014/main" id="{6FE9F0B5-00A1-0C88-22C0-CA95ABAD316D}"/>
              </a:ext>
            </a:extLst>
          </p:cNvPr>
          <p:cNvSpPr txBox="1"/>
          <p:nvPr/>
        </p:nvSpPr>
        <p:spPr>
          <a:xfrm>
            <a:off x="5394339" y="2636360"/>
            <a:ext cx="5138932" cy="148424"/>
          </a:xfrm>
          <a:prstGeom prst="rect">
            <a:avLst/>
          </a:prstGeom>
          <a:solidFill>
            <a:schemeClr val="bg2">
              <a:lumMod val="90000"/>
            </a:schemeClr>
          </a:solidFill>
          <a:ln>
            <a:noFill/>
          </a:ln>
          <a:effectLst/>
        </p:spPr>
        <p:txBody>
          <a:bodyPr wrap="square" lIns="0" tIns="36000" rIns="0" bIns="36000" anchor="ctr"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fr-FR" sz="700" b="0" i="0" u="none" strike="noStrike" kern="1200" cap="none" spc="0" normalizeH="0" baseline="0" noProof="0">
                <a:ln>
                  <a:noFill/>
                </a:ln>
                <a:solidFill>
                  <a:prstClr val="black"/>
                </a:solidFill>
                <a:effectLst/>
                <a:uLnTx/>
                <a:uFillTx/>
                <a:latin typeface="Ubuntu Medium"/>
                <a:ea typeface="+mn-ea"/>
                <a:cs typeface="Calibri Light"/>
              </a:rPr>
              <a:t>Bridge</a:t>
            </a:r>
            <a:endParaRPr kumimoji="0" lang="en-US" sz="7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33" name="Triangle isocèle 1">
            <a:extLst>
              <a:ext uri="{FF2B5EF4-FFF2-40B4-BE49-F238E27FC236}">
                <a16:creationId xmlns:a16="http://schemas.microsoft.com/office/drawing/2014/main" id="{D3CB83F0-067E-E2B8-E0A4-203676B10DCE}"/>
              </a:ext>
            </a:extLst>
          </p:cNvPr>
          <p:cNvSpPr/>
          <p:nvPr/>
        </p:nvSpPr>
        <p:spPr>
          <a:xfrm flipV="1">
            <a:off x="5345361" y="2969355"/>
            <a:ext cx="871687" cy="211157"/>
          </a:xfrm>
          <a:prstGeom prst="triangle">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prstClr val="black"/>
              </a:solidFill>
              <a:effectLst/>
              <a:uLnTx/>
              <a:uFillTx/>
              <a:latin typeface="Ubuntu Medium"/>
              <a:ea typeface="+mn-ea"/>
              <a:cs typeface="Calibri Light"/>
            </a:endParaRPr>
          </a:p>
        </p:txBody>
      </p:sp>
      <p:sp>
        <p:nvSpPr>
          <p:cNvPr id="534" name="ZoneTexte 4">
            <a:extLst>
              <a:ext uri="{FF2B5EF4-FFF2-40B4-BE49-F238E27FC236}">
                <a16:creationId xmlns:a16="http://schemas.microsoft.com/office/drawing/2014/main" id="{D543A012-44C7-649B-AD1F-10B905D61142}"/>
              </a:ext>
            </a:extLst>
          </p:cNvPr>
          <p:cNvSpPr txBox="1"/>
          <p:nvPr/>
        </p:nvSpPr>
        <p:spPr>
          <a:xfrm>
            <a:off x="5562150" y="2999271"/>
            <a:ext cx="404278"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prstClr val="black"/>
                </a:solidFill>
                <a:effectLst/>
                <a:uLnTx/>
                <a:uFillTx/>
                <a:latin typeface="Ubuntu"/>
                <a:ea typeface="+mn-ea"/>
                <a:cs typeface="+mn-cs"/>
              </a:rPr>
              <a:t>Collect</a:t>
            </a:r>
          </a:p>
        </p:txBody>
      </p:sp>
      <p:grpSp>
        <p:nvGrpSpPr>
          <p:cNvPr id="535" name="Group 534">
            <a:extLst>
              <a:ext uri="{FF2B5EF4-FFF2-40B4-BE49-F238E27FC236}">
                <a16:creationId xmlns:a16="http://schemas.microsoft.com/office/drawing/2014/main" id="{C3E8E5CE-1DFA-38F2-6903-ACF5891C7CF5}"/>
              </a:ext>
            </a:extLst>
          </p:cNvPr>
          <p:cNvGrpSpPr/>
          <p:nvPr/>
        </p:nvGrpSpPr>
        <p:grpSpPr>
          <a:xfrm>
            <a:off x="2611560" y="3583998"/>
            <a:ext cx="1675093" cy="341856"/>
            <a:chOff x="2495208" y="3647661"/>
            <a:chExt cx="1675093" cy="341856"/>
          </a:xfrm>
          <a:effectLst/>
        </p:grpSpPr>
        <p:sp>
          <p:nvSpPr>
            <p:cNvPr id="536" name="Rectangle: Rounded Corners 446">
              <a:extLst>
                <a:ext uri="{FF2B5EF4-FFF2-40B4-BE49-F238E27FC236}">
                  <a16:creationId xmlns:a16="http://schemas.microsoft.com/office/drawing/2014/main" id="{86802607-2D11-BEFB-2728-1E5B4E4AEDEB}"/>
                </a:ext>
              </a:extLst>
            </p:cNvPr>
            <p:cNvSpPr/>
            <p:nvPr/>
          </p:nvSpPr>
          <p:spPr>
            <a:xfrm>
              <a:off x="2495208" y="3647661"/>
              <a:ext cx="820454"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Discovery &amp; Lineage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537" name="Rectangle: Rounded Corners 447">
              <a:extLst>
                <a:ext uri="{FF2B5EF4-FFF2-40B4-BE49-F238E27FC236}">
                  <a16:creationId xmlns:a16="http://schemas.microsoft.com/office/drawing/2014/main" id="{BC74464F-4F74-9B46-048E-359B6B48BC06}"/>
                </a:ext>
              </a:extLst>
            </p:cNvPr>
            <p:cNvSpPr/>
            <p:nvPr/>
          </p:nvSpPr>
          <p:spPr>
            <a:xfrm>
              <a:off x="3384033" y="3647661"/>
              <a:ext cx="786268"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Quality</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538" name="Triangle isocèle 1">
            <a:extLst>
              <a:ext uri="{FF2B5EF4-FFF2-40B4-BE49-F238E27FC236}">
                <a16:creationId xmlns:a16="http://schemas.microsoft.com/office/drawing/2014/main" id="{46B1C092-EAE0-26FC-B53F-017F13F65ED0}"/>
              </a:ext>
            </a:extLst>
          </p:cNvPr>
          <p:cNvSpPr/>
          <p:nvPr/>
        </p:nvSpPr>
        <p:spPr>
          <a:xfrm>
            <a:off x="10596017" y="2947793"/>
            <a:ext cx="864000" cy="212400"/>
          </a:xfrm>
          <a:prstGeom prst="triangle">
            <a:avLst/>
          </a:prstGeom>
          <a:solidFill>
            <a:srgbClr val="D06A6A"/>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srgbClr val="FFFFFF"/>
              </a:solidFill>
              <a:effectLst/>
              <a:uLnTx/>
              <a:uFillTx/>
              <a:latin typeface="Ubuntu Medium"/>
              <a:ea typeface="+mn-ea"/>
              <a:cs typeface="+mn-cs"/>
            </a:endParaRPr>
          </a:p>
        </p:txBody>
      </p:sp>
      <p:sp>
        <p:nvSpPr>
          <p:cNvPr id="539" name="ZoneTexte 4">
            <a:extLst>
              <a:ext uri="{FF2B5EF4-FFF2-40B4-BE49-F238E27FC236}">
                <a16:creationId xmlns:a16="http://schemas.microsoft.com/office/drawing/2014/main" id="{EE3ABE8B-75D5-F8AA-0624-5B1AA9917531}"/>
              </a:ext>
            </a:extLst>
          </p:cNvPr>
          <p:cNvSpPr txBox="1"/>
          <p:nvPr/>
        </p:nvSpPr>
        <p:spPr>
          <a:xfrm>
            <a:off x="9854795" y="2999271"/>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srgbClr val="FFFFFF"/>
                </a:solidFill>
                <a:effectLst/>
                <a:uLnTx/>
                <a:uFillTx/>
                <a:latin typeface="Ubuntu"/>
                <a:ea typeface="+mn-ea"/>
                <a:cs typeface="+mn-cs"/>
              </a:rPr>
              <a:t>Publish</a:t>
            </a:r>
          </a:p>
        </p:txBody>
      </p:sp>
      <p:sp>
        <p:nvSpPr>
          <p:cNvPr id="540" name="ZoneTexte 4">
            <a:extLst>
              <a:ext uri="{FF2B5EF4-FFF2-40B4-BE49-F238E27FC236}">
                <a16:creationId xmlns:a16="http://schemas.microsoft.com/office/drawing/2014/main" id="{6153B35F-D252-3A3F-1CC0-D6E5D427FBE4}"/>
              </a:ext>
            </a:extLst>
          </p:cNvPr>
          <p:cNvSpPr txBox="1"/>
          <p:nvPr/>
        </p:nvSpPr>
        <p:spPr>
          <a:xfrm>
            <a:off x="10850961" y="2999271"/>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srgbClr val="FFFFFF"/>
                </a:solidFill>
                <a:effectLst/>
                <a:uLnTx/>
                <a:uFillTx/>
                <a:latin typeface="Ubuntu"/>
                <a:ea typeface="+mn-ea"/>
                <a:cs typeface="+mn-cs"/>
              </a:rPr>
              <a:t>Publish</a:t>
            </a:r>
          </a:p>
        </p:txBody>
      </p:sp>
      <p:sp>
        <p:nvSpPr>
          <p:cNvPr id="541" name="Triangle isocèle 1">
            <a:extLst>
              <a:ext uri="{FF2B5EF4-FFF2-40B4-BE49-F238E27FC236}">
                <a16:creationId xmlns:a16="http://schemas.microsoft.com/office/drawing/2014/main" id="{FCA13A59-83FA-4B7F-2667-D2FB0CA6283F}"/>
              </a:ext>
            </a:extLst>
          </p:cNvPr>
          <p:cNvSpPr/>
          <p:nvPr/>
        </p:nvSpPr>
        <p:spPr>
          <a:xfrm flipV="1">
            <a:off x="4451973" y="2974461"/>
            <a:ext cx="847502" cy="201416"/>
          </a:xfrm>
          <a:prstGeom prst="triangle">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a:ln>
                <a:noFill/>
              </a:ln>
              <a:solidFill>
                <a:prstClr val="black"/>
              </a:solidFill>
              <a:effectLst/>
              <a:uLnTx/>
              <a:uFillTx/>
              <a:latin typeface="Ubuntu Medium"/>
              <a:ea typeface="+mn-ea"/>
              <a:cs typeface="Calibri Light"/>
            </a:endParaRPr>
          </a:p>
        </p:txBody>
      </p:sp>
      <p:sp>
        <p:nvSpPr>
          <p:cNvPr id="542" name="ZoneTexte 4">
            <a:extLst>
              <a:ext uri="{FF2B5EF4-FFF2-40B4-BE49-F238E27FC236}">
                <a16:creationId xmlns:a16="http://schemas.microsoft.com/office/drawing/2014/main" id="{86DFA286-C697-0A90-ACED-3119EFE4A4BD}"/>
              </a:ext>
            </a:extLst>
          </p:cNvPr>
          <p:cNvSpPr txBox="1"/>
          <p:nvPr/>
        </p:nvSpPr>
        <p:spPr>
          <a:xfrm>
            <a:off x="4686984" y="2999271"/>
            <a:ext cx="404278"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prstClr val="black"/>
                </a:solidFill>
                <a:effectLst/>
                <a:uLnTx/>
                <a:uFillTx/>
                <a:latin typeface="Ubuntu"/>
                <a:ea typeface="+mn-ea"/>
                <a:cs typeface="+mn-cs"/>
              </a:rPr>
              <a:t>Collect</a:t>
            </a:r>
          </a:p>
        </p:txBody>
      </p:sp>
      <p:sp>
        <p:nvSpPr>
          <p:cNvPr id="543" name="Triangle isocèle 1">
            <a:extLst>
              <a:ext uri="{FF2B5EF4-FFF2-40B4-BE49-F238E27FC236}">
                <a16:creationId xmlns:a16="http://schemas.microsoft.com/office/drawing/2014/main" id="{4DA3D05E-1FDA-DE17-D1F8-E183F02EF345}"/>
              </a:ext>
            </a:extLst>
          </p:cNvPr>
          <p:cNvSpPr/>
          <p:nvPr/>
        </p:nvSpPr>
        <p:spPr>
          <a:xfrm>
            <a:off x="7432248" y="2948936"/>
            <a:ext cx="864000" cy="212400"/>
          </a:xfrm>
          <a:prstGeom prst="triangle">
            <a:avLst/>
          </a:prstGeom>
          <a:solidFill>
            <a:srgbClr val="3691AE"/>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srgbClr val="FFFFFF"/>
              </a:solidFill>
              <a:effectLst/>
              <a:uLnTx/>
              <a:uFillTx/>
              <a:latin typeface="Ubuntu Medium"/>
              <a:ea typeface="+mn-ea"/>
              <a:cs typeface="+mn-cs"/>
            </a:endParaRPr>
          </a:p>
        </p:txBody>
      </p:sp>
      <p:sp>
        <p:nvSpPr>
          <p:cNvPr id="544" name="ZoneTexte 4">
            <a:extLst>
              <a:ext uri="{FF2B5EF4-FFF2-40B4-BE49-F238E27FC236}">
                <a16:creationId xmlns:a16="http://schemas.microsoft.com/office/drawing/2014/main" id="{0340F7AC-59C7-C414-E78B-1649620C76D7}"/>
              </a:ext>
            </a:extLst>
          </p:cNvPr>
          <p:cNvSpPr txBox="1"/>
          <p:nvPr/>
        </p:nvSpPr>
        <p:spPr>
          <a:xfrm>
            <a:off x="7658104" y="2999271"/>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srgbClr val="FFFFFF"/>
                </a:solidFill>
                <a:effectLst/>
                <a:uLnTx/>
                <a:uFillTx/>
                <a:latin typeface="Ubuntu"/>
                <a:ea typeface="+mn-ea"/>
                <a:cs typeface="+mn-cs"/>
              </a:rPr>
              <a:t>Publish</a:t>
            </a:r>
          </a:p>
        </p:txBody>
      </p:sp>
      <p:sp>
        <p:nvSpPr>
          <p:cNvPr id="545" name="Triangle isocèle 1">
            <a:extLst>
              <a:ext uri="{FF2B5EF4-FFF2-40B4-BE49-F238E27FC236}">
                <a16:creationId xmlns:a16="http://schemas.microsoft.com/office/drawing/2014/main" id="{11C8DA03-37B7-FF30-F163-A7429ED03014}"/>
              </a:ext>
            </a:extLst>
          </p:cNvPr>
          <p:cNvSpPr/>
          <p:nvPr/>
        </p:nvSpPr>
        <p:spPr>
          <a:xfrm>
            <a:off x="7462726" y="1826055"/>
            <a:ext cx="833114" cy="79816"/>
          </a:xfrm>
          <a:prstGeom prst="triangle">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fr-FR" sz="800" b="0" i="0" u="none" strike="noStrike" kern="1200" cap="none" spc="0" normalizeH="0" baseline="0" noProof="0" err="1">
              <a:ln>
                <a:noFill/>
              </a:ln>
              <a:solidFill>
                <a:prstClr val="black"/>
              </a:solidFill>
              <a:effectLst/>
              <a:uLnTx/>
              <a:uFillTx/>
              <a:latin typeface="Ubuntu Medium"/>
              <a:ea typeface="+mn-ea"/>
              <a:cs typeface="Calibri Light"/>
            </a:endParaRPr>
          </a:p>
        </p:txBody>
      </p:sp>
      <p:sp>
        <p:nvSpPr>
          <p:cNvPr id="546" name="Rectangle: Rounded Corners 148">
            <a:extLst>
              <a:ext uri="{FF2B5EF4-FFF2-40B4-BE49-F238E27FC236}">
                <a16:creationId xmlns:a16="http://schemas.microsoft.com/office/drawing/2014/main" id="{A14120AC-458D-63A6-AEF2-98CE34BC9D62}"/>
              </a:ext>
            </a:extLst>
          </p:cNvPr>
          <p:cNvSpPr/>
          <p:nvPr/>
        </p:nvSpPr>
        <p:spPr bwMode="auto">
          <a:xfrm>
            <a:off x="8469968" y="5152080"/>
            <a:ext cx="2793286" cy="688681"/>
          </a:xfrm>
          <a:prstGeom prst="rect">
            <a:avLst/>
          </a:prstGeom>
          <a:solidFill>
            <a:schemeClr val="accent3">
              <a:lumMod val="90000"/>
              <a:lumOff val="10000"/>
              <a:alpha val="20000"/>
            </a:schemeClr>
          </a:solidFill>
          <a:ln w="317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none" lIns="0" rIns="0" rtlCol="0" anchor="t"/>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Ubuntu Medium"/>
                <a:ea typeface="+mn-ea"/>
                <a:cs typeface="Calibri" panose="020F0502020204030204" pitchFamily="34" charset="0"/>
              </a:rPr>
              <a:t>Data Platform Operations</a:t>
            </a:r>
          </a:p>
        </p:txBody>
      </p:sp>
      <p:sp>
        <p:nvSpPr>
          <p:cNvPr id="547" name="Rounded Rectangle 102">
            <a:extLst>
              <a:ext uri="{FF2B5EF4-FFF2-40B4-BE49-F238E27FC236}">
                <a16:creationId xmlns:a16="http://schemas.microsoft.com/office/drawing/2014/main" id="{AC2E0E86-B3D9-24F3-B846-BAC82B05FA04}"/>
              </a:ext>
            </a:extLst>
          </p:cNvPr>
          <p:cNvSpPr/>
          <p:nvPr/>
        </p:nvSpPr>
        <p:spPr>
          <a:xfrm>
            <a:off x="7234789" y="3904211"/>
            <a:ext cx="584559" cy="476333"/>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AI</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Engineering</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(ML models design, train, deploy)</a:t>
            </a:r>
          </a:p>
        </p:txBody>
      </p:sp>
      <p:sp>
        <p:nvSpPr>
          <p:cNvPr id="548" name="Rounded Rectangle 102">
            <a:extLst>
              <a:ext uri="{FF2B5EF4-FFF2-40B4-BE49-F238E27FC236}">
                <a16:creationId xmlns:a16="http://schemas.microsoft.com/office/drawing/2014/main" id="{76C5654A-FDDB-4734-75D7-A8487372253F}"/>
              </a:ext>
            </a:extLst>
          </p:cNvPr>
          <p:cNvSpPr/>
          <p:nvPr/>
        </p:nvSpPr>
        <p:spPr>
          <a:xfrm>
            <a:off x="6590139" y="4438188"/>
            <a:ext cx="2359450" cy="360000"/>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85000"/>
              </a:lnSpc>
            </a:pPr>
            <a:r>
              <a:rPr lang="en-US" sz="700">
                <a:solidFill>
                  <a:srgbClr val="FFFFFF"/>
                </a:solidFill>
                <a:latin typeface="Ubuntu Medium"/>
                <a:cs typeface="Calibri" panose="020F0502020204030204" pitchFamily="34" charset="0"/>
              </a:rPr>
              <a:t>Models Hub</a:t>
            </a:r>
            <a:br>
              <a:rPr lang="en-US" sz="700">
                <a:solidFill>
                  <a:srgbClr val="FFFFFF"/>
                </a:solidFill>
                <a:latin typeface="Ubuntu Medium"/>
                <a:cs typeface="Calibri" panose="020F0502020204030204" pitchFamily="34" charset="0"/>
              </a:rPr>
            </a:br>
            <a:r>
              <a:rPr lang="en-US" sz="500">
                <a:solidFill>
                  <a:srgbClr val="FFFFFF"/>
                </a:solidFill>
                <a:latin typeface="Ubuntu Medium"/>
                <a:cs typeface="Calibri" panose="020F0502020204030204" pitchFamily="34" charset="0"/>
              </a:rPr>
              <a:t>(machine learning models, LLM: foundational fine tuned &amp; pre-trained)</a:t>
            </a:r>
          </a:p>
        </p:txBody>
      </p:sp>
      <p:sp>
        <p:nvSpPr>
          <p:cNvPr id="549" name="Rounded Rectangle 102">
            <a:extLst>
              <a:ext uri="{FF2B5EF4-FFF2-40B4-BE49-F238E27FC236}">
                <a16:creationId xmlns:a16="http://schemas.microsoft.com/office/drawing/2014/main" id="{93324132-37E2-1976-1FDC-80234759795E}"/>
              </a:ext>
            </a:extLst>
          </p:cNvPr>
          <p:cNvSpPr/>
          <p:nvPr/>
        </p:nvSpPr>
        <p:spPr>
          <a:xfrm rot="5400000" flipH="1">
            <a:off x="8886476" y="3953170"/>
            <a:ext cx="817480" cy="252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lang="en-US" sz="700">
                <a:solidFill>
                  <a:srgbClr val="FFFFFF"/>
                </a:solidFill>
                <a:latin typeface="Ubuntu Medium"/>
                <a:cs typeface="Calibri" panose="020F0502020204030204" pitchFamily="34" charset="0"/>
              </a:rPr>
              <a:t>Prompt Optimization</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550" name="Rounded Rectangle 102">
            <a:extLst>
              <a:ext uri="{FF2B5EF4-FFF2-40B4-BE49-F238E27FC236}">
                <a16:creationId xmlns:a16="http://schemas.microsoft.com/office/drawing/2014/main" id="{0231B1BF-4D67-C112-7427-A1A4DF73AD6A}"/>
              </a:ext>
            </a:extLst>
          </p:cNvPr>
          <p:cNvSpPr/>
          <p:nvPr/>
        </p:nvSpPr>
        <p:spPr>
          <a:xfrm>
            <a:off x="10027058" y="4222592"/>
            <a:ext cx="1271858" cy="26532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Self Service Generative AI</a:t>
            </a:r>
          </a:p>
          <a:p>
            <a:pPr marL="0" marR="0" lvl="0" indent="0" algn="ctr" defTabSz="914400" rtl="0" eaLnBrk="0" fontAlgn="auto" latinLnBrk="0" hangingPunct="0">
              <a:lnSpc>
                <a:spcPct val="85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Workbench, Content Generation)</a:t>
            </a:r>
          </a:p>
        </p:txBody>
      </p:sp>
      <p:sp>
        <p:nvSpPr>
          <p:cNvPr id="551" name="Rounded Rectangle 102">
            <a:extLst>
              <a:ext uri="{FF2B5EF4-FFF2-40B4-BE49-F238E27FC236}">
                <a16:creationId xmlns:a16="http://schemas.microsoft.com/office/drawing/2014/main" id="{5BA4DEB1-4388-3ABF-11AB-8F7FA13AE306}"/>
              </a:ext>
            </a:extLst>
          </p:cNvPr>
          <p:cNvSpPr/>
          <p:nvPr/>
        </p:nvSpPr>
        <p:spPr>
          <a:xfrm rot="5400000" flipH="1">
            <a:off x="9143099" y="3989171"/>
            <a:ext cx="817481" cy="180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lang="en-US" sz="700">
                <a:solidFill>
                  <a:srgbClr val="FFFFFF"/>
                </a:solidFill>
                <a:latin typeface="Ubuntu Medium"/>
                <a:cs typeface="Calibri" panose="020F0502020204030204" pitchFamily="34" charset="0"/>
              </a:rPr>
              <a:t>RAG</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552" name="Rounded Rectangle 102">
            <a:extLst>
              <a:ext uri="{FF2B5EF4-FFF2-40B4-BE49-F238E27FC236}">
                <a16:creationId xmlns:a16="http://schemas.microsoft.com/office/drawing/2014/main" id="{377C01C8-A612-FA95-471F-71E52B37EEF2}"/>
              </a:ext>
            </a:extLst>
          </p:cNvPr>
          <p:cNvSpPr/>
          <p:nvPr/>
        </p:nvSpPr>
        <p:spPr>
          <a:xfrm rot="5400000" flipH="1">
            <a:off x="9429392" y="3918389"/>
            <a:ext cx="817481" cy="316221"/>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lang="en-US" sz="700">
                <a:solidFill>
                  <a:srgbClr val="FFFFFF"/>
                </a:solidFill>
                <a:latin typeface="Ubuntu Medium"/>
                <a:cs typeface="Calibri" panose="020F0502020204030204" pitchFamily="34" charset="0"/>
              </a:rPr>
              <a:t>Gen AI  Orchestration</a:t>
            </a:r>
          </a:p>
          <a:p>
            <a:pPr marL="0" marR="0" lvl="0" indent="0" algn="ctr" defTabSz="914400" rtl="0" eaLnBrk="0" fontAlgn="auto" latinLnBrk="0" hangingPunct="0">
              <a:lnSpc>
                <a:spcPct val="85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a:t>
            </a:r>
            <a:r>
              <a:rPr lang="en-US" sz="500" err="1">
                <a:solidFill>
                  <a:srgbClr val="FFFFFF"/>
                </a:solidFill>
                <a:latin typeface="Ubuntu Medium"/>
                <a:cs typeface="Calibri" panose="020F0502020204030204" pitchFamily="34" charset="0"/>
              </a:rPr>
              <a:t>CostOps</a:t>
            </a:r>
            <a:r>
              <a:rPr lang="en-US" sz="500">
                <a:solidFill>
                  <a:srgbClr val="FFFFFF"/>
                </a:solidFill>
                <a:latin typeface="Ubuntu Medium"/>
                <a:cs typeface="Calibri" panose="020F0502020204030204" pitchFamily="34" charset="0"/>
              </a:rPr>
              <a:t>, Cascading)</a:t>
            </a:r>
          </a:p>
        </p:txBody>
      </p:sp>
      <p:sp>
        <p:nvSpPr>
          <p:cNvPr id="553" name="Rectangle: Rounded Corners 155">
            <a:extLst>
              <a:ext uri="{FF2B5EF4-FFF2-40B4-BE49-F238E27FC236}">
                <a16:creationId xmlns:a16="http://schemas.microsoft.com/office/drawing/2014/main" id="{FB653F80-2B25-60C3-1857-61B849E8678A}"/>
              </a:ext>
            </a:extLst>
          </p:cNvPr>
          <p:cNvSpPr/>
          <p:nvPr/>
        </p:nvSpPr>
        <p:spPr>
          <a:xfrm>
            <a:off x="5999660" y="5325623"/>
            <a:ext cx="465062"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Edge Integration</a:t>
            </a:r>
          </a:p>
        </p:txBody>
      </p:sp>
      <p:sp>
        <p:nvSpPr>
          <p:cNvPr id="554" name="Rectangle: Rounded Corners 158">
            <a:extLst>
              <a:ext uri="{FF2B5EF4-FFF2-40B4-BE49-F238E27FC236}">
                <a16:creationId xmlns:a16="http://schemas.microsoft.com/office/drawing/2014/main" id="{A98F330F-1A11-CCB6-5B39-5FD98775EB2A}"/>
              </a:ext>
            </a:extLst>
          </p:cNvPr>
          <p:cNvSpPr/>
          <p:nvPr/>
        </p:nvSpPr>
        <p:spPr>
          <a:xfrm>
            <a:off x="4598452" y="5325623"/>
            <a:ext cx="720000"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Cloud Foundation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a:solidFill>
                  <a:prstClr val="white"/>
                </a:solidFill>
                <a:latin typeface="Ubuntu Medium"/>
                <a:ea typeface="Verdana" panose="020B0604030504040204" pitchFamily="34" charset="0"/>
                <a:cs typeface="Calibri" panose="020F0502020204030204" pitchFamily="34" charset="0"/>
              </a:rPr>
              <a:t>Automation</a:t>
            </a:r>
            <a:endPar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endParaRPr>
          </a:p>
        </p:txBody>
      </p:sp>
      <p:sp>
        <p:nvSpPr>
          <p:cNvPr id="555" name="Rectangle: Rounded Corners 161">
            <a:extLst>
              <a:ext uri="{FF2B5EF4-FFF2-40B4-BE49-F238E27FC236}">
                <a16:creationId xmlns:a16="http://schemas.microsoft.com/office/drawing/2014/main" id="{730731C4-3E26-1B36-5E8D-BE80E99F13B3}"/>
              </a:ext>
            </a:extLst>
          </p:cNvPr>
          <p:cNvSpPr/>
          <p:nvPr/>
        </p:nvSpPr>
        <p:spPr>
          <a:xfrm>
            <a:off x="7108912" y="5325623"/>
            <a:ext cx="591378" cy="307670"/>
          </a:xfrm>
          <a:prstGeom prst="rect">
            <a:avLst/>
          </a:prstGeom>
          <a:solidFill>
            <a:srgbClr val="6D199B"/>
          </a:solidFill>
          <a:ln>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Monitoring &amp; Alerting</a:t>
            </a:r>
          </a:p>
        </p:txBody>
      </p:sp>
      <p:sp>
        <p:nvSpPr>
          <p:cNvPr id="593" name="Rectangle: Rounded Corners 107">
            <a:extLst>
              <a:ext uri="{FF2B5EF4-FFF2-40B4-BE49-F238E27FC236}">
                <a16:creationId xmlns:a16="http://schemas.microsoft.com/office/drawing/2014/main" id="{82AE2CB4-EC69-5D97-D3E0-871DC47ABBB5}"/>
              </a:ext>
            </a:extLst>
          </p:cNvPr>
          <p:cNvSpPr/>
          <p:nvPr/>
        </p:nvSpPr>
        <p:spPr>
          <a:xfrm>
            <a:off x="6506914" y="5325623"/>
            <a:ext cx="559806"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Accelerators</a:t>
            </a:r>
            <a:b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b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Templates</a:t>
            </a:r>
          </a:p>
        </p:txBody>
      </p:sp>
      <p:sp>
        <p:nvSpPr>
          <p:cNvPr id="594" name="Rectangle: Rounded Corners 106">
            <a:extLst>
              <a:ext uri="{FF2B5EF4-FFF2-40B4-BE49-F238E27FC236}">
                <a16:creationId xmlns:a16="http://schemas.microsoft.com/office/drawing/2014/main" id="{4D1FB008-AEAF-3AA5-7EC4-F6F247068116}"/>
              </a:ext>
            </a:extLst>
          </p:cNvPr>
          <p:cNvSpPr/>
          <p:nvPr/>
        </p:nvSpPr>
        <p:spPr>
          <a:xfrm>
            <a:off x="7742482" y="5325623"/>
            <a:ext cx="492391"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Cyber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Security</a:t>
            </a:r>
          </a:p>
        </p:txBody>
      </p:sp>
      <p:sp>
        <p:nvSpPr>
          <p:cNvPr id="595" name="Rectangle: Rounded Corners 158">
            <a:extLst>
              <a:ext uri="{FF2B5EF4-FFF2-40B4-BE49-F238E27FC236}">
                <a16:creationId xmlns:a16="http://schemas.microsoft.com/office/drawing/2014/main" id="{CC38A227-E470-B0A0-2F44-DA64D65620C4}"/>
              </a:ext>
            </a:extLst>
          </p:cNvPr>
          <p:cNvSpPr/>
          <p:nvPr/>
        </p:nvSpPr>
        <p:spPr>
          <a:xfrm>
            <a:off x="5362559" y="5325623"/>
            <a:ext cx="594909"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Network Connectivity</a:t>
            </a:r>
          </a:p>
        </p:txBody>
      </p:sp>
      <p:sp>
        <p:nvSpPr>
          <p:cNvPr id="596" name="Rectangle: Rounded Corners 106">
            <a:extLst>
              <a:ext uri="{FF2B5EF4-FFF2-40B4-BE49-F238E27FC236}">
                <a16:creationId xmlns:a16="http://schemas.microsoft.com/office/drawing/2014/main" id="{E9512E1B-1A62-BED6-F541-B8206D94F633}"/>
              </a:ext>
            </a:extLst>
          </p:cNvPr>
          <p:cNvSpPr/>
          <p:nvPr/>
        </p:nvSpPr>
        <p:spPr>
          <a:xfrm>
            <a:off x="4598452" y="5654190"/>
            <a:ext cx="3636421" cy="14400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Cloud Green FinOps</a:t>
            </a:r>
          </a:p>
        </p:txBody>
      </p:sp>
      <p:sp>
        <p:nvSpPr>
          <p:cNvPr id="597" name="Rectangle: Rounded Corners 106">
            <a:extLst>
              <a:ext uri="{FF2B5EF4-FFF2-40B4-BE49-F238E27FC236}">
                <a16:creationId xmlns:a16="http://schemas.microsoft.com/office/drawing/2014/main" id="{E77038DC-3FB8-FE04-487F-81EF56CBA588}"/>
              </a:ext>
            </a:extLst>
          </p:cNvPr>
          <p:cNvSpPr/>
          <p:nvPr/>
        </p:nvSpPr>
        <p:spPr>
          <a:xfrm>
            <a:off x="7727056" y="5325623"/>
            <a:ext cx="492391"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Cyber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Security</a:t>
            </a:r>
          </a:p>
        </p:txBody>
      </p:sp>
      <p:sp>
        <p:nvSpPr>
          <p:cNvPr id="598" name="Rectangle: Rounded Corners 102">
            <a:extLst>
              <a:ext uri="{FF2B5EF4-FFF2-40B4-BE49-F238E27FC236}">
                <a16:creationId xmlns:a16="http://schemas.microsoft.com/office/drawing/2014/main" id="{BBD8AB30-AB59-96B6-2A29-36F29F94DD98}"/>
              </a:ext>
            </a:extLst>
          </p:cNvPr>
          <p:cNvSpPr/>
          <p:nvPr/>
        </p:nvSpPr>
        <p:spPr>
          <a:xfrm>
            <a:off x="8595292" y="5325623"/>
            <a:ext cx="915090"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white"/>
                </a:solidFill>
                <a:effectLst/>
                <a:uLnTx/>
                <a:uFillTx/>
                <a:latin typeface="Ubuntu Medium"/>
                <a:ea typeface="Verdana" panose="020B0604030504040204" pitchFamily="34" charset="0"/>
                <a:cs typeface="Calibri" panose="020F0502020204030204" pitchFamily="34" charset="0"/>
              </a:rPr>
              <a:t>DevSecOps</a:t>
            </a: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a:t>
            </a:r>
            <a:r>
              <a:rPr kumimoji="0" lang="en-US" sz="600" b="0" i="0" u="none" strike="noStrike" kern="1200" cap="none" spc="0" normalizeH="0" baseline="0" noProof="0" err="1">
                <a:ln>
                  <a:noFill/>
                </a:ln>
                <a:solidFill>
                  <a:prstClr val="white"/>
                </a:solidFill>
                <a:effectLst/>
                <a:uLnTx/>
                <a:uFillTx/>
                <a:latin typeface="Ubuntu Medium"/>
                <a:ea typeface="Verdana" panose="020B0604030504040204" pitchFamily="34" charset="0"/>
                <a:cs typeface="Calibri" panose="020F0502020204030204" pitchFamily="34" charset="0"/>
              </a:rPr>
              <a:t>DataOps</a:t>
            </a:r>
            <a:endPar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MLOps/</a:t>
            </a:r>
            <a:r>
              <a:rPr kumimoji="0" lang="en-US" sz="600" b="0" i="0" u="none" strike="noStrike" kern="1200" cap="none" spc="0" normalizeH="0" baseline="0" noProof="0" err="1">
                <a:ln>
                  <a:noFill/>
                </a:ln>
                <a:solidFill>
                  <a:prstClr val="white"/>
                </a:solidFill>
                <a:effectLst/>
                <a:uLnTx/>
                <a:uFillTx/>
                <a:latin typeface="Ubuntu Medium"/>
                <a:ea typeface="Verdana" panose="020B0604030504040204" pitchFamily="34" charset="0"/>
                <a:cs typeface="Calibri" panose="020F0502020204030204" pitchFamily="34" charset="0"/>
              </a:rPr>
              <a:t>LLMOps</a:t>
            </a:r>
            <a:endPar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Automation</a:t>
            </a:r>
          </a:p>
        </p:txBody>
      </p:sp>
      <p:sp>
        <p:nvSpPr>
          <p:cNvPr id="599" name="Rectangle: Rounded Corners 106">
            <a:extLst>
              <a:ext uri="{FF2B5EF4-FFF2-40B4-BE49-F238E27FC236}">
                <a16:creationId xmlns:a16="http://schemas.microsoft.com/office/drawing/2014/main" id="{CA770C79-F7F4-04DB-4CF4-057D3CBEF18E}"/>
              </a:ext>
            </a:extLst>
          </p:cNvPr>
          <p:cNvSpPr/>
          <p:nvPr/>
        </p:nvSpPr>
        <p:spPr>
          <a:xfrm>
            <a:off x="9568483" y="5325623"/>
            <a:ext cx="821727"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Cloud Data Services Automation</a:t>
            </a:r>
          </a:p>
        </p:txBody>
      </p:sp>
      <p:sp>
        <p:nvSpPr>
          <p:cNvPr id="600" name="Rectangle: Rounded Corners 106">
            <a:extLst>
              <a:ext uri="{FF2B5EF4-FFF2-40B4-BE49-F238E27FC236}">
                <a16:creationId xmlns:a16="http://schemas.microsoft.com/office/drawing/2014/main" id="{338F0F1F-51A8-3479-3BC2-43DA41674CED}"/>
              </a:ext>
            </a:extLst>
          </p:cNvPr>
          <p:cNvSpPr/>
          <p:nvPr/>
        </p:nvSpPr>
        <p:spPr>
          <a:xfrm>
            <a:off x="10452459" y="5325623"/>
            <a:ext cx="699978" cy="30767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Security &amp; Governance</a:t>
            </a:r>
          </a:p>
        </p:txBody>
      </p:sp>
      <p:sp>
        <p:nvSpPr>
          <p:cNvPr id="601" name="Rectangle: Rounded Corners 106">
            <a:extLst>
              <a:ext uri="{FF2B5EF4-FFF2-40B4-BE49-F238E27FC236}">
                <a16:creationId xmlns:a16="http://schemas.microsoft.com/office/drawing/2014/main" id="{96C06823-B8E0-B51E-983B-39578A706EF3}"/>
              </a:ext>
            </a:extLst>
          </p:cNvPr>
          <p:cNvSpPr/>
          <p:nvPr/>
        </p:nvSpPr>
        <p:spPr>
          <a:xfrm>
            <a:off x="8595292" y="5654190"/>
            <a:ext cx="2556000" cy="144000"/>
          </a:xfrm>
          <a:prstGeom prst="rect">
            <a:avLst/>
          </a:prstGeom>
          <a:solidFill>
            <a:srgbClr val="6D199B"/>
          </a:solidFill>
          <a:ln w="0">
            <a:noFill/>
          </a:ln>
          <a:effectLst/>
        </p:spPr>
        <p:style>
          <a:lnRef idx="0">
            <a:scrgbClr r="0" g="0" b="0"/>
          </a:lnRef>
          <a:fillRef idx="0">
            <a:scrgbClr r="0" g="0" b="0"/>
          </a:fillRef>
          <a:effectRef idx="0">
            <a:scrgbClr r="0" g="0" b="0"/>
          </a:effectRef>
          <a:fontRef idx="minor">
            <a:schemeClr val="lt1"/>
          </a:fontRef>
        </p:style>
        <p:txBody>
          <a:bodyPr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solidFill>
                <a:effectLst/>
                <a:uLnTx/>
                <a:uFillTx/>
                <a:latin typeface="Ubuntu Medium"/>
                <a:ea typeface="Verdana" panose="020B0604030504040204" pitchFamily="34" charset="0"/>
                <a:cs typeface="Calibri" panose="020F0502020204030204" pitchFamily="34" charset="0"/>
              </a:rPr>
              <a:t>Data Green FinOps</a:t>
            </a:r>
          </a:p>
        </p:txBody>
      </p:sp>
      <p:sp>
        <p:nvSpPr>
          <p:cNvPr id="602" name="Rounded Rectangle 102">
            <a:extLst>
              <a:ext uri="{FF2B5EF4-FFF2-40B4-BE49-F238E27FC236}">
                <a16:creationId xmlns:a16="http://schemas.microsoft.com/office/drawing/2014/main" id="{92A836B9-8B0C-0FBC-1BB3-FCCB5434FCA2}"/>
              </a:ext>
            </a:extLst>
          </p:cNvPr>
          <p:cNvSpPr/>
          <p:nvPr/>
        </p:nvSpPr>
        <p:spPr>
          <a:xfrm>
            <a:off x="9169215" y="3308209"/>
            <a:ext cx="2119206" cy="323077"/>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Marketplaces</a:t>
            </a:r>
          </a:p>
          <a:p>
            <a:pPr marL="0" marR="0" lvl="0" indent="0" algn="ctr" defTabSz="914400" rtl="0" eaLnBrk="0" fontAlgn="auto" latinLnBrk="0" hangingPunct="0">
              <a:lnSpc>
                <a:spcPct val="85000"/>
              </a:lnSpc>
              <a:spcBef>
                <a:spcPts val="0"/>
              </a:spcBef>
              <a:spcAft>
                <a:spcPts val="0"/>
              </a:spcAft>
              <a:buClrTx/>
              <a:buSzTx/>
              <a:buFontTx/>
              <a:buNone/>
              <a:tabLst/>
              <a:defRPr/>
            </a:pPr>
            <a:r>
              <a:rPr lang="en-US" sz="500">
                <a:solidFill>
                  <a:srgbClr val="FFFFFF"/>
                </a:solidFill>
                <a:latin typeface="Ubuntu Medium"/>
                <a:cs typeface="Calibri" panose="020F0502020204030204" pitchFamily="34" charset="0"/>
              </a:rPr>
              <a:t>(Federated, by organization, by domain)</a:t>
            </a:r>
          </a:p>
        </p:txBody>
      </p:sp>
      <p:sp>
        <p:nvSpPr>
          <p:cNvPr id="603" name="Rounded Rectangle 102">
            <a:extLst>
              <a:ext uri="{FF2B5EF4-FFF2-40B4-BE49-F238E27FC236}">
                <a16:creationId xmlns:a16="http://schemas.microsoft.com/office/drawing/2014/main" id="{759A2FEF-AB5C-F22E-EC8D-4BD0EBD2199B}"/>
              </a:ext>
            </a:extLst>
          </p:cNvPr>
          <p:cNvSpPr/>
          <p:nvPr/>
        </p:nvSpPr>
        <p:spPr>
          <a:xfrm>
            <a:off x="9169215" y="4532869"/>
            <a:ext cx="2119206" cy="265319"/>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Self Service AI</a:t>
            </a: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(Design, Train, Deploy, Orchestrate, Workbench)</a:t>
            </a:r>
          </a:p>
        </p:txBody>
      </p:sp>
      <p:sp>
        <p:nvSpPr>
          <p:cNvPr id="604" name="Triangle isocèle 1">
            <a:extLst>
              <a:ext uri="{FF2B5EF4-FFF2-40B4-BE49-F238E27FC236}">
                <a16:creationId xmlns:a16="http://schemas.microsoft.com/office/drawing/2014/main" id="{35C3D67A-C6B7-7C86-AF59-106E787A24F2}"/>
              </a:ext>
            </a:extLst>
          </p:cNvPr>
          <p:cNvSpPr/>
          <p:nvPr/>
        </p:nvSpPr>
        <p:spPr>
          <a:xfrm>
            <a:off x="9627018" y="2947793"/>
            <a:ext cx="864000" cy="212400"/>
          </a:xfrm>
          <a:prstGeom prst="triangle">
            <a:avLst/>
          </a:prstGeom>
          <a:solidFill>
            <a:srgbClr val="D06A6A"/>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srgbClr val="FFFFFF"/>
              </a:solidFill>
              <a:effectLst/>
              <a:uLnTx/>
              <a:uFillTx/>
              <a:latin typeface="Ubuntu Medium"/>
              <a:ea typeface="+mn-ea"/>
              <a:cs typeface="+mn-cs"/>
            </a:endParaRPr>
          </a:p>
        </p:txBody>
      </p:sp>
      <p:sp>
        <p:nvSpPr>
          <p:cNvPr id="605" name="Triangle isocèle 1">
            <a:extLst>
              <a:ext uri="{FF2B5EF4-FFF2-40B4-BE49-F238E27FC236}">
                <a16:creationId xmlns:a16="http://schemas.microsoft.com/office/drawing/2014/main" id="{2EE3C9CF-CA0A-60CE-1271-98D799CC0913}"/>
              </a:ext>
            </a:extLst>
          </p:cNvPr>
          <p:cNvSpPr/>
          <p:nvPr/>
        </p:nvSpPr>
        <p:spPr>
          <a:xfrm rot="5400000">
            <a:off x="8643394" y="3956593"/>
            <a:ext cx="833376" cy="106200"/>
          </a:xfrm>
          <a:prstGeom prst="triangle">
            <a:avLst/>
          </a:prstGeom>
          <a:solidFill>
            <a:srgbClr val="3691AE"/>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srgbClr val="FFFFFF"/>
              </a:solidFill>
              <a:effectLst/>
              <a:uLnTx/>
              <a:uFillTx/>
              <a:latin typeface="Ubuntu Medium"/>
              <a:ea typeface="+mn-ea"/>
              <a:cs typeface="+mn-cs"/>
            </a:endParaRPr>
          </a:p>
        </p:txBody>
      </p:sp>
      <p:sp>
        <p:nvSpPr>
          <p:cNvPr id="606" name="Triangle isocèle 1">
            <a:extLst>
              <a:ext uri="{FF2B5EF4-FFF2-40B4-BE49-F238E27FC236}">
                <a16:creationId xmlns:a16="http://schemas.microsoft.com/office/drawing/2014/main" id="{701CF130-5D30-9946-B0B4-4212BA9963E7}"/>
              </a:ext>
            </a:extLst>
          </p:cNvPr>
          <p:cNvSpPr/>
          <p:nvPr/>
        </p:nvSpPr>
        <p:spPr>
          <a:xfrm rot="5400000">
            <a:off x="6085138" y="3956593"/>
            <a:ext cx="833376" cy="106200"/>
          </a:xfrm>
          <a:prstGeom prst="triangle">
            <a:avLst/>
          </a:prstGeom>
          <a:solidFill>
            <a:srgbClr val="12ABDB"/>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a:ln>
                <a:noFill/>
              </a:ln>
              <a:solidFill>
                <a:srgbClr val="FFFFFF"/>
              </a:solidFill>
              <a:effectLst/>
              <a:uLnTx/>
              <a:uFillTx/>
              <a:latin typeface="Ubuntu Medium"/>
              <a:ea typeface="+mn-ea"/>
              <a:cs typeface="+mn-cs"/>
            </a:endParaRPr>
          </a:p>
        </p:txBody>
      </p:sp>
      <p:grpSp>
        <p:nvGrpSpPr>
          <p:cNvPr id="607" name="Group 606">
            <a:extLst>
              <a:ext uri="{FF2B5EF4-FFF2-40B4-BE49-F238E27FC236}">
                <a16:creationId xmlns:a16="http://schemas.microsoft.com/office/drawing/2014/main" id="{BA94944F-0BD1-8E3D-D37F-61686E7D4B46}"/>
              </a:ext>
            </a:extLst>
          </p:cNvPr>
          <p:cNvGrpSpPr/>
          <p:nvPr/>
        </p:nvGrpSpPr>
        <p:grpSpPr>
          <a:xfrm>
            <a:off x="2611560" y="5337939"/>
            <a:ext cx="1675093" cy="341856"/>
            <a:chOff x="2495208" y="5267109"/>
            <a:chExt cx="1675093" cy="341856"/>
          </a:xfrm>
          <a:effectLst/>
        </p:grpSpPr>
        <p:sp>
          <p:nvSpPr>
            <p:cNvPr id="608" name="Rectangle: Rounded Corners 444">
              <a:extLst>
                <a:ext uri="{FF2B5EF4-FFF2-40B4-BE49-F238E27FC236}">
                  <a16:creationId xmlns:a16="http://schemas.microsoft.com/office/drawing/2014/main" id="{360E0487-B2E6-A689-5C9C-35E7CEBDCB1D}"/>
                </a:ext>
              </a:extLst>
            </p:cNvPr>
            <p:cNvSpPr/>
            <p:nvPr/>
          </p:nvSpPr>
          <p:spPr>
            <a:xfrm>
              <a:off x="2495208" y="5267109"/>
              <a:ext cx="820454"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GenAI</a:t>
              </a:r>
            </a:p>
            <a:p>
              <a:pPr marL="0" marR="0" lvl="0" indent="0" algn="ctr" defTabSz="400050" rtl="0" eaLnBrk="1" fontAlgn="auto" latinLnBrk="0" hangingPunct="1">
                <a:lnSpc>
                  <a:spcPct val="85000"/>
                </a:lnSpc>
                <a:spcBef>
                  <a:spcPct val="0"/>
                </a:spcBef>
                <a:spcAft>
                  <a:spcPts val="0"/>
                </a:spcAft>
                <a:buClrTx/>
                <a:buSzTx/>
                <a:buFontTx/>
                <a:buNone/>
                <a:tabLst/>
                <a:defRPr/>
              </a:pPr>
              <a:r>
                <a:rPr lang="en-US" sz="700">
                  <a:solidFill>
                    <a:srgbClr val="FFFFFF"/>
                  </a:solidFill>
                  <a:latin typeface="Ubuntu Medium"/>
                  <a:cs typeface="Calibri" panose="020F0502020204030204" pitchFamily="34" charset="0"/>
                </a:rPr>
                <a:t>Guardrails</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609" name="Rectangle: Rounded Corners 445">
              <a:extLst>
                <a:ext uri="{FF2B5EF4-FFF2-40B4-BE49-F238E27FC236}">
                  <a16:creationId xmlns:a16="http://schemas.microsoft.com/office/drawing/2014/main" id="{09C9314D-EF72-DCF7-CE07-AFDFCAB7FA6F}"/>
                </a:ext>
              </a:extLst>
            </p:cNvPr>
            <p:cNvSpPr/>
            <p:nvPr/>
          </p:nvSpPr>
          <p:spPr>
            <a:xfrm>
              <a:off x="3384033" y="5267109"/>
              <a:ext cx="786268"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GenAI LLM Evaluation</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610" name="ZoneTexte 4">
            <a:extLst>
              <a:ext uri="{FF2B5EF4-FFF2-40B4-BE49-F238E27FC236}">
                <a16:creationId xmlns:a16="http://schemas.microsoft.com/office/drawing/2014/main" id="{0E08CE39-2E99-6455-4FB8-0653457B561B}"/>
              </a:ext>
            </a:extLst>
          </p:cNvPr>
          <p:cNvSpPr txBox="1"/>
          <p:nvPr/>
        </p:nvSpPr>
        <p:spPr>
          <a:xfrm>
            <a:off x="9844989" y="2992483"/>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a:ln>
                  <a:noFill/>
                </a:ln>
                <a:solidFill>
                  <a:srgbClr val="FFFFFF"/>
                </a:solidFill>
                <a:effectLst/>
                <a:uLnTx/>
                <a:uFillTx/>
                <a:latin typeface="Ubuntu"/>
                <a:ea typeface="+mn-ea"/>
                <a:cs typeface="+mn-cs"/>
              </a:rPr>
              <a:t>Publish</a:t>
            </a:r>
          </a:p>
        </p:txBody>
      </p:sp>
      <p:sp>
        <p:nvSpPr>
          <p:cNvPr id="611" name="Freeform 6">
            <a:extLst>
              <a:ext uri="{FF2B5EF4-FFF2-40B4-BE49-F238E27FC236}">
                <a16:creationId xmlns:a16="http://schemas.microsoft.com/office/drawing/2014/main" id="{ADA8D20A-2EFC-A32B-00AC-BF9CAA8F9D0A}"/>
              </a:ext>
            </a:extLst>
          </p:cNvPr>
          <p:cNvSpPr>
            <a:spLocks/>
          </p:cNvSpPr>
          <p:nvPr/>
        </p:nvSpPr>
        <p:spPr bwMode="auto">
          <a:xfrm>
            <a:off x="619877" y="3392301"/>
            <a:ext cx="1508017" cy="462474"/>
          </a:xfrm>
          <a:prstGeom prst="rect">
            <a:avLst/>
          </a:prstGeom>
          <a:solidFill>
            <a:srgbClr val="D06A6A"/>
          </a:solidFill>
          <a:ln w="9525" cap="flat" cmpd="sng" algn="ctr">
            <a:noFill/>
            <a:prstDash val="solid"/>
            <a:round/>
            <a:headEnd type="none" w="med" len="med"/>
            <a:tailEnd type="none" w="med" len="med"/>
          </a:ln>
          <a:effectLst/>
        </p:spPr>
        <p:txBody>
          <a:bodyPr wrap="square" lIns="0" tIns="0" rIns="0" bIns="0" rtlCol="0" anchor="ctr" anchorCtr="0"/>
          <a:lstStyle/>
          <a:p>
            <a:pPr algn="ctr" eaLnBrk="0">
              <a:lnSpc>
                <a:spcPct val="85000"/>
              </a:lnSpc>
              <a:buClrTx/>
              <a:buFontTx/>
              <a:buNone/>
              <a:defRPr/>
            </a:pPr>
            <a:r>
              <a:rPr lang="en-GB"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INSIGHTS</a:t>
            </a:r>
          </a:p>
          <a:p>
            <a:pPr algn="ctr" eaLnBrk="0">
              <a:lnSpc>
                <a:spcPct val="85000"/>
              </a:lnSpc>
              <a:buClrTx/>
              <a:buFontTx/>
              <a:buNone/>
              <a:defRPr/>
            </a:pPr>
            <a:r>
              <a:rPr lang="en-GB"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ACTIVATION</a:t>
            </a:r>
          </a:p>
        </p:txBody>
      </p:sp>
      <p:sp>
        <p:nvSpPr>
          <p:cNvPr id="612" name="Freeform 7">
            <a:extLst>
              <a:ext uri="{FF2B5EF4-FFF2-40B4-BE49-F238E27FC236}">
                <a16:creationId xmlns:a16="http://schemas.microsoft.com/office/drawing/2014/main" id="{96379A2F-29C8-AA61-E42E-394404DEE151}"/>
              </a:ext>
            </a:extLst>
          </p:cNvPr>
          <p:cNvSpPr>
            <a:spLocks/>
          </p:cNvSpPr>
          <p:nvPr/>
        </p:nvSpPr>
        <p:spPr bwMode="auto">
          <a:xfrm>
            <a:off x="619877" y="4401025"/>
            <a:ext cx="1508017" cy="462474"/>
          </a:xfrm>
          <a:prstGeom prst="rect">
            <a:avLst/>
          </a:prstGeom>
          <a:solidFill>
            <a:srgbClr val="12ABDB"/>
          </a:solidFill>
          <a:ln>
            <a:noFill/>
          </a:ln>
          <a:effectLst/>
        </p:spPr>
        <p:txBody>
          <a:bodyPr vert="horz" wrap="square" lIns="91440" tIns="0" rIns="91440" bIns="0" numCol="1" anchor="ctr" anchorCtr="0" compatLnSpc="1">
            <a:prstTxWarp prst="textNoShape">
              <a:avLst/>
            </a:prstTxWarp>
          </a:bodyPr>
          <a:lstStyle/>
          <a:p>
            <a:pPr algn="ctr">
              <a:buClrTx/>
              <a:buFontTx/>
              <a:buNone/>
              <a:defRPr/>
            </a:pPr>
            <a:r>
              <a:rPr lang="it-IT"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DATA FOUNDATION</a:t>
            </a:r>
            <a:endParaRPr lang="en-US" sz="800" b="1" kern="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613" name="Freeform 8">
            <a:extLst>
              <a:ext uri="{FF2B5EF4-FFF2-40B4-BE49-F238E27FC236}">
                <a16:creationId xmlns:a16="http://schemas.microsoft.com/office/drawing/2014/main" id="{3626B785-235B-EBD8-8F9C-6A15C0DFBD9E}"/>
              </a:ext>
            </a:extLst>
          </p:cNvPr>
          <p:cNvSpPr>
            <a:spLocks/>
          </p:cNvSpPr>
          <p:nvPr/>
        </p:nvSpPr>
        <p:spPr bwMode="auto">
          <a:xfrm>
            <a:off x="619877" y="3896663"/>
            <a:ext cx="1508017" cy="462474"/>
          </a:xfrm>
          <a:prstGeom prst="rect">
            <a:avLst/>
          </a:prstGeom>
          <a:solidFill>
            <a:srgbClr val="3691AE"/>
          </a:solidFill>
          <a:ln w="9525">
            <a:noFill/>
          </a:ln>
          <a:effectLst/>
        </p:spPr>
        <p:txBody>
          <a:bodyPr wrap="none" lIns="0" tIns="0" rIns="0" bIns="0" rtlCol="0" anchor="ctr" anchorCtr="0"/>
          <a:lstStyle/>
          <a:p>
            <a:pPr algn="ctr" eaLnBrk="0">
              <a:lnSpc>
                <a:spcPct val="85000"/>
              </a:lnSpc>
              <a:buClrTx/>
              <a:buFontTx/>
              <a:buNone/>
              <a:defRPr/>
            </a:pPr>
            <a:r>
              <a:rPr lang="it-IT"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DATA AS PRODUCTS &amp;</a:t>
            </a:r>
          </a:p>
          <a:p>
            <a:pPr algn="ctr" eaLnBrk="0">
              <a:lnSpc>
                <a:spcPct val="85000"/>
              </a:lnSpc>
              <a:buClrTx/>
              <a:buFontTx/>
              <a:buNone/>
              <a:defRPr/>
            </a:pPr>
            <a:r>
              <a:rPr lang="it-IT"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 MODELS ENGINEERING</a:t>
            </a:r>
            <a:endParaRPr lang="en-US" sz="800" b="1" kern="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614" name="Freeform 5">
            <a:extLst>
              <a:ext uri="{FF2B5EF4-FFF2-40B4-BE49-F238E27FC236}">
                <a16:creationId xmlns:a16="http://schemas.microsoft.com/office/drawing/2014/main" id="{21E5D3AA-14A4-1578-75E3-4741691B9529}"/>
              </a:ext>
            </a:extLst>
          </p:cNvPr>
          <p:cNvSpPr>
            <a:spLocks/>
          </p:cNvSpPr>
          <p:nvPr/>
        </p:nvSpPr>
        <p:spPr bwMode="auto">
          <a:xfrm>
            <a:off x="619877" y="2887939"/>
            <a:ext cx="1508017" cy="462474"/>
          </a:xfrm>
          <a:prstGeom prst="rect">
            <a:avLst/>
          </a:prstGeom>
          <a:solidFill>
            <a:srgbClr val="BFBFBF"/>
          </a:solidFill>
          <a:ln w="9525" cap="flat" cmpd="sng" algn="ctr">
            <a:noFill/>
            <a:prstDash val="solid"/>
            <a:miter lim="800000"/>
          </a:ln>
          <a:effectLst/>
        </p:spPr>
        <p:txBody>
          <a:bodyPr tIns="0" bIns="0" rtlCol="0" anchor="ctr" anchorCtr="0"/>
          <a:lstStyle/>
          <a:p>
            <a:pPr algn="ctr">
              <a:buClrTx/>
              <a:buFontTx/>
              <a:buNone/>
              <a:defRPr/>
            </a:pPr>
            <a:r>
              <a:rPr lang="en-US" sz="800" b="1" kern="1200">
                <a:solidFill>
                  <a:prstClr val="black"/>
                </a:solidFill>
                <a:latin typeface="Verdana" panose="020B0604030504040204" pitchFamily="34" charset="0"/>
                <a:ea typeface="Verdana" panose="020B0604030504040204" pitchFamily="34" charset="0"/>
                <a:cs typeface="Verdana" panose="020B0604030504040204" pitchFamily="34" charset="0"/>
              </a:rPr>
              <a:t>DATA &amp; AI POWERED APPLICATIONS</a:t>
            </a:r>
          </a:p>
        </p:txBody>
      </p:sp>
      <p:sp>
        <p:nvSpPr>
          <p:cNvPr id="615" name="Freeform 5">
            <a:extLst>
              <a:ext uri="{FF2B5EF4-FFF2-40B4-BE49-F238E27FC236}">
                <a16:creationId xmlns:a16="http://schemas.microsoft.com/office/drawing/2014/main" id="{30110D58-5E35-695D-6100-F23A5F037E32}"/>
              </a:ext>
            </a:extLst>
          </p:cNvPr>
          <p:cNvSpPr>
            <a:spLocks/>
          </p:cNvSpPr>
          <p:nvPr/>
        </p:nvSpPr>
        <p:spPr bwMode="auto">
          <a:xfrm>
            <a:off x="619877" y="5409751"/>
            <a:ext cx="1508017" cy="462474"/>
          </a:xfrm>
          <a:prstGeom prst="rect">
            <a:avLst/>
          </a:prstGeom>
          <a:solidFill>
            <a:srgbClr val="8E53AE"/>
          </a:solidFill>
          <a:ln>
            <a:noFill/>
          </a:ln>
          <a:effectLst/>
        </p:spPr>
        <p:txBody>
          <a:bodyPr vert="horz" wrap="square" lIns="91440" tIns="0" rIns="91440" bIns="0" numCol="1" anchor="ctr" anchorCtr="0" compatLnSpc="1">
            <a:prstTxWarp prst="textNoShape">
              <a:avLst/>
            </a:prstTxWarp>
          </a:bodyPr>
          <a:lstStyle/>
          <a:p>
            <a:pPr algn="ctr">
              <a:buClrTx/>
              <a:buFontTx/>
              <a:buNone/>
              <a:defRPr/>
            </a:pPr>
            <a:r>
              <a:rPr lang="it-IT"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PLATFORM FOUNDATION</a:t>
            </a:r>
            <a:endParaRPr lang="en-US" sz="800" b="1" kern="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616" name="Freeform 7">
            <a:extLst>
              <a:ext uri="{FF2B5EF4-FFF2-40B4-BE49-F238E27FC236}">
                <a16:creationId xmlns:a16="http://schemas.microsoft.com/office/drawing/2014/main" id="{968A35C3-C332-73BD-3E09-3E828CCAC44E}"/>
              </a:ext>
            </a:extLst>
          </p:cNvPr>
          <p:cNvSpPr>
            <a:spLocks/>
          </p:cNvSpPr>
          <p:nvPr/>
        </p:nvSpPr>
        <p:spPr bwMode="auto">
          <a:xfrm>
            <a:off x="619877" y="4898810"/>
            <a:ext cx="1508017" cy="462474"/>
          </a:xfrm>
          <a:prstGeom prst="rect">
            <a:avLst/>
          </a:prstGeom>
          <a:solidFill>
            <a:srgbClr val="5BC189"/>
          </a:solidFill>
          <a:ln>
            <a:noFill/>
          </a:ln>
          <a:effectLst/>
        </p:spPr>
        <p:txBody>
          <a:bodyPr vert="horz" wrap="square" lIns="91440" tIns="0" rIns="91440" bIns="0" numCol="1" anchor="ctr" anchorCtr="0" compatLnSpc="1">
            <a:prstTxWarp prst="textNoShape">
              <a:avLst/>
            </a:prstTxWarp>
          </a:bodyPr>
          <a:lstStyle/>
          <a:p>
            <a:pPr algn="ctr">
              <a:buClrTx/>
              <a:buFontTx/>
              <a:buNone/>
            </a:pPr>
            <a:r>
              <a:rPr lang="en-US" sz="800" b="1" kern="1200">
                <a:solidFill>
                  <a:srgbClr val="FFFFFF"/>
                </a:solidFill>
                <a:latin typeface="Verdana" panose="020B0604030504040204" pitchFamily="34" charset="0"/>
                <a:ea typeface="Verdana" panose="020B0604030504040204" pitchFamily="34" charset="0"/>
                <a:cs typeface="Verdana" panose="020B0604030504040204" pitchFamily="34" charset="0"/>
              </a:rPr>
              <a:t>DATA TRUST</a:t>
            </a:r>
          </a:p>
          <a:p>
            <a:pPr algn="ctr">
              <a:buClrTx/>
              <a:buFontTx/>
              <a:buNone/>
            </a:pPr>
            <a:r>
              <a:rPr lang="en-US" sz="800" b="1">
                <a:solidFill>
                  <a:srgbClr val="FFFFFF"/>
                </a:solidFill>
                <a:latin typeface="Verdana" panose="020B0604030504040204" pitchFamily="34" charset="0"/>
                <a:ea typeface="Verdana" panose="020B0604030504040204" pitchFamily="34" charset="0"/>
                <a:cs typeface="Verdana" panose="020B0604030504040204" pitchFamily="34" charset="0"/>
              </a:rPr>
              <a:t>(MANAGEMENT)</a:t>
            </a:r>
            <a:endParaRPr lang="en-US" sz="800" b="1" kern="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617" name="Rectangle: Rounded Corners 8">
            <a:extLst>
              <a:ext uri="{FF2B5EF4-FFF2-40B4-BE49-F238E27FC236}">
                <a16:creationId xmlns:a16="http://schemas.microsoft.com/office/drawing/2014/main" id="{5681B55D-530C-2582-48F6-019CC02C8072}"/>
              </a:ext>
            </a:extLst>
          </p:cNvPr>
          <p:cNvSpPr/>
          <p:nvPr/>
        </p:nvSpPr>
        <p:spPr>
          <a:xfrm>
            <a:off x="516083" y="2247596"/>
            <a:ext cx="1708605" cy="3734647"/>
          </a:xfrm>
          <a:prstGeom prst="roundRect">
            <a:avLst>
              <a:gd name="adj" fmla="val 5863"/>
            </a:avLst>
          </a:prstGeom>
          <a:noFill/>
          <a:ln w="9525" cap="flat" cmpd="sng" algn="ctr">
            <a:solidFill>
              <a:srgbClr val="FFFFFF"/>
            </a:solidFill>
            <a:prstDash val="solid"/>
            <a:miter lim="800000"/>
          </a:ln>
          <a:effectLst/>
        </p:spPr>
        <p:txBody>
          <a:bodyPr rtlCol="0" anchor="ctr"/>
          <a:lstStyle/>
          <a:p>
            <a:pPr algn="ctr">
              <a:buClrTx/>
              <a:buFontTx/>
              <a:buNone/>
              <a:defRPr/>
            </a:pPr>
            <a:endParaRPr lang="en-US" sz="1600" kern="1200">
              <a:solidFill>
                <a:srgbClr val="FFFFFF"/>
              </a:solidFill>
              <a:latin typeface="Ubuntu"/>
              <a:ea typeface="+mn-ea"/>
              <a:cs typeface="+mn-cs"/>
            </a:endParaRPr>
          </a:p>
        </p:txBody>
      </p:sp>
      <p:sp>
        <p:nvSpPr>
          <p:cNvPr id="618" name="Freeform 5">
            <a:extLst>
              <a:ext uri="{FF2B5EF4-FFF2-40B4-BE49-F238E27FC236}">
                <a16:creationId xmlns:a16="http://schemas.microsoft.com/office/drawing/2014/main" id="{3A565760-A448-30EE-CCC6-FFDAC0D3F797}"/>
              </a:ext>
            </a:extLst>
          </p:cNvPr>
          <p:cNvSpPr>
            <a:spLocks/>
          </p:cNvSpPr>
          <p:nvPr/>
        </p:nvSpPr>
        <p:spPr bwMode="auto">
          <a:xfrm>
            <a:off x="619877" y="2383577"/>
            <a:ext cx="1508017" cy="462474"/>
          </a:xfrm>
          <a:prstGeom prst="rect">
            <a:avLst/>
          </a:prstGeom>
          <a:solidFill>
            <a:srgbClr val="FFCC66"/>
          </a:solidFill>
          <a:ln w="9525" cap="flat" cmpd="sng" algn="ctr">
            <a:noFill/>
            <a:prstDash val="solid"/>
            <a:miter lim="800000"/>
          </a:ln>
          <a:effectLst/>
        </p:spPr>
        <p:txBody>
          <a:bodyPr tIns="0" bIns="0" rtlCol="0" anchor="ctr" anchorCtr="0"/>
          <a:lstStyle/>
          <a:p>
            <a:pPr algn="ctr">
              <a:buClrTx/>
              <a:buFontTx/>
              <a:buNone/>
              <a:defRPr/>
            </a:pPr>
            <a:r>
              <a:rPr lang="en-US" sz="800" b="1" kern="1200">
                <a:solidFill>
                  <a:prstClr val="black"/>
                </a:solidFill>
                <a:latin typeface="Verdana" panose="020B0604030504040204" pitchFamily="34" charset="0"/>
                <a:ea typeface="Verdana" panose="020B0604030504040204" pitchFamily="34" charset="0"/>
                <a:cs typeface="Verdana" panose="020B0604030504040204" pitchFamily="34" charset="0"/>
              </a:rPr>
              <a:t>COLLABORATIVE </a:t>
            </a:r>
            <a:br>
              <a:rPr lang="en-US" sz="800" b="1" kern="120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800" b="1" kern="1200">
                <a:solidFill>
                  <a:prstClr val="black"/>
                </a:solidFill>
                <a:latin typeface="Verdana" panose="020B0604030504040204" pitchFamily="34" charset="0"/>
                <a:ea typeface="Verdana" panose="020B0604030504040204" pitchFamily="34" charset="0"/>
                <a:cs typeface="Verdana" panose="020B0604030504040204" pitchFamily="34" charset="0"/>
              </a:rPr>
              <a:t>DATA ECOSYSTEM</a:t>
            </a:r>
          </a:p>
        </p:txBody>
      </p:sp>
      <p:grpSp>
        <p:nvGrpSpPr>
          <p:cNvPr id="619" name="Groupe 513">
            <a:extLst>
              <a:ext uri="{FF2B5EF4-FFF2-40B4-BE49-F238E27FC236}">
                <a16:creationId xmlns:a16="http://schemas.microsoft.com/office/drawing/2014/main" id="{70FAF7E1-F2F9-D641-E19A-45A0DFFA0C1E}"/>
              </a:ext>
            </a:extLst>
          </p:cNvPr>
          <p:cNvGrpSpPr/>
          <p:nvPr/>
        </p:nvGrpSpPr>
        <p:grpSpPr>
          <a:xfrm>
            <a:off x="6648318" y="3342701"/>
            <a:ext cx="152680" cy="165370"/>
            <a:chOff x="6513159" y="1179041"/>
            <a:chExt cx="260946" cy="280711"/>
          </a:xfrm>
          <a:effectLst/>
        </p:grpSpPr>
        <p:grpSp>
          <p:nvGrpSpPr>
            <p:cNvPr id="620" name="Group 382">
              <a:extLst>
                <a:ext uri="{FF2B5EF4-FFF2-40B4-BE49-F238E27FC236}">
                  <a16:creationId xmlns:a16="http://schemas.microsoft.com/office/drawing/2014/main" id="{0A6E1C50-FAEA-5A41-0602-19133B35B9E6}"/>
                </a:ext>
              </a:extLst>
            </p:cNvPr>
            <p:cNvGrpSpPr/>
            <p:nvPr/>
          </p:nvGrpSpPr>
          <p:grpSpPr>
            <a:xfrm>
              <a:off x="6513159" y="1331921"/>
              <a:ext cx="136254" cy="127831"/>
              <a:chOff x="9760610" y="3481078"/>
              <a:chExt cx="136254" cy="127831"/>
            </a:xfrm>
          </p:grpSpPr>
          <p:sp>
            <p:nvSpPr>
              <p:cNvPr id="627" name="Hexagone 153">
                <a:extLst>
                  <a:ext uri="{FF2B5EF4-FFF2-40B4-BE49-F238E27FC236}">
                    <a16:creationId xmlns:a16="http://schemas.microsoft.com/office/drawing/2014/main" id="{F78C9236-7414-97DD-5A15-9C60AAA9CD33}"/>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28" name="Graphique 185">
                <a:extLst>
                  <a:ext uri="{FF2B5EF4-FFF2-40B4-BE49-F238E27FC236}">
                    <a16:creationId xmlns:a16="http://schemas.microsoft.com/office/drawing/2014/main" id="{42BDB83D-A021-B313-3E93-D5F40999F64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621" name="Group 382">
              <a:extLst>
                <a:ext uri="{FF2B5EF4-FFF2-40B4-BE49-F238E27FC236}">
                  <a16:creationId xmlns:a16="http://schemas.microsoft.com/office/drawing/2014/main" id="{08519AC6-8162-28F2-6F2A-4D741F4F61E8}"/>
                </a:ext>
              </a:extLst>
            </p:cNvPr>
            <p:cNvGrpSpPr/>
            <p:nvPr/>
          </p:nvGrpSpPr>
          <p:grpSpPr>
            <a:xfrm>
              <a:off x="6637851" y="1257113"/>
              <a:ext cx="136254" cy="127831"/>
              <a:chOff x="9760610" y="3481078"/>
              <a:chExt cx="136254" cy="127831"/>
            </a:xfrm>
          </p:grpSpPr>
          <p:sp>
            <p:nvSpPr>
              <p:cNvPr id="625" name="Hexagone 153">
                <a:extLst>
                  <a:ext uri="{FF2B5EF4-FFF2-40B4-BE49-F238E27FC236}">
                    <a16:creationId xmlns:a16="http://schemas.microsoft.com/office/drawing/2014/main" id="{7DD9A363-98AC-0FAF-BCA9-D2EDC9751B2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26" name="Graphique 185">
                <a:extLst>
                  <a:ext uri="{FF2B5EF4-FFF2-40B4-BE49-F238E27FC236}">
                    <a16:creationId xmlns:a16="http://schemas.microsoft.com/office/drawing/2014/main" id="{2414F17B-FCD9-EF5D-248F-1286A224826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622" name="Group 382">
              <a:extLst>
                <a:ext uri="{FF2B5EF4-FFF2-40B4-BE49-F238E27FC236}">
                  <a16:creationId xmlns:a16="http://schemas.microsoft.com/office/drawing/2014/main" id="{ABED8090-E984-14E7-BA32-F61199362297}"/>
                </a:ext>
              </a:extLst>
            </p:cNvPr>
            <p:cNvGrpSpPr/>
            <p:nvPr/>
          </p:nvGrpSpPr>
          <p:grpSpPr>
            <a:xfrm>
              <a:off x="6515069" y="1179041"/>
              <a:ext cx="136254" cy="127831"/>
              <a:chOff x="9760610" y="3481078"/>
              <a:chExt cx="136254" cy="127831"/>
            </a:xfrm>
          </p:grpSpPr>
          <p:sp>
            <p:nvSpPr>
              <p:cNvPr id="623" name="Hexagone 153">
                <a:extLst>
                  <a:ext uri="{FF2B5EF4-FFF2-40B4-BE49-F238E27FC236}">
                    <a16:creationId xmlns:a16="http://schemas.microsoft.com/office/drawing/2014/main" id="{1126A2DF-2E1C-DC60-3C2A-8D3C4DD90157}"/>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24" name="Graphique 185">
                <a:extLst>
                  <a:ext uri="{FF2B5EF4-FFF2-40B4-BE49-F238E27FC236}">
                    <a16:creationId xmlns:a16="http://schemas.microsoft.com/office/drawing/2014/main" id="{33DABA3F-5963-6222-E100-7582ADD7393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629" name="Picture 2">
            <a:extLst>
              <a:ext uri="{FF2B5EF4-FFF2-40B4-BE49-F238E27FC236}">
                <a16:creationId xmlns:a16="http://schemas.microsoft.com/office/drawing/2014/main" id="{3DF22D87-98A7-7374-7D08-E99FBF7850DA}"/>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14699" y="4442893"/>
            <a:ext cx="200572" cy="166754"/>
          </a:xfrm>
          <a:prstGeom prst="rect">
            <a:avLst/>
          </a:prstGeom>
          <a:noFill/>
          <a:extLst>
            <a:ext uri="{909E8E84-426E-40DD-AFC4-6F175D3DCCD1}">
              <a14:hiddenFill xmlns:a14="http://schemas.microsoft.com/office/drawing/2010/main">
                <a:solidFill>
                  <a:srgbClr val="FFFFFF"/>
                </a:solidFill>
              </a14:hiddenFill>
            </a:ext>
          </a:extLst>
        </p:spPr>
      </p:pic>
      <p:grpSp>
        <p:nvGrpSpPr>
          <p:cNvPr id="630" name="Groupe 513">
            <a:extLst>
              <a:ext uri="{FF2B5EF4-FFF2-40B4-BE49-F238E27FC236}">
                <a16:creationId xmlns:a16="http://schemas.microsoft.com/office/drawing/2014/main" id="{E7BBCE4F-41E0-FCAB-5543-07301CA4C923}"/>
              </a:ext>
            </a:extLst>
          </p:cNvPr>
          <p:cNvGrpSpPr/>
          <p:nvPr/>
        </p:nvGrpSpPr>
        <p:grpSpPr>
          <a:xfrm>
            <a:off x="5533099" y="2309596"/>
            <a:ext cx="152680" cy="165370"/>
            <a:chOff x="6513159" y="1179041"/>
            <a:chExt cx="260946" cy="280711"/>
          </a:xfrm>
          <a:effectLst/>
        </p:grpSpPr>
        <p:grpSp>
          <p:nvGrpSpPr>
            <p:cNvPr id="631" name="Group 382">
              <a:extLst>
                <a:ext uri="{FF2B5EF4-FFF2-40B4-BE49-F238E27FC236}">
                  <a16:creationId xmlns:a16="http://schemas.microsoft.com/office/drawing/2014/main" id="{115FBA85-5518-0160-80F0-0588237FE697}"/>
                </a:ext>
              </a:extLst>
            </p:cNvPr>
            <p:cNvGrpSpPr/>
            <p:nvPr/>
          </p:nvGrpSpPr>
          <p:grpSpPr>
            <a:xfrm>
              <a:off x="6513159" y="1331921"/>
              <a:ext cx="136254" cy="127831"/>
              <a:chOff x="9760610" y="3481078"/>
              <a:chExt cx="136254" cy="127831"/>
            </a:xfrm>
          </p:grpSpPr>
          <p:sp>
            <p:nvSpPr>
              <p:cNvPr id="638" name="Hexagone 153">
                <a:extLst>
                  <a:ext uri="{FF2B5EF4-FFF2-40B4-BE49-F238E27FC236}">
                    <a16:creationId xmlns:a16="http://schemas.microsoft.com/office/drawing/2014/main" id="{7E0EF908-8FD7-68A7-CAF0-492758386626}"/>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39" name="Graphique 185">
                <a:extLst>
                  <a:ext uri="{FF2B5EF4-FFF2-40B4-BE49-F238E27FC236}">
                    <a16:creationId xmlns:a16="http://schemas.microsoft.com/office/drawing/2014/main" id="{8810BE30-55E4-87E6-733D-FEC3BE43AD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632" name="Group 382">
              <a:extLst>
                <a:ext uri="{FF2B5EF4-FFF2-40B4-BE49-F238E27FC236}">
                  <a16:creationId xmlns:a16="http://schemas.microsoft.com/office/drawing/2014/main" id="{E3F7EF55-2603-7333-E3CA-38303FDAA44A}"/>
                </a:ext>
              </a:extLst>
            </p:cNvPr>
            <p:cNvGrpSpPr/>
            <p:nvPr/>
          </p:nvGrpSpPr>
          <p:grpSpPr>
            <a:xfrm>
              <a:off x="6637851" y="1257113"/>
              <a:ext cx="136254" cy="127831"/>
              <a:chOff x="9760610" y="3481078"/>
              <a:chExt cx="136254" cy="127831"/>
            </a:xfrm>
          </p:grpSpPr>
          <p:sp>
            <p:nvSpPr>
              <p:cNvPr id="636" name="Hexagone 153">
                <a:extLst>
                  <a:ext uri="{FF2B5EF4-FFF2-40B4-BE49-F238E27FC236}">
                    <a16:creationId xmlns:a16="http://schemas.microsoft.com/office/drawing/2014/main" id="{0B114CF6-C4FB-CE64-F675-5F4D82BD80C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37" name="Graphique 185">
                <a:extLst>
                  <a:ext uri="{FF2B5EF4-FFF2-40B4-BE49-F238E27FC236}">
                    <a16:creationId xmlns:a16="http://schemas.microsoft.com/office/drawing/2014/main" id="{1B4DB6D3-46C3-FFF3-3CB9-7EEF06C31B3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633" name="Group 382">
              <a:extLst>
                <a:ext uri="{FF2B5EF4-FFF2-40B4-BE49-F238E27FC236}">
                  <a16:creationId xmlns:a16="http://schemas.microsoft.com/office/drawing/2014/main" id="{C7A21C25-EE68-7A62-D6CA-ABDBA6BAA137}"/>
                </a:ext>
              </a:extLst>
            </p:cNvPr>
            <p:cNvGrpSpPr/>
            <p:nvPr/>
          </p:nvGrpSpPr>
          <p:grpSpPr>
            <a:xfrm>
              <a:off x="6515069" y="1179041"/>
              <a:ext cx="136254" cy="127831"/>
              <a:chOff x="9760610" y="3481078"/>
              <a:chExt cx="136254" cy="127831"/>
            </a:xfrm>
          </p:grpSpPr>
          <p:sp>
            <p:nvSpPr>
              <p:cNvPr id="634" name="Hexagone 153">
                <a:extLst>
                  <a:ext uri="{FF2B5EF4-FFF2-40B4-BE49-F238E27FC236}">
                    <a16:creationId xmlns:a16="http://schemas.microsoft.com/office/drawing/2014/main" id="{BBAC67A6-C782-378B-DE3E-3A42AC172F3C}"/>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35" name="Graphique 185">
                <a:extLst>
                  <a:ext uri="{FF2B5EF4-FFF2-40B4-BE49-F238E27FC236}">
                    <a16:creationId xmlns:a16="http://schemas.microsoft.com/office/drawing/2014/main" id="{30AC1EB0-8B1F-7D7A-F445-83A0AB38D32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192" name="Picture 2">
            <a:extLst>
              <a:ext uri="{FF2B5EF4-FFF2-40B4-BE49-F238E27FC236}">
                <a16:creationId xmlns:a16="http://schemas.microsoft.com/office/drawing/2014/main" id="{B2F4AA05-EB01-1132-9A75-75B5FC42A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85" y="2293636"/>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193" name="Groupe 513">
            <a:extLst>
              <a:ext uri="{FF2B5EF4-FFF2-40B4-BE49-F238E27FC236}">
                <a16:creationId xmlns:a16="http://schemas.microsoft.com/office/drawing/2014/main" id="{034FBF97-FBE5-3BD4-CD8E-6ED04B5BA474}"/>
              </a:ext>
            </a:extLst>
          </p:cNvPr>
          <p:cNvGrpSpPr/>
          <p:nvPr/>
        </p:nvGrpSpPr>
        <p:grpSpPr>
          <a:xfrm>
            <a:off x="6136327" y="2316523"/>
            <a:ext cx="152680" cy="165370"/>
            <a:chOff x="6513159" y="1179041"/>
            <a:chExt cx="260946" cy="280711"/>
          </a:xfrm>
          <a:effectLst/>
        </p:grpSpPr>
        <p:grpSp>
          <p:nvGrpSpPr>
            <p:cNvPr id="194" name="Group 382">
              <a:extLst>
                <a:ext uri="{FF2B5EF4-FFF2-40B4-BE49-F238E27FC236}">
                  <a16:creationId xmlns:a16="http://schemas.microsoft.com/office/drawing/2014/main" id="{68139D56-37A4-66E1-DC6C-F07D61C57F6F}"/>
                </a:ext>
              </a:extLst>
            </p:cNvPr>
            <p:cNvGrpSpPr/>
            <p:nvPr/>
          </p:nvGrpSpPr>
          <p:grpSpPr>
            <a:xfrm>
              <a:off x="6513159" y="1331921"/>
              <a:ext cx="136254" cy="127831"/>
              <a:chOff x="9760610" y="3481078"/>
              <a:chExt cx="136254" cy="127831"/>
            </a:xfrm>
          </p:grpSpPr>
          <p:sp>
            <p:nvSpPr>
              <p:cNvPr id="201" name="Hexagone 153">
                <a:extLst>
                  <a:ext uri="{FF2B5EF4-FFF2-40B4-BE49-F238E27FC236}">
                    <a16:creationId xmlns:a16="http://schemas.microsoft.com/office/drawing/2014/main" id="{C4991F79-1369-E0E1-FBA2-2E6173116C4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2" name="Graphique 185">
                <a:extLst>
                  <a:ext uri="{FF2B5EF4-FFF2-40B4-BE49-F238E27FC236}">
                    <a16:creationId xmlns:a16="http://schemas.microsoft.com/office/drawing/2014/main" id="{6873EDA7-3298-F285-FC1F-D6DB486457F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195" name="Group 382">
              <a:extLst>
                <a:ext uri="{FF2B5EF4-FFF2-40B4-BE49-F238E27FC236}">
                  <a16:creationId xmlns:a16="http://schemas.microsoft.com/office/drawing/2014/main" id="{2858B830-A32B-45CA-AD5B-62FCBE2DE4EC}"/>
                </a:ext>
              </a:extLst>
            </p:cNvPr>
            <p:cNvGrpSpPr/>
            <p:nvPr/>
          </p:nvGrpSpPr>
          <p:grpSpPr>
            <a:xfrm>
              <a:off x="6637851" y="1257113"/>
              <a:ext cx="136254" cy="127831"/>
              <a:chOff x="9760610" y="3481078"/>
              <a:chExt cx="136254" cy="127831"/>
            </a:xfrm>
          </p:grpSpPr>
          <p:sp>
            <p:nvSpPr>
              <p:cNvPr id="199" name="Hexagone 153">
                <a:extLst>
                  <a:ext uri="{FF2B5EF4-FFF2-40B4-BE49-F238E27FC236}">
                    <a16:creationId xmlns:a16="http://schemas.microsoft.com/office/drawing/2014/main" id="{9407BB80-E5F0-C82F-177A-7935582F98C9}"/>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0" name="Graphique 185">
                <a:extLst>
                  <a:ext uri="{FF2B5EF4-FFF2-40B4-BE49-F238E27FC236}">
                    <a16:creationId xmlns:a16="http://schemas.microsoft.com/office/drawing/2014/main" id="{10DD6E1B-1770-4AA6-26E7-174648E01EB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196" name="Group 382">
              <a:extLst>
                <a:ext uri="{FF2B5EF4-FFF2-40B4-BE49-F238E27FC236}">
                  <a16:creationId xmlns:a16="http://schemas.microsoft.com/office/drawing/2014/main" id="{2CC1C2CD-801D-A7CC-0DCE-2982EB4A8F08}"/>
                </a:ext>
              </a:extLst>
            </p:cNvPr>
            <p:cNvGrpSpPr/>
            <p:nvPr/>
          </p:nvGrpSpPr>
          <p:grpSpPr>
            <a:xfrm>
              <a:off x="6515069" y="1179041"/>
              <a:ext cx="136254" cy="127831"/>
              <a:chOff x="9760610" y="3481078"/>
              <a:chExt cx="136254" cy="127831"/>
            </a:xfrm>
          </p:grpSpPr>
          <p:sp>
            <p:nvSpPr>
              <p:cNvPr id="197" name="Hexagone 153">
                <a:extLst>
                  <a:ext uri="{FF2B5EF4-FFF2-40B4-BE49-F238E27FC236}">
                    <a16:creationId xmlns:a16="http://schemas.microsoft.com/office/drawing/2014/main" id="{58F28170-1A97-BB14-F037-1E6C0691AED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198" name="Graphique 185">
                <a:extLst>
                  <a:ext uri="{FF2B5EF4-FFF2-40B4-BE49-F238E27FC236}">
                    <a16:creationId xmlns:a16="http://schemas.microsoft.com/office/drawing/2014/main" id="{B067A814-EEBC-661E-A898-09AF59FEC0F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03" name="Picture 2">
            <a:extLst>
              <a:ext uri="{FF2B5EF4-FFF2-40B4-BE49-F238E27FC236}">
                <a16:creationId xmlns:a16="http://schemas.microsoft.com/office/drawing/2014/main" id="{E12FD19A-2020-7D73-B1AD-2AF0017AF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013"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204" name="Groupe 513">
            <a:extLst>
              <a:ext uri="{FF2B5EF4-FFF2-40B4-BE49-F238E27FC236}">
                <a16:creationId xmlns:a16="http://schemas.microsoft.com/office/drawing/2014/main" id="{4541BBAD-C185-8765-313C-A8909ECB67D2}"/>
              </a:ext>
            </a:extLst>
          </p:cNvPr>
          <p:cNvGrpSpPr/>
          <p:nvPr/>
        </p:nvGrpSpPr>
        <p:grpSpPr>
          <a:xfrm>
            <a:off x="6738065" y="2316523"/>
            <a:ext cx="152680" cy="165370"/>
            <a:chOff x="6513159" y="1179041"/>
            <a:chExt cx="260946" cy="280711"/>
          </a:xfrm>
          <a:effectLst/>
        </p:grpSpPr>
        <p:grpSp>
          <p:nvGrpSpPr>
            <p:cNvPr id="205" name="Group 382">
              <a:extLst>
                <a:ext uri="{FF2B5EF4-FFF2-40B4-BE49-F238E27FC236}">
                  <a16:creationId xmlns:a16="http://schemas.microsoft.com/office/drawing/2014/main" id="{DDFAF09B-AFF5-3A08-C2F8-AE04C748B8CD}"/>
                </a:ext>
              </a:extLst>
            </p:cNvPr>
            <p:cNvGrpSpPr/>
            <p:nvPr/>
          </p:nvGrpSpPr>
          <p:grpSpPr>
            <a:xfrm>
              <a:off x="6513159" y="1331921"/>
              <a:ext cx="136254" cy="127831"/>
              <a:chOff x="9760610" y="3481078"/>
              <a:chExt cx="136254" cy="127831"/>
            </a:xfrm>
          </p:grpSpPr>
          <p:sp>
            <p:nvSpPr>
              <p:cNvPr id="212" name="Hexagone 153">
                <a:extLst>
                  <a:ext uri="{FF2B5EF4-FFF2-40B4-BE49-F238E27FC236}">
                    <a16:creationId xmlns:a16="http://schemas.microsoft.com/office/drawing/2014/main" id="{625CC3ED-2E28-4355-DFF1-27020C4FEDC0}"/>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20" name="Graphique 185">
                <a:extLst>
                  <a:ext uri="{FF2B5EF4-FFF2-40B4-BE49-F238E27FC236}">
                    <a16:creationId xmlns:a16="http://schemas.microsoft.com/office/drawing/2014/main" id="{CE289AF3-8C64-035F-62B7-9D41C5013BA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6" name="Group 382">
              <a:extLst>
                <a:ext uri="{FF2B5EF4-FFF2-40B4-BE49-F238E27FC236}">
                  <a16:creationId xmlns:a16="http://schemas.microsoft.com/office/drawing/2014/main" id="{5D8ED9DC-D177-EBD4-95F4-AD1B74219E2F}"/>
                </a:ext>
              </a:extLst>
            </p:cNvPr>
            <p:cNvGrpSpPr/>
            <p:nvPr/>
          </p:nvGrpSpPr>
          <p:grpSpPr>
            <a:xfrm>
              <a:off x="6637851" y="1257113"/>
              <a:ext cx="136254" cy="127831"/>
              <a:chOff x="9760610" y="3481078"/>
              <a:chExt cx="136254" cy="127831"/>
            </a:xfrm>
          </p:grpSpPr>
          <p:sp>
            <p:nvSpPr>
              <p:cNvPr id="210" name="Hexagone 153">
                <a:extLst>
                  <a:ext uri="{FF2B5EF4-FFF2-40B4-BE49-F238E27FC236}">
                    <a16:creationId xmlns:a16="http://schemas.microsoft.com/office/drawing/2014/main" id="{AE341FBD-43CC-C8EE-751D-9F6177792B17}"/>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11" name="Graphique 185">
                <a:extLst>
                  <a:ext uri="{FF2B5EF4-FFF2-40B4-BE49-F238E27FC236}">
                    <a16:creationId xmlns:a16="http://schemas.microsoft.com/office/drawing/2014/main" id="{173FC7B0-B476-1314-11C9-36FB92CF319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7" name="Group 382">
              <a:extLst>
                <a:ext uri="{FF2B5EF4-FFF2-40B4-BE49-F238E27FC236}">
                  <a16:creationId xmlns:a16="http://schemas.microsoft.com/office/drawing/2014/main" id="{C72C27C2-10B0-17A3-3088-740CF6EDB6F6}"/>
                </a:ext>
              </a:extLst>
            </p:cNvPr>
            <p:cNvGrpSpPr/>
            <p:nvPr/>
          </p:nvGrpSpPr>
          <p:grpSpPr>
            <a:xfrm>
              <a:off x="6515069" y="1179041"/>
              <a:ext cx="136254" cy="127831"/>
              <a:chOff x="9760610" y="3481078"/>
              <a:chExt cx="136254" cy="127831"/>
            </a:xfrm>
          </p:grpSpPr>
          <p:sp>
            <p:nvSpPr>
              <p:cNvPr id="208" name="Hexagone 153">
                <a:extLst>
                  <a:ext uri="{FF2B5EF4-FFF2-40B4-BE49-F238E27FC236}">
                    <a16:creationId xmlns:a16="http://schemas.microsoft.com/office/drawing/2014/main" id="{8ED3AAEA-58A2-F94D-03FB-0F26DF01A85E}"/>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9" name="Graphique 185">
                <a:extLst>
                  <a:ext uri="{FF2B5EF4-FFF2-40B4-BE49-F238E27FC236}">
                    <a16:creationId xmlns:a16="http://schemas.microsoft.com/office/drawing/2014/main" id="{7B809CE5-41F9-C1B7-0FA6-51EF8A1A9EE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21" name="Picture 2">
            <a:extLst>
              <a:ext uri="{FF2B5EF4-FFF2-40B4-BE49-F238E27FC236}">
                <a16:creationId xmlns:a16="http://schemas.microsoft.com/office/drawing/2014/main" id="{0F50BE68-C626-4987-1900-7EA327413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1"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223" name="Groupe 513">
            <a:extLst>
              <a:ext uri="{FF2B5EF4-FFF2-40B4-BE49-F238E27FC236}">
                <a16:creationId xmlns:a16="http://schemas.microsoft.com/office/drawing/2014/main" id="{45C5C1EF-8955-DC45-22B6-A625A695EF35}"/>
              </a:ext>
            </a:extLst>
          </p:cNvPr>
          <p:cNvGrpSpPr/>
          <p:nvPr/>
        </p:nvGrpSpPr>
        <p:grpSpPr>
          <a:xfrm>
            <a:off x="7443831" y="2312017"/>
            <a:ext cx="152680" cy="165370"/>
            <a:chOff x="6513159" y="1179041"/>
            <a:chExt cx="260946" cy="280711"/>
          </a:xfrm>
          <a:effectLst/>
        </p:grpSpPr>
        <p:grpSp>
          <p:nvGrpSpPr>
            <p:cNvPr id="225" name="Group 382">
              <a:extLst>
                <a:ext uri="{FF2B5EF4-FFF2-40B4-BE49-F238E27FC236}">
                  <a16:creationId xmlns:a16="http://schemas.microsoft.com/office/drawing/2014/main" id="{97899DFB-01BB-3299-F727-7BDB011E1012}"/>
                </a:ext>
              </a:extLst>
            </p:cNvPr>
            <p:cNvGrpSpPr/>
            <p:nvPr/>
          </p:nvGrpSpPr>
          <p:grpSpPr>
            <a:xfrm>
              <a:off x="6513159" y="1331921"/>
              <a:ext cx="136254" cy="127831"/>
              <a:chOff x="9760610" y="3481078"/>
              <a:chExt cx="136254" cy="127831"/>
            </a:xfrm>
          </p:grpSpPr>
          <p:sp>
            <p:nvSpPr>
              <p:cNvPr id="284" name="Hexagone 153">
                <a:extLst>
                  <a:ext uri="{FF2B5EF4-FFF2-40B4-BE49-F238E27FC236}">
                    <a16:creationId xmlns:a16="http://schemas.microsoft.com/office/drawing/2014/main" id="{8233AD92-2AEA-A5B7-71CD-AE17F92DE18E}"/>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85" name="Graphique 185">
                <a:extLst>
                  <a:ext uri="{FF2B5EF4-FFF2-40B4-BE49-F238E27FC236}">
                    <a16:creationId xmlns:a16="http://schemas.microsoft.com/office/drawing/2014/main" id="{EF2038F1-4668-1760-9DC8-1D30AB77E00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34" name="Group 382">
              <a:extLst>
                <a:ext uri="{FF2B5EF4-FFF2-40B4-BE49-F238E27FC236}">
                  <a16:creationId xmlns:a16="http://schemas.microsoft.com/office/drawing/2014/main" id="{D7BE5C2C-6B6A-B5C9-D8AD-90D2649A95EB}"/>
                </a:ext>
              </a:extLst>
            </p:cNvPr>
            <p:cNvGrpSpPr/>
            <p:nvPr/>
          </p:nvGrpSpPr>
          <p:grpSpPr>
            <a:xfrm>
              <a:off x="6637851" y="1257113"/>
              <a:ext cx="136254" cy="127831"/>
              <a:chOff x="9760610" y="3481078"/>
              <a:chExt cx="136254" cy="127831"/>
            </a:xfrm>
          </p:grpSpPr>
          <p:sp>
            <p:nvSpPr>
              <p:cNvPr id="264" name="Hexagone 153">
                <a:extLst>
                  <a:ext uri="{FF2B5EF4-FFF2-40B4-BE49-F238E27FC236}">
                    <a16:creationId xmlns:a16="http://schemas.microsoft.com/office/drawing/2014/main" id="{FBFA33B0-65F7-FBE1-F32D-2E5C96D334C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66" name="Graphique 185">
                <a:extLst>
                  <a:ext uri="{FF2B5EF4-FFF2-40B4-BE49-F238E27FC236}">
                    <a16:creationId xmlns:a16="http://schemas.microsoft.com/office/drawing/2014/main" id="{35643BB3-552B-6394-CB5F-A89C18142F6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36" name="Group 382">
              <a:extLst>
                <a:ext uri="{FF2B5EF4-FFF2-40B4-BE49-F238E27FC236}">
                  <a16:creationId xmlns:a16="http://schemas.microsoft.com/office/drawing/2014/main" id="{E60046AE-89A4-4F43-CED5-E4BDED2B93F6}"/>
                </a:ext>
              </a:extLst>
            </p:cNvPr>
            <p:cNvGrpSpPr/>
            <p:nvPr/>
          </p:nvGrpSpPr>
          <p:grpSpPr>
            <a:xfrm>
              <a:off x="6515069" y="1179041"/>
              <a:ext cx="136254" cy="127831"/>
              <a:chOff x="9760610" y="3481078"/>
              <a:chExt cx="136254" cy="127831"/>
            </a:xfrm>
          </p:grpSpPr>
          <p:sp>
            <p:nvSpPr>
              <p:cNvPr id="237" name="Hexagone 153">
                <a:extLst>
                  <a:ext uri="{FF2B5EF4-FFF2-40B4-BE49-F238E27FC236}">
                    <a16:creationId xmlns:a16="http://schemas.microsoft.com/office/drawing/2014/main" id="{1C253EA9-7AFB-286B-50A4-BCD7BFFE5251}"/>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62" name="Graphique 185">
                <a:extLst>
                  <a:ext uri="{FF2B5EF4-FFF2-40B4-BE49-F238E27FC236}">
                    <a16:creationId xmlns:a16="http://schemas.microsoft.com/office/drawing/2014/main" id="{E4A54704-1A49-DB0F-E64E-ECA8B68174B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86" name="Picture 2">
            <a:extLst>
              <a:ext uri="{FF2B5EF4-FFF2-40B4-BE49-F238E27FC236}">
                <a16:creationId xmlns:a16="http://schemas.microsoft.com/office/drawing/2014/main" id="{C79DCED1-796F-4E1A-89AA-DF88CFB8D1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517" y="2296057"/>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287" name="Groupe 513">
            <a:extLst>
              <a:ext uri="{FF2B5EF4-FFF2-40B4-BE49-F238E27FC236}">
                <a16:creationId xmlns:a16="http://schemas.microsoft.com/office/drawing/2014/main" id="{CAB67886-805C-E46C-96CA-FE8AFCF32D91}"/>
              </a:ext>
            </a:extLst>
          </p:cNvPr>
          <p:cNvGrpSpPr/>
          <p:nvPr/>
        </p:nvGrpSpPr>
        <p:grpSpPr>
          <a:xfrm>
            <a:off x="8053571" y="2312017"/>
            <a:ext cx="152680" cy="165370"/>
            <a:chOff x="6513159" y="1179041"/>
            <a:chExt cx="260946" cy="280711"/>
          </a:xfrm>
          <a:effectLst/>
        </p:grpSpPr>
        <p:grpSp>
          <p:nvGrpSpPr>
            <p:cNvPr id="288" name="Group 382">
              <a:extLst>
                <a:ext uri="{FF2B5EF4-FFF2-40B4-BE49-F238E27FC236}">
                  <a16:creationId xmlns:a16="http://schemas.microsoft.com/office/drawing/2014/main" id="{D68ECD94-12A2-DC74-461E-84D43691993F}"/>
                </a:ext>
              </a:extLst>
            </p:cNvPr>
            <p:cNvGrpSpPr/>
            <p:nvPr/>
          </p:nvGrpSpPr>
          <p:grpSpPr>
            <a:xfrm>
              <a:off x="6513159" y="1331921"/>
              <a:ext cx="136254" cy="127831"/>
              <a:chOff x="9760610" y="3481078"/>
              <a:chExt cx="136254" cy="127831"/>
            </a:xfrm>
          </p:grpSpPr>
          <p:sp>
            <p:nvSpPr>
              <p:cNvPr id="296" name="Hexagone 153">
                <a:extLst>
                  <a:ext uri="{FF2B5EF4-FFF2-40B4-BE49-F238E27FC236}">
                    <a16:creationId xmlns:a16="http://schemas.microsoft.com/office/drawing/2014/main" id="{192EE789-B17B-E27F-50C8-36D949069D0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21" name="Graphique 185">
                <a:extLst>
                  <a:ext uri="{FF2B5EF4-FFF2-40B4-BE49-F238E27FC236}">
                    <a16:creationId xmlns:a16="http://schemas.microsoft.com/office/drawing/2014/main" id="{048F0623-AC5E-F188-8228-3E6232DABCE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89" name="Group 382">
              <a:extLst>
                <a:ext uri="{FF2B5EF4-FFF2-40B4-BE49-F238E27FC236}">
                  <a16:creationId xmlns:a16="http://schemas.microsoft.com/office/drawing/2014/main" id="{39FE3595-15B4-2B13-F3BA-B768EFE85731}"/>
                </a:ext>
              </a:extLst>
            </p:cNvPr>
            <p:cNvGrpSpPr/>
            <p:nvPr/>
          </p:nvGrpSpPr>
          <p:grpSpPr>
            <a:xfrm>
              <a:off x="6637851" y="1257113"/>
              <a:ext cx="136254" cy="127831"/>
              <a:chOff x="9760610" y="3481078"/>
              <a:chExt cx="136254" cy="127831"/>
            </a:xfrm>
          </p:grpSpPr>
          <p:sp>
            <p:nvSpPr>
              <p:cNvPr id="293" name="Hexagone 153">
                <a:extLst>
                  <a:ext uri="{FF2B5EF4-FFF2-40B4-BE49-F238E27FC236}">
                    <a16:creationId xmlns:a16="http://schemas.microsoft.com/office/drawing/2014/main" id="{5FA426A0-615E-51E1-830D-149FB31513DB}"/>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94" name="Graphique 185">
                <a:extLst>
                  <a:ext uri="{FF2B5EF4-FFF2-40B4-BE49-F238E27FC236}">
                    <a16:creationId xmlns:a16="http://schemas.microsoft.com/office/drawing/2014/main" id="{28A943E2-1ED2-B567-4FDD-DF039E31EB0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90" name="Group 289">
              <a:extLst>
                <a:ext uri="{FF2B5EF4-FFF2-40B4-BE49-F238E27FC236}">
                  <a16:creationId xmlns:a16="http://schemas.microsoft.com/office/drawing/2014/main" id="{5A909246-62D1-F07A-BB52-5C68FC6B6030}"/>
                </a:ext>
              </a:extLst>
            </p:cNvPr>
            <p:cNvGrpSpPr/>
            <p:nvPr/>
          </p:nvGrpSpPr>
          <p:grpSpPr>
            <a:xfrm>
              <a:off x="6515069" y="1179041"/>
              <a:ext cx="136254" cy="127831"/>
              <a:chOff x="9760610" y="3481078"/>
              <a:chExt cx="136254" cy="127831"/>
            </a:xfrm>
          </p:grpSpPr>
          <p:sp>
            <p:nvSpPr>
              <p:cNvPr id="291" name="Hexagone 153">
                <a:extLst>
                  <a:ext uri="{FF2B5EF4-FFF2-40B4-BE49-F238E27FC236}">
                    <a16:creationId xmlns:a16="http://schemas.microsoft.com/office/drawing/2014/main" id="{C8E78C9E-E731-9DD7-B83F-C93C4CA7F875}"/>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92" name="Graphique 185">
                <a:extLst>
                  <a:ext uri="{FF2B5EF4-FFF2-40B4-BE49-F238E27FC236}">
                    <a16:creationId xmlns:a16="http://schemas.microsoft.com/office/drawing/2014/main" id="{8601DC71-22C2-F58C-2E05-784A76CCC55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322" name="Picture 2">
            <a:extLst>
              <a:ext uri="{FF2B5EF4-FFF2-40B4-BE49-F238E27FC236}">
                <a16:creationId xmlns:a16="http://schemas.microsoft.com/office/drawing/2014/main" id="{EADC0662-A83B-6469-B0B4-7F5771034B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257" y="2296057"/>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323" name="Groupe 513">
            <a:extLst>
              <a:ext uri="{FF2B5EF4-FFF2-40B4-BE49-F238E27FC236}">
                <a16:creationId xmlns:a16="http://schemas.microsoft.com/office/drawing/2014/main" id="{D56F977D-9E57-EB13-53F3-9566DCC12E04}"/>
              </a:ext>
            </a:extLst>
          </p:cNvPr>
          <p:cNvGrpSpPr/>
          <p:nvPr/>
        </p:nvGrpSpPr>
        <p:grpSpPr>
          <a:xfrm>
            <a:off x="8733878" y="2316523"/>
            <a:ext cx="152680" cy="165370"/>
            <a:chOff x="6513159" y="1179041"/>
            <a:chExt cx="260946" cy="280711"/>
          </a:xfrm>
          <a:effectLst/>
        </p:grpSpPr>
        <p:grpSp>
          <p:nvGrpSpPr>
            <p:cNvPr id="324" name="Group 382">
              <a:extLst>
                <a:ext uri="{FF2B5EF4-FFF2-40B4-BE49-F238E27FC236}">
                  <a16:creationId xmlns:a16="http://schemas.microsoft.com/office/drawing/2014/main" id="{FC8FB529-67F8-E06E-8BB6-2F4E8CF97C21}"/>
                </a:ext>
              </a:extLst>
            </p:cNvPr>
            <p:cNvGrpSpPr/>
            <p:nvPr/>
          </p:nvGrpSpPr>
          <p:grpSpPr>
            <a:xfrm>
              <a:off x="6513159" y="1331921"/>
              <a:ext cx="136254" cy="127831"/>
              <a:chOff x="9760610" y="3481078"/>
              <a:chExt cx="136254" cy="127831"/>
            </a:xfrm>
          </p:grpSpPr>
          <p:sp>
            <p:nvSpPr>
              <p:cNvPr id="331" name="Hexagone 153">
                <a:extLst>
                  <a:ext uri="{FF2B5EF4-FFF2-40B4-BE49-F238E27FC236}">
                    <a16:creationId xmlns:a16="http://schemas.microsoft.com/office/drawing/2014/main" id="{C59AF979-26C0-73C7-0CD9-C8CD926BFB7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32" name="Graphique 185">
                <a:extLst>
                  <a:ext uri="{FF2B5EF4-FFF2-40B4-BE49-F238E27FC236}">
                    <a16:creationId xmlns:a16="http://schemas.microsoft.com/office/drawing/2014/main" id="{12563E3A-98AE-C161-E649-BA8CA56906F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25" name="Group 382">
              <a:extLst>
                <a:ext uri="{FF2B5EF4-FFF2-40B4-BE49-F238E27FC236}">
                  <a16:creationId xmlns:a16="http://schemas.microsoft.com/office/drawing/2014/main" id="{AE4D5EC4-260C-7EAF-94A0-BE14EA7A0386}"/>
                </a:ext>
              </a:extLst>
            </p:cNvPr>
            <p:cNvGrpSpPr/>
            <p:nvPr/>
          </p:nvGrpSpPr>
          <p:grpSpPr>
            <a:xfrm>
              <a:off x="6637851" y="1257113"/>
              <a:ext cx="136254" cy="127831"/>
              <a:chOff x="9760610" y="3481078"/>
              <a:chExt cx="136254" cy="127831"/>
            </a:xfrm>
          </p:grpSpPr>
          <p:sp>
            <p:nvSpPr>
              <p:cNvPr id="329" name="Hexagone 153">
                <a:extLst>
                  <a:ext uri="{FF2B5EF4-FFF2-40B4-BE49-F238E27FC236}">
                    <a16:creationId xmlns:a16="http://schemas.microsoft.com/office/drawing/2014/main" id="{16E2F28E-44F3-80EC-39E9-F77C042D9E1B}"/>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30" name="Graphique 185">
                <a:extLst>
                  <a:ext uri="{FF2B5EF4-FFF2-40B4-BE49-F238E27FC236}">
                    <a16:creationId xmlns:a16="http://schemas.microsoft.com/office/drawing/2014/main" id="{B4A8AEF8-E797-100E-E14E-1490020DB29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26" name="Group 382">
              <a:extLst>
                <a:ext uri="{FF2B5EF4-FFF2-40B4-BE49-F238E27FC236}">
                  <a16:creationId xmlns:a16="http://schemas.microsoft.com/office/drawing/2014/main" id="{870616A7-2728-3641-9A22-2144DEFFBCCD}"/>
                </a:ext>
              </a:extLst>
            </p:cNvPr>
            <p:cNvGrpSpPr/>
            <p:nvPr/>
          </p:nvGrpSpPr>
          <p:grpSpPr>
            <a:xfrm>
              <a:off x="6515069" y="1179041"/>
              <a:ext cx="136254" cy="127831"/>
              <a:chOff x="9760610" y="3481078"/>
              <a:chExt cx="136254" cy="127831"/>
            </a:xfrm>
          </p:grpSpPr>
          <p:sp>
            <p:nvSpPr>
              <p:cNvPr id="327" name="Hexagone 153">
                <a:extLst>
                  <a:ext uri="{FF2B5EF4-FFF2-40B4-BE49-F238E27FC236}">
                    <a16:creationId xmlns:a16="http://schemas.microsoft.com/office/drawing/2014/main" id="{D7871D33-9DA0-DC17-11A8-DD271096370F}"/>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28" name="Graphique 185">
                <a:extLst>
                  <a:ext uri="{FF2B5EF4-FFF2-40B4-BE49-F238E27FC236}">
                    <a16:creationId xmlns:a16="http://schemas.microsoft.com/office/drawing/2014/main" id="{66AE0D84-4A13-5A8F-8D42-4F00A01693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333" name="Picture 2">
            <a:extLst>
              <a:ext uri="{FF2B5EF4-FFF2-40B4-BE49-F238E27FC236}">
                <a16:creationId xmlns:a16="http://schemas.microsoft.com/office/drawing/2014/main" id="{B9310587-0591-C8B1-D94B-AECE056D47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564"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334" name="Groupe 513">
            <a:extLst>
              <a:ext uri="{FF2B5EF4-FFF2-40B4-BE49-F238E27FC236}">
                <a16:creationId xmlns:a16="http://schemas.microsoft.com/office/drawing/2014/main" id="{4CCB777E-3760-0EC8-0B88-EE3CD4D21501}"/>
              </a:ext>
            </a:extLst>
          </p:cNvPr>
          <p:cNvGrpSpPr/>
          <p:nvPr/>
        </p:nvGrpSpPr>
        <p:grpSpPr>
          <a:xfrm>
            <a:off x="9350027" y="2316523"/>
            <a:ext cx="152680" cy="165370"/>
            <a:chOff x="6513159" y="1179041"/>
            <a:chExt cx="260946" cy="280711"/>
          </a:xfrm>
          <a:effectLst/>
        </p:grpSpPr>
        <p:grpSp>
          <p:nvGrpSpPr>
            <p:cNvPr id="335" name="Group 382">
              <a:extLst>
                <a:ext uri="{FF2B5EF4-FFF2-40B4-BE49-F238E27FC236}">
                  <a16:creationId xmlns:a16="http://schemas.microsoft.com/office/drawing/2014/main" id="{8A8A7488-7876-F380-0B2B-6FCA53E18219}"/>
                </a:ext>
              </a:extLst>
            </p:cNvPr>
            <p:cNvGrpSpPr/>
            <p:nvPr/>
          </p:nvGrpSpPr>
          <p:grpSpPr>
            <a:xfrm>
              <a:off x="6513159" y="1331921"/>
              <a:ext cx="136254" cy="127831"/>
              <a:chOff x="9760610" y="3481078"/>
              <a:chExt cx="136254" cy="127831"/>
            </a:xfrm>
          </p:grpSpPr>
          <p:sp>
            <p:nvSpPr>
              <p:cNvPr id="354" name="Hexagone 153">
                <a:extLst>
                  <a:ext uri="{FF2B5EF4-FFF2-40B4-BE49-F238E27FC236}">
                    <a16:creationId xmlns:a16="http://schemas.microsoft.com/office/drawing/2014/main" id="{83C1615A-CFBA-341C-951D-FEFC8A621161}"/>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55" name="Graphique 185">
                <a:extLst>
                  <a:ext uri="{FF2B5EF4-FFF2-40B4-BE49-F238E27FC236}">
                    <a16:creationId xmlns:a16="http://schemas.microsoft.com/office/drawing/2014/main" id="{132B113B-99B7-1F9C-AC29-1A9FAE99F24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36" name="Group 382">
              <a:extLst>
                <a:ext uri="{FF2B5EF4-FFF2-40B4-BE49-F238E27FC236}">
                  <a16:creationId xmlns:a16="http://schemas.microsoft.com/office/drawing/2014/main" id="{E9016790-1998-B793-A977-C8565C1EB362}"/>
                </a:ext>
              </a:extLst>
            </p:cNvPr>
            <p:cNvGrpSpPr/>
            <p:nvPr/>
          </p:nvGrpSpPr>
          <p:grpSpPr>
            <a:xfrm>
              <a:off x="6637851" y="1257113"/>
              <a:ext cx="136254" cy="127831"/>
              <a:chOff x="9760610" y="3481078"/>
              <a:chExt cx="136254" cy="127831"/>
            </a:xfrm>
          </p:grpSpPr>
          <p:sp>
            <p:nvSpPr>
              <p:cNvPr id="352" name="Hexagone 153">
                <a:extLst>
                  <a:ext uri="{FF2B5EF4-FFF2-40B4-BE49-F238E27FC236}">
                    <a16:creationId xmlns:a16="http://schemas.microsoft.com/office/drawing/2014/main" id="{A92D9A39-51B1-F2F5-7664-96E31192F86B}"/>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53" name="Graphique 185">
                <a:extLst>
                  <a:ext uri="{FF2B5EF4-FFF2-40B4-BE49-F238E27FC236}">
                    <a16:creationId xmlns:a16="http://schemas.microsoft.com/office/drawing/2014/main" id="{C966864E-6293-24EC-78AF-39FC5E97B79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37" name="Group 382">
              <a:extLst>
                <a:ext uri="{FF2B5EF4-FFF2-40B4-BE49-F238E27FC236}">
                  <a16:creationId xmlns:a16="http://schemas.microsoft.com/office/drawing/2014/main" id="{FB3EFC15-E427-DEC7-09E7-DADCF6A45DE5}"/>
                </a:ext>
              </a:extLst>
            </p:cNvPr>
            <p:cNvGrpSpPr/>
            <p:nvPr/>
          </p:nvGrpSpPr>
          <p:grpSpPr>
            <a:xfrm>
              <a:off x="6515069" y="1179041"/>
              <a:ext cx="136254" cy="127831"/>
              <a:chOff x="9760610" y="3481078"/>
              <a:chExt cx="136254" cy="127831"/>
            </a:xfrm>
          </p:grpSpPr>
          <p:sp>
            <p:nvSpPr>
              <p:cNvPr id="338" name="Hexagone 153">
                <a:extLst>
                  <a:ext uri="{FF2B5EF4-FFF2-40B4-BE49-F238E27FC236}">
                    <a16:creationId xmlns:a16="http://schemas.microsoft.com/office/drawing/2014/main" id="{79B557C0-F1C3-3096-23E4-B2EE77494AA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51" name="Graphique 185">
                <a:extLst>
                  <a:ext uri="{FF2B5EF4-FFF2-40B4-BE49-F238E27FC236}">
                    <a16:creationId xmlns:a16="http://schemas.microsoft.com/office/drawing/2014/main" id="{4FBABBA2-20A0-094B-DC6A-3D66D79C1B4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356" name="Picture 2">
            <a:extLst>
              <a:ext uri="{FF2B5EF4-FFF2-40B4-BE49-F238E27FC236}">
                <a16:creationId xmlns:a16="http://schemas.microsoft.com/office/drawing/2014/main" id="{7096B563-3503-1CFB-8309-548F2DDBC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713"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357" name="Groupe 513">
            <a:extLst>
              <a:ext uri="{FF2B5EF4-FFF2-40B4-BE49-F238E27FC236}">
                <a16:creationId xmlns:a16="http://schemas.microsoft.com/office/drawing/2014/main" id="{5CA53BC7-21A2-290A-1809-0DBA4BB991EC}"/>
              </a:ext>
            </a:extLst>
          </p:cNvPr>
          <p:cNvGrpSpPr/>
          <p:nvPr/>
        </p:nvGrpSpPr>
        <p:grpSpPr>
          <a:xfrm>
            <a:off x="10033924" y="2330703"/>
            <a:ext cx="152680" cy="165370"/>
            <a:chOff x="6513159" y="1179041"/>
            <a:chExt cx="260946" cy="280711"/>
          </a:xfrm>
          <a:effectLst/>
        </p:grpSpPr>
        <p:grpSp>
          <p:nvGrpSpPr>
            <p:cNvPr id="358" name="Group 382">
              <a:extLst>
                <a:ext uri="{FF2B5EF4-FFF2-40B4-BE49-F238E27FC236}">
                  <a16:creationId xmlns:a16="http://schemas.microsoft.com/office/drawing/2014/main" id="{4D5341A5-38BB-5BF2-9C41-94F9CDB784BE}"/>
                </a:ext>
              </a:extLst>
            </p:cNvPr>
            <p:cNvGrpSpPr/>
            <p:nvPr/>
          </p:nvGrpSpPr>
          <p:grpSpPr>
            <a:xfrm>
              <a:off x="6513159" y="1331921"/>
              <a:ext cx="136254" cy="127831"/>
              <a:chOff x="9760610" y="3481078"/>
              <a:chExt cx="136254" cy="127831"/>
            </a:xfrm>
          </p:grpSpPr>
          <p:sp>
            <p:nvSpPr>
              <p:cNvPr id="365" name="Hexagone 153">
                <a:extLst>
                  <a:ext uri="{FF2B5EF4-FFF2-40B4-BE49-F238E27FC236}">
                    <a16:creationId xmlns:a16="http://schemas.microsoft.com/office/drawing/2014/main" id="{8A60178C-397F-BC96-F382-9D4E2948B2E3}"/>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66" name="Graphique 185">
                <a:extLst>
                  <a:ext uri="{FF2B5EF4-FFF2-40B4-BE49-F238E27FC236}">
                    <a16:creationId xmlns:a16="http://schemas.microsoft.com/office/drawing/2014/main" id="{44AE3958-2BFB-E1EF-B53D-27A04E5004E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59" name="Group 382">
              <a:extLst>
                <a:ext uri="{FF2B5EF4-FFF2-40B4-BE49-F238E27FC236}">
                  <a16:creationId xmlns:a16="http://schemas.microsoft.com/office/drawing/2014/main" id="{E85B6452-9466-5270-36A9-98C4A5EB39A7}"/>
                </a:ext>
              </a:extLst>
            </p:cNvPr>
            <p:cNvGrpSpPr/>
            <p:nvPr/>
          </p:nvGrpSpPr>
          <p:grpSpPr>
            <a:xfrm>
              <a:off x="6637851" y="1257113"/>
              <a:ext cx="136254" cy="127831"/>
              <a:chOff x="9760610" y="3481078"/>
              <a:chExt cx="136254" cy="127831"/>
            </a:xfrm>
          </p:grpSpPr>
          <p:sp>
            <p:nvSpPr>
              <p:cNvPr id="363" name="Hexagone 153">
                <a:extLst>
                  <a:ext uri="{FF2B5EF4-FFF2-40B4-BE49-F238E27FC236}">
                    <a16:creationId xmlns:a16="http://schemas.microsoft.com/office/drawing/2014/main" id="{85D897FA-D19A-1502-1DA7-3BD428B7E97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64" name="Graphique 185">
                <a:extLst>
                  <a:ext uri="{FF2B5EF4-FFF2-40B4-BE49-F238E27FC236}">
                    <a16:creationId xmlns:a16="http://schemas.microsoft.com/office/drawing/2014/main" id="{7F6FFCDA-38C0-3A66-5206-9AC72A210E8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360" name="Group 382">
              <a:extLst>
                <a:ext uri="{FF2B5EF4-FFF2-40B4-BE49-F238E27FC236}">
                  <a16:creationId xmlns:a16="http://schemas.microsoft.com/office/drawing/2014/main" id="{3B256AB0-D026-49E8-7A05-A4954653A43A}"/>
                </a:ext>
              </a:extLst>
            </p:cNvPr>
            <p:cNvGrpSpPr/>
            <p:nvPr/>
          </p:nvGrpSpPr>
          <p:grpSpPr>
            <a:xfrm>
              <a:off x="6515069" y="1179041"/>
              <a:ext cx="136254" cy="127831"/>
              <a:chOff x="9760610" y="3481078"/>
              <a:chExt cx="136254" cy="127831"/>
            </a:xfrm>
          </p:grpSpPr>
          <p:sp>
            <p:nvSpPr>
              <p:cNvPr id="361" name="Hexagone 153">
                <a:extLst>
                  <a:ext uri="{FF2B5EF4-FFF2-40B4-BE49-F238E27FC236}">
                    <a16:creationId xmlns:a16="http://schemas.microsoft.com/office/drawing/2014/main" id="{A44502ED-ECF8-4237-F7E0-781DD8B3CB59}"/>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362" name="Graphique 185">
                <a:extLst>
                  <a:ext uri="{FF2B5EF4-FFF2-40B4-BE49-F238E27FC236}">
                    <a16:creationId xmlns:a16="http://schemas.microsoft.com/office/drawing/2014/main" id="{820BC832-E644-92C3-AA8F-106654EF61F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367" name="Picture 2">
            <a:extLst>
              <a:ext uri="{FF2B5EF4-FFF2-40B4-BE49-F238E27FC236}">
                <a16:creationId xmlns:a16="http://schemas.microsoft.com/office/drawing/2014/main" id="{9974E579-BDC4-7425-ABB8-C4A3BA9DE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5610" y="2314743"/>
            <a:ext cx="227000" cy="1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6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ectangle: Rounded Corners 114">
            <a:extLst>
              <a:ext uri="{FF2B5EF4-FFF2-40B4-BE49-F238E27FC236}">
                <a16:creationId xmlns:a16="http://schemas.microsoft.com/office/drawing/2014/main" id="{E06C6FFB-41F1-4D1C-8945-EE2BDA615ADE}"/>
              </a:ext>
            </a:extLst>
          </p:cNvPr>
          <p:cNvSpPr/>
          <p:nvPr/>
        </p:nvSpPr>
        <p:spPr bwMode="auto">
          <a:xfrm>
            <a:off x="8904214" y="3189623"/>
            <a:ext cx="2551672" cy="1811836"/>
          </a:xfrm>
          <a:prstGeom prst="rect">
            <a:avLst/>
          </a:prstGeom>
          <a:solidFill>
            <a:srgbClr val="D06A6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INSIGHTS ACTIVATION</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 name="Title 2">
            <a:extLst>
              <a:ext uri="{FF2B5EF4-FFF2-40B4-BE49-F238E27FC236}">
                <a16:creationId xmlns:a16="http://schemas.microsoft.com/office/drawing/2014/main" id="{D9DF6A99-4EE6-4406-BDAC-3DBD5A4C8502}"/>
              </a:ext>
            </a:extLst>
          </p:cNvPr>
          <p:cNvSpPr>
            <a:spLocks noGrp="1"/>
          </p:cNvSpPr>
          <p:nvPr>
            <p:ph type="title"/>
          </p:nvPr>
        </p:nvSpPr>
        <p:spPr>
          <a:effectLst/>
        </p:spPr>
        <p:txBody>
          <a:bodyPr/>
          <a:lstStyle/>
          <a:p>
            <a:r>
              <a:rPr lang="en-US"/>
              <a:t>AI &amp; Data Engineering Reference Architecture Framework – </a:t>
            </a:r>
            <a:br>
              <a:rPr lang="en-US"/>
            </a:br>
            <a:r>
              <a:rPr lang="en-US" cap="none"/>
              <a:t>Expanded view with IDMC components</a:t>
            </a:r>
          </a:p>
        </p:txBody>
      </p:sp>
      <p:sp>
        <p:nvSpPr>
          <p:cNvPr id="325" name="Rectangle: Rounded Corners 112">
            <a:extLst>
              <a:ext uri="{FF2B5EF4-FFF2-40B4-BE49-F238E27FC236}">
                <a16:creationId xmlns:a16="http://schemas.microsoft.com/office/drawing/2014/main" id="{EDFC7B91-1AAA-45AA-B859-D960724BB82D}"/>
              </a:ext>
            </a:extLst>
          </p:cNvPr>
          <p:cNvSpPr/>
          <p:nvPr/>
        </p:nvSpPr>
        <p:spPr bwMode="auto">
          <a:xfrm>
            <a:off x="2268611" y="3189623"/>
            <a:ext cx="3103754" cy="1811836"/>
          </a:xfrm>
          <a:prstGeom prst="rect">
            <a:avLst/>
          </a:prstGeom>
          <a:solidFill>
            <a:schemeClr val="accent2"/>
          </a:solidFill>
          <a:ln w="9525">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lIns="0" tIns="45720" rIns="0" bIns="7200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Calibri Light"/>
              </a:rPr>
              <a:t>DATA FOUNDATION</a:t>
            </a:r>
          </a:p>
        </p:txBody>
      </p:sp>
      <p:sp>
        <p:nvSpPr>
          <p:cNvPr id="326" name="Rectangle: Rounded Corners 152">
            <a:extLst>
              <a:ext uri="{FF2B5EF4-FFF2-40B4-BE49-F238E27FC236}">
                <a16:creationId xmlns:a16="http://schemas.microsoft.com/office/drawing/2014/main" id="{53F1370F-2A73-4390-AE41-231AB85EF3F2}"/>
              </a:ext>
            </a:extLst>
          </p:cNvPr>
          <p:cNvSpPr/>
          <p:nvPr/>
        </p:nvSpPr>
        <p:spPr bwMode="auto">
          <a:xfrm>
            <a:off x="5435292" y="3189623"/>
            <a:ext cx="3403164" cy="1811836"/>
          </a:xfrm>
          <a:prstGeom prst="rect">
            <a:avLst/>
          </a:prstGeom>
          <a:solidFill>
            <a:srgbClr val="3691AE"/>
          </a:solidFill>
          <a:ln w="9525">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none" lIns="0" rIns="0" bIns="7200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DATA PRODUCTS &amp; AI MODELS ENGINEERING</a:t>
            </a:r>
          </a:p>
        </p:txBody>
      </p:sp>
      <p:sp>
        <p:nvSpPr>
          <p:cNvPr id="330" name="Rectangle: Rounded Corners 97">
            <a:extLst>
              <a:ext uri="{FF2B5EF4-FFF2-40B4-BE49-F238E27FC236}">
                <a16:creationId xmlns:a16="http://schemas.microsoft.com/office/drawing/2014/main" id="{174536D7-D66E-4553-AC7E-923F477D2EC4}"/>
              </a:ext>
            </a:extLst>
          </p:cNvPr>
          <p:cNvSpPr/>
          <p:nvPr/>
        </p:nvSpPr>
        <p:spPr bwMode="auto">
          <a:xfrm>
            <a:off x="2356463" y="3261358"/>
            <a:ext cx="2914730" cy="359163"/>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Capture</a:t>
            </a:r>
          </a:p>
        </p:txBody>
      </p:sp>
      <p:sp>
        <p:nvSpPr>
          <p:cNvPr id="331" name="Rectangle: Rounded Corners 97">
            <a:extLst>
              <a:ext uri="{FF2B5EF4-FFF2-40B4-BE49-F238E27FC236}">
                <a16:creationId xmlns:a16="http://schemas.microsoft.com/office/drawing/2014/main" id="{09961351-695E-4165-97D3-F2329945F078}"/>
              </a:ext>
            </a:extLst>
          </p:cNvPr>
          <p:cNvSpPr/>
          <p:nvPr/>
        </p:nvSpPr>
        <p:spPr bwMode="auto">
          <a:xfrm>
            <a:off x="4215379" y="3961769"/>
            <a:ext cx="1055814" cy="402935"/>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Validation</a:t>
            </a:r>
          </a:p>
        </p:txBody>
      </p:sp>
      <p:sp>
        <p:nvSpPr>
          <p:cNvPr id="333" name="Rectangle: Rounded Corners 97">
            <a:extLst>
              <a:ext uri="{FF2B5EF4-FFF2-40B4-BE49-F238E27FC236}">
                <a16:creationId xmlns:a16="http://schemas.microsoft.com/office/drawing/2014/main" id="{2663540C-A4B4-491E-BCD2-BFB48BB69308}"/>
              </a:ext>
            </a:extLst>
          </p:cNvPr>
          <p:cNvSpPr/>
          <p:nvPr/>
        </p:nvSpPr>
        <p:spPr bwMode="auto">
          <a:xfrm>
            <a:off x="2356463" y="4399217"/>
            <a:ext cx="2914730" cy="359132"/>
          </a:xfrm>
          <a:prstGeom prst="rect">
            <a:avLst/>
          </a:prstGeom>
          <a:solidFill>
            <a:srgbClr val="0070AD"/>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Lake </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(silver)</a:t>
            </a:r>
            <a:endPar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34" name="Rounded Rectangle 102">
            <a:extLst>
              <a:ext uri="{FF2B5EF4-FFF2-40B4-BE49-F238E27FC236}">
                <a16:creationId xmlns:a16="http://schemas.microsoft.com/office/drawing/2014/main" id="{516762C0-B19C-4999-9A67-91B7D4234361}"/>
              </a:ext>
            </a:extLst>
          </p:cNvPr>
          <p:cNvSpPr/>
          <p:nvPr/>
        </p:nvSpPr>
        <p:spPr>
          <a:xfrm>
            <a:off x="7628253" y="3932705"/>
            <a:ext cx="1103734" cy="432000"/>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genAI</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Engineering</a:t>
            </a:r>
          </a:p>
        </p:txBody>
      </p:sp>
      <p:sp>
        <p:nvSpPr>
          <p:cNvPr id="336" name="Rounded Rectangle 102">
            <a:extLst>
              <a:ext uri="{FF2B5EF4-FFF2-40B4-BE49-F238E27FC236}">
                <a16:creationId xmlns:a16="http://schemas.microsoft.com/office/drawing/2014/main" id="{98EAED7A-92D6-4757-8625-DCB12ADF09F0}"/>
              </a:ext>
            </a:extLst>
          </p:cNvPr>
          <p:cNvSpPr/>
          <p:nvPr/>
        </p:nvSpPr>
        <p:spPr>
          <a:xfrm>
            <a:off x="5544098" y="3597207"/>
            <a:ext cx="3187870" cy="308251"/>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Lake </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(gold)</a:t>
            </a:r>
            <a:endParaRPr kumimoji="0" lang="en-US" sz="6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38" name="Rectangle: Rounded Corners 440">
            <a:extLst>
              <a:ext uri="{FF2B5EF4-FFF2-40B4-BE49-F238E27FC236}">
                <a16:creationId xmlns:a16="http://schemas.microsoft.com/office/drawing/2014/main" id="{F2FE8CFF-2642-4E4B-98C4-03B4A1B34BFF}"/>
              </a:ext>
            </a:extLst>
          </p:cNvPr>
          <p:cNvSpPr/>
          <p:nvPr/>
        </p:nvSpPr>
        <p:spPr>
          <a:xfrm>
            <a:off x="335047" y="2613964"/>
            <a:ext cx="1817993" cy="3373869"/>
          </a:xfrm>
          <a:prstGeom prst="rect">
            <a:avLst/>
          </a:prstGeom>
          <a:solidFill>
            <a:srgbClr val="5BC189"/>
          </a:solidFill>
          <a:ln w="9525">
            <a:noFill/>
          </a:ln>
          <a:effectLst/>
        </p:spPr>
        <p:style>
          <a:lnRef idx="0">
            <a:scrgbClr r="0" g="0" b="0"/>
          </a:lnRef>
          <a:fillRef idx="0">
            <a:scrgbClr r="0" g="0" b="0"/>
          </a:fillRef>
          <a:effectRef idx="0">
            <a:scrgbClr r="0" g="0" b="0"/>
          </a:effectRef>
          <a:fontRef idx="minor">
            <a:schemeClr val="lt1"/>
          </a:fontRef>
        </p:style>
        <p:txBody>
          <a:bodyPr wrap="none" lIns="0" rIns="0" bIns="72000" rtlCol="0" anchor="b"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DATA TRUST</a:t>
            </a:r>
          </a:p>
        </p:txBody>
      </p:sp>
      <p:sp>
        <p:nvSpPr>
          <p:cNvPr id="353" name="Rectangle: Rounded Corners 145">
            <a:extLst>
              <a:ext uri="{FF2B5EF4-FFF2-40B4-BE49-F238E27FC236}">
                <a16:creationId xmlns:a16="http://schemas.microsoft.com/office/drawing/2014/main" id="{37617178-C247-495A-9280-ED1EE406B0D7}"/>
              </a:ext>
            </a:extLst>
          </p:cNvPr>
          <p:cNvSpPr/>
          <p:nvPr/>
        </p:nvSpPr>
        <p:spPr>
          <a:xfrm>
            <a:off x="2297853" y="5089033"/>
            <a:ext cx="9187276" cy="892065"/>
          </a:xfrm>
          <a:prstGeom prst="rect">
            <a:avLst/>
          </a:prstGeom>
          <a:solidFill>
            <a:srgbClr val="8E53AE"/>
          </a:solidFill>
          <a:ln w="9525">
            <a:noFill/>
          </a:ln>
          <a:effectLst/>
        </p:spPr>
        <p:style>
          <a:lnRef idx="0">
            <a:scrgbClr r="0" g="0" b="0"/>
          </a:lnRef>
          <a:fillRef idx="0">
            <a:scrgbClr r="0" g="0" b="0"/>
          </a:fillRef>
          <a:effectRef idx="0">
            <a:scrgbClr r="0" g="0" b="0"/>
          </a:effectRef>
          <a:fontRef idx="minor">
            <a:schemeClr val="lt1"/>
          </a:fontRef>
        </p:style>
        <p:txBody>
          <a:bodyPr lIns="0" rIns="0" rtlCol="0" anchor="b"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Ubuntu Medium"/>
                <a:ea typeface="+mn-ea"/>
                <a:cs typeface="+mn-cs"/>
              </a:rPr>
              <a:t>PLATFORM FOUNDATION</a:t>
            </a:r>
          </a:p>
        </p:txBody>
      </p:sp>
      <p:sp>
        <p:nvSpPr>
          <p:cNvPr id="354" name="Rectangle: Rounded Corners 147">
            <a:extLst>
              <a:ext uri="{FF2B5EF4-FFF2-40B4-BE49-F238E27FC236}">
                <a16:creationId xmlns:a16="http://schemas.microsoft.com/office/drawing/2014/main" id="{ECFBA5E0-DC6F-4D72-943C-82F5B7FA9C0C}"/>
              </a:ext>
            </a:extLst>
          </p:cNvPr>
          <p:cNvSpPr/>
          <p:nvPr/>
        </p:nvSpPr>
        <p:spPr bwMode="auto">
          <a:xfrm>
            <a:off x="2341436" y="5152080"/>
            <a:ext cx="6128986" cy="684000"/>
          </a:xfrm>
          <a:prstGeom prst="rect">
            <a:avLst/>
          </a:prstGeom>
          <a:solidFill>
            <a:schemeClr val="accent3">
              <a:lumMod val="90000"/>
              <a:lumOff val="10000"/>
              <a:alpha val="20000"/>
            </a:schemeClr>
          </a:solidFill>
          <a:ln w="317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none" lIns="0" rIns="0" rtlCol="0" anchor="t"/>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Ubuntu Medium"/>
                <a:ea typeface="+mn-ea"/>
                <a:cs typeface="Calibri" panose="020F0502020204030204" pitchFamily="34" charset="0"/>
              </a:rPr>
              <a:t>Hybrid and Multi cloud Operations</a:t>
            </a:r>
          </a:p>
        </p:txBody>
      </p:sp>
      <p:sp>
        <p:nvSpPr>
          <p:cNvPr id="363" name="Rounded Rectangle 102">
            <a:extLst>
              <a:ext uri="{FF2B5EF4-FFF2-40B4-BE49-F238E27FC236}">
                <a16:creationId xmlns:a16="http://schemas.microsoft.com/office/drawing/2014/main" id="{F4E0CB5D-EB48-437D-9AC0-E21C511E3FE1}"/>
              </a:ext>
            </a:extLst>
          </p:cNvPr>
          <p:cNvSpPr/>
          <p:nvPr/>
        </p:nvSpPr>
        <p:spPr>
          <a:xfrm>
            <a:off x="5544098" y="4394198"/>
            <a:ext cx="3187870" cy="375383"/>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Semantic</a:t>
            </a:r>
          </a:p>
        </p:txBody>
      </p:sp>
      <p:sp>
        <p:nvSpPr>
          <p:cNvPr id="364" name="Rounded Rectangle 102">
            <a:extLst>
              <a:ext uri="{FF2B5EF4-FFF2-40B4-BE49-F238E27FC236}">
                <a16:creationId xmlns:a16="http://schemas.microsoft.com/office/drawing/2014/main" id="{9D56D9F6-FB87-41D3-8DB2-A20BCCF1417A}"/>
              </a:ext>
            </a:extLst>
          </p:cNvPr>
          <p:cNvSpPr/>
          <p:nvPr/>
        </p:nvSpPr>
        <p:spPr>
          <a:xfrm>
            <a:off x="5544098" y="3932705"/>
            <a:ext cx="969468" cy="432000"/>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Engineering</a:t>
            </a:r>
          </a:p>
        </p:txBody>
      </p:sp>
      <p:sp>
        <p:nvSpPr>
          <p:cNvPr id="371" name="Rounded Rectangle 102">
            <a:extLst>
              <a:ext uri="{FF2B5EF4-FFF2-40B4-BE49-F238E27FC236}">
                <a16:creationId xmlns:a16="http://schemas.microsoft.com/office/drawing/2014/main" id="{9B4FEA53-D721-48FA-968D-D2645835623F}"/>
              </a:ext>
            </a:extLst>
          </p:cNvPr>
          <p:cNvSpPr/>
          <p:nvPr/>
        </p:nvSpPr>
        <p:spPr>
          <a:xfrm>
            <a:off x="5544098" y="3254900"/>
            <a:ext cx="1560417" cy="310755"/>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Products </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Hub</a:t>
            </a:r>
          </a:p>
        </p:txBody>
      </p:sp>
      <p:sp>
        <p:nvSpPr>
          <p:cNvPr id="378" name="Rectangle: Rounded Corners 97">
            <a:extLst>
              <a:ext uri="{FF2B5EF4-FFF2-40B4-BE49-F238E27FC236}">
                <a16:creationId xmlns:a16="http://schemas.microsoft.com/office/drawing/2014/main" id="{71A9B4C2-494A-4953-9F5A-1AC2D2A45209}"/>
              </a:ext>
            </a:extLst>
          </p:cNvPr>
          <p:cNvSpPr/>
          <p:nvPr/>
        </p:nvSpPr>
        <p:spPr bwMode="auto">
          <a:xfrm>
            <a:off x="2356463" y="3961769"/>
            <a:ext cx="1799904" cy="402935"/>
          </a:xfrm>
          <a:prstGeom prst="rect">
            <a:avLst/>
          </a:prstGeom>
          <a:solidFill>
            <a:schemeClr val="accent1"/>
          </a:solidFill>
          <a:ln w="0">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Preprocessing</a:t>
            </a:r>
          </a:p>
        </p:txBody>
      </p:sp>
      <p:sp>
        <p:nvSpPr>
          <p:cNvPr id="429" name="Rectangle: Rounded Corners 441">
            <a:extLst>
              <a:ext uri="{FF2B5EF4-FFF2-40B4-BE49-F238E27FC236}">
                <a16:creationId xmlns:a16="http://schemas.microsoft.com/office/drawing/2014/main" id="{7158816C-583E-4BF8-BD9A-C0A409F239BE}"/>
              </a:ext>
            </a:extLst>
          </p:cNvPr>
          <p:cNvSpPr/>
          <p:nvPr/>
        </p:nvSpPr>
        <p:spPr>
          <a:xfrm>
            <a:off x="407457" y="2783915"/>
            <a:ext cx="1675094" cy="367904"/>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Data Governance Strategy, </a:t>
            </a:r>
            <a:b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b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Culture, Organization &amp; Process</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430" name="Rectangle: Rounded Corners 443">
            <a:extLst>
              <a:ext uri="{FF2B5EF4-FFF2-40B4-BE49-F238E27FC236}">
                <a16:creationId xmlns:a16="http://schemas.microsoft.com/office/drawing/2014/main" id="{C11B9D73-5893-4A52-B832-CC24658B9BFD}"/>
              </a:ext>
            </a:extLst>
          </p:cNvPr>
          <p:cNvSpPr/>
          <p:nvPr/>
        </p:nvSpPr>
        <p:spPr>
          <a:xfrm>
            <a:off x="407457" y="4590124"/>
            <a:ext cx="820454" cy="324605"/>
          </a:xfrm>
          <a:prstGeom prst="rect">
            <a:avLst/>
          </a:prstGeom>
          <a:solidFill>
            <a:srgbClr val="00B050"/>
          </a:solidFill>
          <a:ln>
            <a:noFill/>
          </a:ln>
          <a:effectLst/>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Master Data  </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Management</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434" name="Rectangle: Rounded Corners 444">
            <a:extLst>
              <a:ext uri="{FF2B5EF4-FFF2-40B4-BE49-F238E27FC236}">
                <a16:creationId xmlns:a16="http://schemas.microsoft.com/office/drawing/2014/main" id="{4F0CA5AB-44BD-4056-BCD4-576B3E9530FF}"/>
              </a:ext>
            </a:extLst>
          </p:cNvPr>
          <p:cNvSpPr/>
          <p:nvPr/>
        </p:nvSpPr>
        <p:spPr>
          <a:xfrm>
            <a:off x="1305184" y="4585457"/>
            <a:ext cx="777366" cy="32354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Lifecycle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435" name="Rectangle: Rounded Corners 445">
            <a:extLst>
              <a:ext uri="{FF2B5EF4-FFF2-40B4-BE49-F238E27FC236}">
                <a16:creationId xmlns:a16="http://schemas.microsoft.com/office/drawing/2014/main" id="{0D3F9CDD-7401-4E4A-B50A-9B5F758535C6}"/>
              </a:ext>
            </a:extLst>
          </p:cNvPr>
          <p:cNvSpPr/>
          <p:nvPr/>
        </p:nvSpPr>
        <p:spPr>
          <a:xfrm>
            <a:off x="404813" y="5019765"/>
            <a:ext cx="1677737" cy="27940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Protection</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nvGrpSpPr>
          <p:cNvPr id="513" name="Group 512">
            <a:extLst>
              <a:ext uri="{FF2B5EF4-FFF2-40B4-BE49-F238E27FC236}">
                <a16:creationId xmlns:a16="http://schemas.microsoft.com/office/drawing/2014/main" id="{B5D7EED3-896D-47F3-91FC-DAD68049376F}"/>
              </a:ext>
            </a:extLst>
          </p:cNvPr>
          <p:cNvGrpSpPr/>
          <p:nvPr/>
        </p:nvGrpSpPr>
        <p:grpSpPr>
          <a:xfrm>
            <a:off x="407457" y="3256005"/>
            <a:ext cx="1675093" cy="279409"/>
            <a:chOff x="2495208" y="3647661"/>
            <a:chExt cx="1675093" cy="341856"/>
          </a:xfrm>
          <a:effectLst/>
        </p:grpSpPr>
        <p:sp>
          <p:nvSpPr>
            <p:cNvPr id="524" name="Rectangle: Rounded Corners 446">
              <a:extLst>
                <a:ext uri="{FF2B5EF4-FFF2-40B4-BE49-F238E27FC236}">
                  <a16:creationId xmlns:a16="http://schemas.microsoft.com/office/drawing/2014/main" id="{ADF68233-A7D7-48A1-9265-B3F5FC9DA73C}"/>
                </a:ext>
              </a:extLst>
            </p:cNvPr>
            <p:cNvSpPr/>
            <p:nvPr/>
          </p:nvSpPr>
          <p:spPr>
            <a:xfrm>
              <a:off x="2495208" y="3647661"/>
              <a:ext cx="820454"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a:t>
              </a:r>
            </a:p>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Catalog</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525" name="Rectangle: Rounded Corners 447">
              <a:extLst>
                <a:ext uri="{FF2B5EF4-FFF2-40B4-BE49-F238E27FC236}">
                  <a16:creationId xmlns:a16="http://schemas.microsoft.com/office/drawing/2014/main" id="{F9F4BAF3-AA4F-4F74-B3F3-D058CA1B2E13}"/>
                </a:ext>
              </a:extLst>
            </p:cNvPr>
            <p:cNvSpPr/>
            <p:nvPr/>
          </p:nvSpPr>
          <p:spPr>
            <a:xfrm>
              <a:off x="3384033" y="3647661"/>
              <a:ext cx="786268"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Business</a:t>
              </a:r>
            </a:p>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Glossary</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grpSp>
        <p:nvGrpSpPr>
          <p:cNvPr id="526" name="Group 525">
            <a:extLst>
              <a:ext uri="{FF2B5EF4-FFF2-40B4-BE49-F238E27FC236}">
                <a16:creationId xmlns:a16="http://schemas.microsoft.com/office/drawing/2014/main" id="{9B247B1A-E5A4-4208-B4C9-6D4C9008F364}"/>
              </a:ext>
            </a:extLst>
          </p:cNvPr>
          <p:cNvGrpSpPr/>
          <p:nvPr/>
        </p:nvGrpSpPr>
        <p:grpSpPr>
          <a:xfrm>
            <a:off x="407457" y="4115287"/>
            <a:ext cx="1675093" cy="375543"/>
            <a:chOff x="2495204" y="4455823"/>
            <a:chExt cx="1675093" cy="341856"/>
          </a:xfrm>
          <a:effectLst/>
        </p:grpSpPr>
        <p:sp>
          <p:nvSpPr>
            <p:cNvPr id="527" name="Rectangle: Rounded Corners 444">
              <a:extLst>
                <a:ext uri="{FF2B5EF4-FFF2-40B4-BE49-F238E27FC236}">
                  <a16:creationId xmlns:a16="http://schemas.microsoft.com/office/drawing/2014/main" id="{BF87FDDC-DF00-4D0D-AB41-F00FA3B10A0D}"/>
                </a:ext>
              </a:extLst>
            </p:cNvPr>
            <p:cNvSpPr/>
            <p:nvPr/>
          </p:nvSpPr>
          <p:spPr>
            <a:xfrm>
              <a:off x="2495204" y="4455823"/>
              <a:ext cx="820454"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Product</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Mesh  </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Governance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528" name="Rectangle: Rounded Corners 445">
              <a:extLst>
                <a:ext uri="{FF2B5EF4-FFF2-40B4-BE49-F238E27FC236}">
                  <a16:creationId xmlns:a16="http://schemas.microsoft.com/office/drawing/2014/main" id="{CAF3FAC3-BBE2-4D0A-AFCA-514A71373A5E}"/>
                </a:ext>
              </a:extLst>
            </p:cNvPr>
            <p:cNvSpPr/>
            <p:nvPr/>
          </p:nvSpPr>
          <p:spPr>
            <a:xfrm>
              <a:off x="3384029" y="4455823"/>
              <a:ext cx="786268"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Marketplace  </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Governance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530" name="Rectangle 529">
            <a:extLst>
              <a:ext uri="{FF2B5EF4-FFF2-40B4-BE49-F238E27FC236}">
                <a16:creationId xmlns:a16="http://schemas.microsoft.com/office/drawing/2014/main" id="{E898A1D5-1443-4318-8842-DD06F2AC8772}"/>
              </a:ext>
            </a:extLst>
          </p:cNvPr>
          <p:cNvSpPr/>
          <p:nvPr/>
        </p:nvSpPr>
        <p:spPr>
          <a:xfrm>
            <a:off x="3059319" y="1648953"/>
            <a:ext cx="7596000" cy="199274"/>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latin typeface="Ubuntu Medium"/>
                <a:ea typeface="+mn-ea"/>
                <a:cs typeface="Calibri Light"/>
              </a:rPr>
              <a:t>COLLABORATIVE DATA ECOSYSTEM</a:t>
            </a: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31" name="Rectangle 530">
            <a:extLst>
              <a:ext uri="{FF2B5EF4-FFF2-40B4-BE49-F238E27FC236}">
                <a16:creationId xmlns:a16="http://schemas.microsoft.com/office/drawing/2014/main" id="{0166941E-DBA0-4D29-BCF9-A6C84C174A9A}"/>
              </a:ext>
            </a:extLst>
          </p:cNvPr>
          <p:cNvSpPr/>
          <p:nvPr/>
        </p:nvSpPr>
        <p:spPr>
          <a:xfrm>
            <a:off x="2268610" y="1648953"/>
            <a:ext cx="847502" cy="1325463"/>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32" name="Rectangle 531">
            <a:extLst>
              <a:ext uri="{FF2B5EF4-FFF2-40B4-BE49-F238E27FC236}">
                <a16:creationId xmlns:a16="http://schemas.microsoft.com/office/drawing/2014/main" id="{8DDF75B4-2910-4868-BE8F-B91BC5C56C52}"/>
              </a:ext>
            </a:extLst>
          </p:cNvPr>
          <p:cNvSpPr/>
          <p:nvPr/>
        </p:nvSpPr>
        <p:spPr>
          <a:xfrm>
            <a:off x="3152030" y="1888938"/>
            <a:ext cx="7425949" cy="1083768"/>
          </a:xfrm>
          <a:prstGeom prst="rect">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fr-FR" sz="800" b="0" i="0" u="none" strike="noStrike" kern="1200" cap="none" spc="0" normalizeH="0" baseline="0" noProof="0">
                <a:ln>
                  <a:noFill/>
                </a:ln>
                <a:solidFill>
                  <a:prstClr val="black"/>
                </a:solidFill>
                <a:effectLst/>
                <a:uLnTx/>
                <a:uFillTx/>
                <a:latin typeface="Ubuntu Medium"/>
                <a:ea typeface="+mn-ea"/>
                <a:cs typeface="+mn-cs"/>
              </a:rPr>
              <a:t>DATA &amp; AI POWERED APPLICATIONS</a:t>
            </a:r>
            <a:endParaRPr kumimoji="0" lang="en-US" sz="800" b="0" i="0" u="none" strike="noStrike" kern="1200" cap="none" spc="0" normalizeH="0" baseline="0" noProof="0">
              <a:ln>
                <a:noFill/>
              </a:ln>
              <a:solidFill>
                <a:prstClr val="black"/>
              </a:solidFill>
              <a:effectLst/>
              <a:uLnTx/>
              <a:uFillTx/>
              <a:latin typeface="Ubuntu Medium"/>
              <a:ea typeface="+mn-ea"/>
              <a:cs typeface="+mn-cs"/>
            </a:endParaRPr>
          </a:p>
        </p:txBody>
      </p:sp>
      <p:sp>
        <p:nvSpPr>
          <p:cNvPr id="533" name="ZoneTexte 126">
            <a:extLst>
              <a:ext uri="{FF2B5EF4-FFF2-40B4-BE49-F238E27FC236}">
                <a16:creationId xmlns:a16="http://schemas.microsoft.com/office/drawing/2014/main" id="{6BBF4B1F-F28C-4770-A35E-AF3D9E72930F}"/>
              </a:ext>
            </a:extLst>
          </p:cNvPr>
          <p:cNvSpPr txBox="1"/>
          <p:nvPr/>
        </p:nvSpPr>
        <p:spPr>
          <a:xfrm>
            <a:off x="9930950"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Assets Management</a:t>
            </a:r>
          </a:p>
        </p:txBody>
      </p:sp>
      <p:sp>
        <p:nvSpPr>
          <p:cNvPr id="534" name="ZoneTexte 126">
            <a:extLst>
              <a:ext uri="{FF2B5EF4-FFF2-40B4-BE49-F238E27FC236}">
                <a16:creationId xmlns:a16="http://schemas.microsoft.com/office/drawing/2014/main" id="{D2A5FF4D-2A83-44FB-B6C5-D4CCED7C9E97}"/>
              </a:ext>
            </a:extLst>
          </p:cNvPr>
          <p:cNvSpPr txBox="1"/>
          <p:nvPr/>
        </p:nvSpPr>
        <p:spPr>
          <a:xfrm>
            <a:off x="9261958"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Carbon footprint</a:t>
            </a:r>
          </a:p>
        </p:txBody>
      </p:sp>
      <p:sp>
        <p:nvSpPr>
          <p:cNvPr id="535" name="ZoneTexte 126">
            <a:extLst>
              <a:ext uri="{FF2B5EF4-FFF2-40B4-BE49-F238E27FC236}">
                <a16:creationId xmlns:a16="http://schemas.microsoft.com/office/drawing/2014/main" id="{3D870974-64C4-4D6D-AA03-809D620580A8}"/>
              </a:ext>
            </a:extLst>
          </p:cNvPr>
          <p:cNvSpPr txBox="1"/>
          <p:nvPr/>
        </p:nvSpPr>
        <p:spPr>
          <a:xfrm>
            <a:off x="8659954" y="2069137"/>
            <a:ext cx="519759"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General Ledger</a:t>
            </a:r>
          </a:p>
        </p:txBody>
      </p:sp>
      <p:sp>
        <p:nvSpPr>
          <p:cNvPr id="536" name="ZoneTexte 126">
            <a:extLst>
              <a:ext uri="{FF2B5EF4-FFF2-40B4-BE49-F238E27FC236}">
                <a16:creationId xmlns:a16="http://schemas.microsoft.com/office/drawing/2014/main" id="{B222E1B4-0F63-4CDB-8702-00D7AF42CF78}"/>
              </a:ext>
            </a:extLst>
          </p:cNvPr>
          <p:cNvSpPr txBox="1"/>
          <p:nvPr/>
        </p:nvSpPr>
        <p:spPr>
          <a:xfrm>
            <a:off x="7950620"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PLM</a:t>
            </a:r>
          </a:p>
        </p:txBody>
      </p:sp>
      <p:sp>
        <p:nvSpPr>
          <p:cNvPr id="537" name="ZoneTexte 126">
            <a:extLst>
              <a:ext uri="{FF2B5EF4-FFF2-40B4-BE49-F238E27FC236}">
                <a16:creationId xmlns:a16="http://schemas.microsoft.com/office/drawing/2014/main" id="{81D2C10C-D3A8-4148-AC1B-7C8B54047A3F}"/>
              </a:ext>
            </a:extLst>
          </p:cNvPr>
          <p:cNvSpPr txBox="1"/>
          <p:nvPr/>
        </p:nvSpPr>
        <p:spPr>
          <a:xfrm>
            <a:off x="7355591"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Inventory</a:t>
            </a:r>
          </a:p>
        </p:txBody>
      </p:sp>
      <p:sp>
        <p:nvSpPr>
          <p:cNvPr id="538" name="ZoneTexte 126">
            <a:extLst>
              <a:ext uri="{FF2B5EF4-FFF2-40B4-BE49-F238E27FC236}">
                <a16:creationId xmlns:a16="http://schemas.microsoft.com/office/drawing/2014/main" id="{3E0C80C3-9FEF-40F7-AE48-7A9B6597ECE1}"/>
              </a:ext>
            </a:extLst>
          </p:cNvPr>
          <p:cNvSpPr txBox="1"/>
          <p:nvPr/>
        </p:nvSpPr>
        <p:spPr>
          <a:xfrm>
            <a:off x="6652978"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CRM </a:t>
            </a:r>
          </a:p>
        </p:txBody>
      </p:sp>
      <p:sp>
        <p:nvSpPr>
          <p:cNvPr id="539" name="ZoneTexte 126">
            <a:extLst>
              <a:ext uri="{FF2B5EF4-FFF2-40B4-BE49-F238E27FC236}">
                <a16:creationId xmlns:a16="http://schemas.microsoft.com/office/drawing/2014/main" id="{0E2C159A-2CAC-46CE-8A3E-89B4F517622D}"/>
              </a:ext>
            </a:extLst>
          </p:cNvPr>
          <p:cNvSpPr txBox="1"/>
          <p:nvPr/>
        </p:nvSpPr>
        <p:spPr>
          <a:xfrm>
            <a:off x="6054326" y="2069137"/>
            <a:ext cx="516407"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Campaign</a:t>
            </a:r>
          </a:p>
        </p:txBody>
      </p:sp>
      <p:sp>
        <p:nvSpPr>
          <p:cNvPr id="540" name="ZoneTexte 126">
            <a:extLst>
              <a:ext uri="{FF2B5EF4-FFF2-40B4-BE49-F238E27FC236}">
                <a16:creationId xmlns:a16="http://schemas.microsoft.com/office/drawing/2014/main" id="{FC05FB8E-15B9-4971-A245-AABA23B3E7B3}"/>
              </a:ext>
            </a:extLst>
          </p:cNvPr>
          <p:cNvSpPr txBox="1"/>
          <p:nvPr/>
        </p:nvSpPr>
        <p:spPr>
          <a:xfrm>
            <a:off x="5459297" y="2069137"/>
            <a:ext cx="512784" cy="468000"/>
          </a:xfrm>
          <a:prstGeom prst="rect">
            <a:avLst/>
          </a:prstGeom>
          <a:solidFill>
            <a:schemeClr val="bg2">
              <a:lumMod val="90000"/>
            </a:schemeClr>
          </a:solidFill>
          <a:ln>
            <a:noFill/>
          </a:ln>
          <a:effectLst/>
        </p:spPr>
        <p:txBody>
          <a:bodyPr wrap="square" lIns="0" tIns="36000" rIns="0" bIns="36000" anchor="t" anchorCtr="0">
            <a:noAutofit/>
          </a:bodyPr>
          <a:lstStyle>
            <a:defPPr>
              <a:defRPr lang="nl-NL"/>
            </a:defPPr>
            <a:lvl1pPr algn="ctr">
              <a:lnSpc>
                <a:spcPts val="1900"/>
              </a:lnSpc>
              <a:defRPr sz="1700" b="1">
                <a:solidFill>
                  <a:schemeClr val="tx1">
                    <a:lumMod val="85000"/>
                    <a:lumOff val="15000"/>
                  </a:schemeClr>
                </a:solidFill>
                <a:latin typeface="Calibri" panose="020F0502020204030204" pitchFamily="34" charset="0"/>
                <a:cs typeface="Times New Roman" panose="02020603050405020304"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solidFill>
                <a:effectLst/>
                <a:uLnTx/>
                <a:uFillTx/>
                <a:latin typeface="Ubuntu Medium"/>
                <a:ea typeface="+mn-ea"/>
                <a:cs typeface="Times New Roman" panose="02020603050405020304" pitchFamily="18" charset="0"/>
                <a:sym typeface="Calibri"/>
              </a:rPr>
              <a:t>Loyalty</a:t>
            </a:r>
          </a:p>
        </p:txBody>
      </p:sp>
      <p:sp>
        <p:nvSpPr>
          <p:cNvPr id="541" name="Rectangle: Rounded Corners 446">
            <a:extLst>
              <a:ext uri="{FF2B5EF4-FFF2-40B4-BE49-F238E27FC236}">
                <a16:creationId xmlns:a16="http://schemas.microsoft.com/office/drawing/2014/main" id="{6F2AD93F-9BA4-4F08-BF64-7DB37959E93C}"/>
              </a:ext>
            </a:extLst>
          </p:cNvPr>
          <p:cNvSpPr/>
          <p:nvPr/>
        </p:nvSpPr>
        <p:spPr>
          <a:xfrm>
            <a:off x="2341436" y="1922275"/>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Open Data</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42" name="Rectangle: Rounded Corners 446">
            <a:extLst>
              <a:ext uri="{FF2B5EF4-FFF2-40B4-BE49-F238E27FC236}">
                <a16:creationId xmlns:a16="http://schemas.microsoft.com/office/drawing/2014/main" id="{BF45E9AC-AEDB-4CE7-9B09-0FF36A39EBA9}"/>
              </a:ext>
            </a:extLst>
          </p:cNvPr>
          <p:cNvSpPr/>
          <p:nvPr/>
        </p:nvSpPr>
        <p:spPr>
          <a:xfrm>
            <a:off x="2341436" y="2286702"/>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Social Data</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43" name="Rectangle 542">
            <a:extLst>
              <a:ext uri="{FF2B5EF4-FFF2-40B4-BE49-F238E27FC236}">
                <a16:creationId xmlns:a16="http://schemas.microsoft.com/office/drawing/2014/main" id="{1195BC8D-16C0-448C-8113-CBA474CEE8B8}"/>
              </a:ext>
            </a:extLst>
          </p:cNvPr>
          <p:cNvSpPr/>
          <p:nvPr/>
        </p:nvSpPr>
        <p:spPr>
          <a:xfrm>
            <a:off x="10623865" y="1648953"/>
            <a:ext cx="832021" cy="1325463"/>
          </a:xfrm>
          <a:prstGeom prst="rect">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545" name="Rectangle: Rounded Corners 446">
            <a:extLst>
              <a:ext uri="{FF2B5EF4-FFF2-40B4-BE49-F238E27FC236}">
                <a16:creationId xmlns:a16="http://schemas.microsoft.com/office/drawing/2014/main" id="{FA7E6AB3-29C4-4488-A54B-C96A2DE78611}"/>
              </a:ext>
            </a:extLst>
          </p:cNvPr>
          <p:cNvSpPr/>
          <p:nvPr/>
        </p:nvSpPr>
        <p:spPr>
          <a:xfrm>
            <a:off x="10674021" y="1737007"/>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Third Party Solutions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46" name="Rectangle: Rounded Corners 446">
            <a:extLst>
              <a:ext uri="{FF2B5EF4-FFF2-40B4-BE49-F238E27FC236}">
                <a16:creationId xmlns:a16="http://schemas.microsoft.com/office/drawing/2014/main" id="{FA6EFD31-7DBD-419A-9EBA-8B91E7E2D6AE}"/>
              </a:ext>
            </a:extLst>
          </p:cNvPr>
          <p:cNvSpPr/>
          <p:nvPr/>
        </p:nvSpPr>
        <p:spPr>
          <a:xfrm>
            <a:off x="10674021" y="2101434"/>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External Marketplaces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547" name="Rectangle: Rounded Corners 446">
            <a:extLst>
              <a:ext uri="{FF2B5EF4-FFF2-40B4-BE49-F238E27FC236}">
                <a16:creationId xmlns:a16="http://schemas.microsoft.com/office/drawing/2014/main" id="{8B6394B5-8D43-4F0C-A22D-AF3E60C06F75}"/>
              </a:ext>
            </a:extLst>
          </p:cNvPr>
          <p:cNvSpPr/>
          <p:nvPr/>
        </p:nvSpPr>
        <p:spPr>
          <a:xfrm>
            <a:off x="10674021" y="2465861"/>
            <a:ext cx="720000" cy="288000"/>
          </a:xfrm>
          <a:prstGeom prst="rect">
            <a:avLst/>
          </a:prstGeom>
          <a:solidFill>
            <a:srgbClr val="FFC00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rPr>
              <a:t>Partners</a:t>
            </a:r>
            <a:endParaRPr kumimoji="0" lang="en-AU" sz="700" b="0" i="0" u="none" strike="noStrike" kern="1200" cap="none" spc="0" normalizeH="0" baseline="0" noProof="0">
              <a:ln>
                <a:noFill/>
              </a:ln>
              <a:solidFill>
                <a:prstClr val="black"/>
              </a:solidFill>
              <a:effectLst/>
              <a:uLnTx/>
              <a:uFillTx/>
              <a:latin typeface="Ubuntu Medium"/>
              <a:ea typeface="+mn-ea"/>
              <a:cs typeface="Calibri" panose="020F0502020204030204" pitchFamily="34" charset="0"/>
            </a:endParaRPr>
          </a:p>
        </p:txBody>
      </p:sp>
      <p:sp>
        <p:nvSpPr>
          <p:cNvPr id="665" name="Rectangle: Rounded Corners 8">
            <a:extLst>
              <a:ext uri="{FF2B5EF4-FFF2-40B4-BE49-F238E27FC236}">
                <a16:creationId xmlns:a16="http://schemas.microsoft.com/office/drawing/2014/main" id="{B28D4E15-5B1A-4587-B88F-E6E6A1F2D010}"/>
              </a:ext>
            </a:extLst>
          </p:cNvPr>
          <p:cNvSpPr/>
          <p:nvPr/>
        </p:nvSpPr>
        <p:spPr>
          <a:xfrm>
            <a:off x="5399810" y="1976382"/>
            <a:ext cx="1823761"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666" name="ZoneTexte 234">
            <a:extLst>
              <a:ext uri="{FF2B5EF4-FFF2-40B4-BE49-F238E27FC236}">
                <a16:creationId xmlns:a16="http://schemas.microsoft.com/office/drawing/2014/main" id="{EEDA904A-64E1-434C-A3B4-5D982A741432}"/>
              </a:ext>
            </a:extLst>
          </p:cNvPr>
          <p:cNvSpPr txBox="1"/>
          <p:nvPr/>
        </p:nvSpPr>
        <p:spPr>
          <a:xfrm>
            <a:off x="5874958" y="1899930"/>
            <a:ext cx="720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Marketing &amp; Sales</a:t>
            </a:r>
          </a:p>
        </p:txBody>
      </p:sp>
      <p:sp>
        <p:nvSpPr>
          <p:cNvPr id="667" name="Rectangle: Rounded Corners 8">
            <a:extLst>
              <a:ext uri="{FF2B5EF4-FFF2-40B4-BE49-F238E27FC236}">
                <a16:creationId xmlns:a16="http://schemas.microsoft.com/office/drawing/2014/main" id="{5B70FB03-0A5B-4320-8575-7A1906193D2B}"/>
              </a:ext>
            </a:extLst>
          </p:cNvPr>
          <p:cNvSpPr/>
          <p:nvPr/>
        </p:nvSpPr>
        <p:spPr>
          <a:xfrm>
            <a:off x="7286597" y="1974884"/>
            <a:ext cx="1259554"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668" name="ZoneTexte 236">
            <a:extLst>
              <a:ext uri="{FF2B5EF4-FFF2-40B4-BE49-F238E27FC236}">
                <a16:creationId xmlns:a16="http://schemas.microsoft.com/office/drawing/2014/main" id="{4CB2BA24-7B52-4C24-B11D-45B1FE904FA4}"/>
              </a:ext>
            </a:extLst>
          </p:cNvPr>
          <p:cNvSpPr txBox="1"/>
          <p:nvPr/>
        </p:nvSpPr>
        <p:spPr>
          <a:xfrm>
            <a:off x="7589782" y="1899930"/>
            <a:ext cx="576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Supply Chain</a:t>
            </a:r>
          </a:p>
        </p:txBody>
      </p:sp>
      <p:sp>
        <p:nvSpPr>
          <p:cNvPr id="669" name="Rectangle: Rounded Corners 8">
            <a:extLst>
              <a:ext uri="{FF2B5EF4-FFF2-40B4-BE49-F238E27FC236}">
                <a16:creationId xmlns:a16="http://schemas.microsoft.com/office/drawing/2014/main" id="{31E44197-A5F0-443B-B39B-1759FE83E2E1}"/>
              </a:ext>
            </a:extLst>
          </p:cNvPr>
          <p:cNvSpPr/>
          <p:nvPr/>
        </p:nvSpPr>
        <p:spPr>
          <a:xfrm>
            <a:off x="8585433" y="1974884"/>
            <a:ext cx="1259554"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670" name="ZoneTexte 263">
            <a:extLst>
              <a:ext uri="{FF2B5EF4-FFF2-40B4-BE49-F238E27FC236}">
                <a16:creationId xmlns:a16="http://schemas.microsoft.com/office/drawing/2014/main" id="{829F5E81-73CC-485F-B88D-1591CEFD9CA5}"/>
              </a:ext>
            </a:extLst>
          </p:cNvPr>
          <p:cNvSpPr txBox="1"/>
          <p:nvPr/>
        </p:nvSpPr>
        <p:spPr>
          <a:xfrm>
            <a:off x="8803200" y="1899930"/>
            <a:ext cx="828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Finance &amp; Compliance</a:t>
            </a:r>
          </a:p>
        </p:txBody>
      </p:sp>
      <p:sp>
        <p:nvSpPr>
          <p:cNvPr id="672" name="Rectangle: Rounded Corners 8">
            <a:extLst>
              <a:ext uri="{FF2B5EF4-FFF2-40B4-BE49-F238E27FC236}">
                <a16:creationId xmlns:a16="http://schemas.microsoft.com/office/drawing/2014/main" id="{C74EF668-4E0D-4BB8-BB78-B06B672FC5BD}"/>
              </a:ext>
            </a:extLst>
          </p:cNvPr>
          <p:cNvSpPr/>
          <p:nvPr/>
        </p:nvSpPr>
        <p:spPr>
          <a:xfrm>
            <a:off x="9884270" y="1974884"/>
            <a:ext cx="639626" cy="624072"/>
          </a:xfrm>
          <a:prstGeom prst="roundRect">
            <a:avLst>
              <a:gd name="adj" fmla="val 5863"/>
            </a:avLst>
          </a:prstGeom>
          <a:no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673" name="ZoneTexte 283">
            <a:extLst>
              <a:ext uri="{FF2B5EF4-FFF2-40B4-BE49-F238E27FC236}">
                <a16:creationId xmlns:a16="http://schemas.microsoft.com/office/drawing/2014/main" id="{3A47C340-5565-4C50-A3B9-0719FD94CC33}"/>
              </a:ext>
            </a:extLst>
          </p:cNvPr>
          <p:cNvSpPr txBox="1"/>
          <p:nvPr/>
        </p:nvSpPr>
        <p:spPr>
          <a:xfrm>
            <a:off x="9937734" y="1899930"/>
            <a:ext cx="540000" cy="169277"/>
          </a:xfrm>
          <a:prstGeom prst="rect">
            <a:avLst/>
          </a:prstGeom>
          <a:solidFill>
            <a:srgbClr val="BFBFBF"/>
          </a:solidFill>
          <a:effec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Ubuntu Medium"/>
                <a:ea typeface="+mn-ea"/>
                <a:cs typeface="Times New Roman" panose="02020603050405020304" pitchFamily="18" charset="0"/>
              </a:rPr>
              <a:t>Production</a:t>
            </a:r>
          </a:p>
        </p:txBody>
      </p:sp>
      <p:sp>
        <p:nvSpPr>
          <p:cNvPr id="674" name="Rectangle 673">
            <a:extLst>
              <a:ext uri="{FF2B5EF4-FFF2-40B4-BE49-F238E27FC236}">
                <a16:creationId xmlns:a16="http://schemas.microsoft.com/office/drawing/2014/main" id="{D17E4D9A-ADEA-4650-BF6C-F352630385EB}"/>
              </a:ext>
            </a:extLst>
          </p:cNvPr>
          <p:cNvSpPr/>
          <p:nvPr/>
        </p:nvSpPr>
        <p:spPr>
          <a:xfrm>
            <a:off x="5356548" y="2695210"/>
            <a:ext cx="5216400" cy="129754"/>
          </a:xfrm>
          <a:prstGeom prst="rect">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675" name="ZoneTexte 126">
            <a:extLst>
              <a:ext uri="{FF2B5EF4-FFF2-40B4-BE49-F238E27FC236}">
                <a16:creationId xmlns:a16="http://schemas.microsoft.com/office/drawing/2014/main" id="{89C826EA-D8C8-4383-9732-04D708D5D647}"/>
              </a:ext>
            </a:extLst>
          </p:cNvPr>
          <p:cNvSpPr txBox="1"/>
          <p:nvPr/>
        </p:nvSpPr>
        <p:spPr>
          <a:xfrm>
            <a:off x="3238137" y="2641419"/>
            <a:ext cx="7290000" cy="144000"/>
          </a:xfrm>
          <a:prstGeom prst="rect">
            <a:avLst/>
          </a:prstGeom>
          <a:solidFill>
            <a:schemeClr val="bg2">
              <a:lumMod val="90000"/>
            </a:schemeClr>
          </a:solidFill>
          <a:ln>
            <a:noFill/>
          </a:ln>
          <a:effectLst/>
        </p:spPr>
        <p:txBody>
          <a:bodyPr wrap="square" lIns="0" tIns="36000" rIns="0" bIns="36000" anchor="ctr"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fr-FR" sz="700" b="0" i="0" u="none" strike="noStrike" kern="1200" cap="none" spc="0" normalizeH="0" baseline="0" noProof="0">
                <a:ln>
                  <a:noFill/>
                </a:ln>
                <a:solidFill>
                  <a:prstClr val="black"/>
                </a:solidFill>
                <a:effectLst/>
                <a:uLnTx/>
                <a:uFillTx/>
                <a:latin typeface="Ubuntu Medium"/>
                <a:ea typeface="+mn-ea"/>
                <a:cs typeface="Calibri Light"/>
              </a:rPr>
              <a:t>Bridge</a:t>
            </a:r>
            <a:endParaRPr kumimoji="0" lang="en-US" sz="7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685" name="Triangle isocèle 1">
            <a:extLst>
              <a:ext uri="{FF2B5EF4-FFF2-40B4-BE49-F238E27FC236}">
                <a16:creationId xmlns:a16="http://schemas.microsoft.com/office/drawing/2014/main" id="{AA6DF660-106E-4ABF-A63F-3A58149E6F1B}"/>
              </a:ext>
            </a:extLst>
          </p:cNvPr>
          <p:cNvSpPr/>
          <p:nvPr/>
        </p:nvSpPr>
        <p:spPr>
          <a:xfrm flipV="1">
            <a:off x="5345361" y="2969355"/>
            <a:ext cx="871687" cy="211157"/>
          </a:xfrm>
          <a:prstGeom prst="triangle">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686" name="ZoneTexte 4">
            <a:extLst>
              <a:ext uri="{FF2B5EF4-FFF2-40B4-BE49-F238E27FC236}">
                <a16:creationId xmlns:a16="http://schemas.microsoft.com/office/drawing/2014/main" id="{7BCA1C56-818C-46A2-ABAD-68E25B23A102}"/>
              </a:ext>
            </a:extLst>
          </p:cNvPr>
          <p:cNvSpPr txBox="1"/>
          <p:nvPr/>
        </p:nvSpPr>
        <p:spPr>
          <a:xfrm>
            <a:off x="5562150" y="2999271"/>
            <a:ext cx="404278"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prstClr val="black"/>
                </a:solidFill>
                <a:effectLst/>
                <a:uLnTx/>
                <a:uFillTx/>
                <a:latin typeface="Ubuntu"/>
                <a:ea typeface="+mn-ea"/>
                <a:cs typeface="+mn-cs"/>
              </a:rPr>
              <a:t>Collect</a:t>
            </a:r>
          </a:p>
        </p:txBody>
      </p:sp>
      <p:grpSp>
        <p:nvGrpSpPr>
          <p:cNvPr id="690" name="Group 689">
            <a:extLst>
              <a:ext uri="{FF2B5EF4-FFF2-40B4-BE49-F238E27FC236}">
                <a16:creationId xmlns:a16="http://schemas.microsoft.com/office/drawing/2014/main" id="{629E1690-77DD-4F30-A154-ED45B368430F}"/>
              </a:ext>
            </a:extLst>
          </p:cNvPr>
          <p:cNvGrpSpPr/>
          <p:nvPr/>
        </p:nvGrpSpPr>
        <p:grpSpPr>
          <a:xfrm>
            <a:off x="407457" y="3640459"/>
            <a:ext cx="1675093" cy="380201"/>
            <a:chOff x="2495208" y="3647661"/>
            <a:chExt cx="1675093" cy="341856"/>
          </a:xfrm>
          <a:effectLst/>
        </p:grpSpPr>
        <p:sp>
          <p:nvSpPr>
            <p:cNvPr id="691" name="Rectangle: Rounded Corners 446">
              <a:extLst>
                <a:ext uri="{FF2B5EF4-FFF2-40B4-BE49-F238E27FC236}">
                  <a16:creationId xmlns:a16="http://schemas.microsoft.com/office/drawing/2014/main" id="{8C7C27BB-69E6-4A6B-8182-4EFD968B2664}"/>
                </a:ext>
              </a:extLst>
            </p:cNvPr>
            <p:cNvSpPr/>
            <p:nvPr/>
          </p:nvSpPr>
          <p:spPr>
            <a:xfrm>
              <a:off x="2495208" y="3647661"/>
              <a:ext cx="820454"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a:t>
              </a:r>
            </a:p>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Discovery   </a:t>
              </a:r>
            </a:p>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Lineage</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692" name="Rectangle: Rounded Corners 447">
              <a:extLst>
                <a:ext uri="{FF2B5EF4-FFF2-40B4-BE49-F238E27FC236}">
                  <a16:creationId xmlns:a16="http://schemas.microsoft.com/office/drawing/2014/main" id="{0AA7CBD8-5AF3-4B6D-8C40-26BD22346925}"/>
                </a:ext>
              </a:extLst>
            </p:cNvPr>
            <p:cNvSpPr/>
            <p:nvPr/>
          </p:nvSpPr>
          <p:spPr>
            <a:xfrm>
              <a:off x="3384033" y="3647661"/>
              <a:ext cx="786268" cy="341856"/>
            </a:xfrm>
            <a:prstGeom prst="rect">
              <a:avLst/>
            </a:prstGeom>
            <a:solidFill>
              <a:srgbClr val="00B050"/>
            </a:solidFill>
            <a:ln w="12700" cap="flat" cmpd="sng" algn="ctr">
              <a:noFill/>
              <a:prstDash val="solid"/>
              <a:miter lim="800000"/>
            </a:ln>
            <a:effectLst/>
          </p:spPr>
          <p:txBody>
            <a:bodyPr spcFirstLastPara="0" vert="horz" wrap="square" lIns="0" tIns="11430" rIns="0" bIns="11430" numCol="1" spcCol="127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a:t>
              </a:r>
            </a:p>
            <a:p>
              <a:pPr marL="0" marR="0" lvl="0" indent="0" algn="l" defTabSz="400050" rtl="0" eaLnBrk="1" fontAlgn="auto" latinLnBrk="0" hangingPunct="1">
                <a:lnSpc>
                  <a:spcPct val="100000"/>
                </a:lnSpc>
                <a:spcBef>
                  <a:spcPct val="0"/>
                </a:spcBef>
                <a:spcAft>
                  <a:spcPts val="0"/>
                </a:spcAft>
                <a:buClrTx/>
                <a:buSzTx/>
                <a:buFontTx/>
                <a:buNone/>
                <a:tabLst/>
                <a:defRPr/>
              </a:pPr>
              <a:r>
                <a:rPr kumimoji="0" lang="en-GB"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Quality</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695" name="ZoneTexte 4">
            <a:extLst>
              <a:ext uri="{FF2B5EF4-FFF2-40B4-BE49-F238E27FC236}">
                <a16:creationId xmlns:a16="http://schemas.microsoft.com/office/drawing/2014/main" id="{B503481D-6294-4AF3-81DF-D5F2865BBA4C}"/>
              </a:ext>
            </a:extLst>
          </p:cNvPr>
          <p:cNvSpPr txBox="1"/>
          <p:nvPr/>
        </p:nvSpPr>
        <p:spPr>
          <a:xfrm>
            <a:off x="9854795" y="2999271"/>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Ubuntu"/>
                <a:ea typeface="+mn-ea"/>
                <a:cs typeface="+mn-cs"/>
              </a:rPr>
              <a:t>Publish</a:t>
            </a:r>
          </a:p>
        </p:txBody>
      </p:sp>
      <p:sp>
        <p:nvSpPr>
          <p:cNvPr id="687" name="Triangle isocèle 1">
            <a:extLst>
              <a:ext uri="{FF2B5EF4-FFF2-40B4-BE49-F238E27FC236}">
                <a16:creationId xmlns:a16="http://schemas.microsoft.com/office/drawing/2014/main" id="{2482DD7E-5EA1-4B1C-99D9-C110E444F628}"/>
              </a:ext>
            </a:extLst>
          </p:cNvPr>
          <p:cNvSpPr/>
          <p:nvPr/>
        </p:nvSpPr>
        <p:spPr>
          <a:xfrm flipV="1">
            <a:off x="2268610" y="2974461"/>
            <a:ext cx="847502" cy="201416"/>
          </a:xfrm>
          <a:prstGeom prst="triangle">
            <a:avLst/>
          </a:prstGeom>
          <a:solidFill>
            <a:srgbClr val="FFCC66"/>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688" name="ZoneTexte 4">
            <a:extLst>
              <a:ext uri="{FF2B5EF4-FFF2-40B4-BE49-F238E27FC236}">
                <a16:creationId xmlns:a16="http://schemas.microsoft.com/office/drawing/2014/main" id="{7B087C03-9584-4C91-94A3-FC0A5BB707D8}"/>
              </a:ext>
            </a:extLst>
          </p:cNvPr>
          <p:cNvSpPr txBox="1"/>
          <p:nvPr/>
        </p:nvSpPr>
        <p:spPr>
          <a:xfrm>
            <a:off x="2503621" y="2999271"/>
            <a:ext cx="404278"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prstClr val="black"/>
                </a:solidFill>
                <a:effectLst/>
                <a:uLnTx/>
                <a:uFillTx/>
                <a:latin typeface="Ubuntu"/>
                <a:ea typeface="+mn-ea"/>
                <a:cs typeface="+mn-cs"/>
              </a:rPr>
              <a:t>Collect</a:t>
            </a:r>
          </a:p>
        </p:txBody>
      </p:sp>
      <p:sp>
        <p:nvSpPr>
          <p:cNvPr id="11" name="Triangle isocèle 1">
            <a:extLst>
              <a:ext uri="{FF2B5EF4-FFF2-40B4-BE49-F238E27FC236}">
                <a16:creationId xmlns:a16="http://schemas.microsoft.com/office/drawing/2014/main" id="{0D7309A4-08F5-7028-5847-53C9CE97E1F1}"/>
              </a:ext>
            </a:extLst>
          </p:cNvPr>
          <p:cNvSpPr/>
          <p:nvPr/>
        </p:nvSpPr>
        <p:spPr>
          <a:xfrm>
            <a:off x="7432247" y="2944721"/>
            <a:ext cx="886885" cy="250483"/>
          </a:xfrm>
          <a:prstGeom prst="triangle">
            <a:avLst/>
          </a:prstGeom>
          <a:solidFill>
            <a:srgbClr val="3691AE"/>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sp>
        <p:nvSpPr>
          <p:cNvPr id="12" name="ZoneTexte 4">
            <a:extLst>
              <a:ext uri="{FF2B5EF4-FFF2-40B4-BE49-F238E27FC236}">
                <a16:creationId xmlns:a16="http://schemas.microsoft.com/office/drawing/2014/main" id="{B045116A-BDEA-DA23-5A29-7B3616F2DB3A}"/>
              </a:ext>
            </a:extLst>
          </p:cNvPr>
          <p:cNvSpPr txBox="1"/>
          <p:nvPr/>
        </p:nvSpPr>
        <p:spPr>
          <a:xfrm>
            <a:off x="7658104" y="2999271"/>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Ubuntu"/>
                <a:ea typeface="+mn-ea"/>
                <a:cs typeface="+mn-cs"/>
              </a:rPr>
              <a:t>Publish</a:t>
            </a:r>
          </a:p>
        </p:txBody>
      </p:sp>
      <p:sp>
        <p:nvSpPr>
          <p:cNvPr id="13" name="Triangle isocèle 1">
            <a:extLst>
              <a:ext uri="{FF2B5EF4-FFF2-40B4-BE49-F238E27FC236}">
                <a16:creationId xmlns:a16="http://schemas.microsoft.com/office/drawing/2014/main" id="{D2810A8B-E6BD-404C-23C0-336CF4A4A3AC}"/>
              </a:ext>
            </a:extLst>
          </p:cNvPr>
          <p:cNvSpPr/>
          <p:nvPr/>
        </p:nvSpPr>
        <p:spPr>
          <a:xfrm>
            <a:off x="7462726" y="1826055"/>
            <a:ext cx="833114" cy="79816"/>
          </a:xfrm>
          <a:prstGeom prst="triangle">
            <a:avLst/>
          </a:prstGeom>
          <a:solidFill>
            <a:schemeClr val="bg1">
              <a:lumMod val="75000"/>
            </a:schemeClr>
          </a:solidFill>
          <a:ln w="9525">
            <a:noFill/>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108000" rIns="72000" bIns="45720" numCol="1" spcCol="0" rtlCol="0" fromWordArt="0" anchor="b" anchorCtr="0" forceAA="0" compatLnSpc="1">
            <a:prstTxWarp prst="textNoShape">
              <a:avLst/>
            </a:prstTxWarp>
            <a:noAutofit/>
          </a:body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fr-FR" sz="800" b="0" i="0" u="none" strike="noStrike" kern="1200" cap="none" spc="0" normalizeH="0" baseline="0" noProof="0" err="1">
              <a:ln>
                <a:noFill/>
              </a:ln>
              <a:solidFill>
                <a:prstClr val="black"/>
              </a:solidFill>
              <a:effectLst/>
              <a:uLnTx/>
              <a:uFillTx/>
              <a:latin typeface="Ubuntu Medium"/>
              <a:ea typeface="+mn-ea"/>
              <a:cs typeface="Calibri Light"/>
            </a:endParaRPr>
          </a:p>
        </p:txBody>
      </p:sp>
      <p:sp>
        <p:nvSpPr>
          <p:cNvPr id="16" name="Rectangle: Rounded Corners 148">
            <a:extLst>
              <a:ext uri="{FF2B5EF4-FFF2-40B4-BE49-F238E27FC236}">
                <a16:creationId xmlns:a16="http://schemas.microsoft.com/office/drawing/2014/main" id="{C1B595FF-7ADD-37FA-C1F4-BFB24AD75361}"/>
              </a:ext>
            </a:extLst>
          </p:cNvPr>
          <p:cNvSpPr/>
          <p:nvPr/>
        </p:nvSpPr>
        <p:spPr bwMode="auto">
          <a:xfrm>
            <a:off x="8575843" y="5152080"/>
            <a:ext cx="2793286" cy="684000"/>
          </a:xfrm>
          <a:prstGeom prst="rect">
            <a:avLst/>
          </a:prstGeom>
          <a:solidFill>
            <a:schemeClr val="accent3">
              <a:lumMod val="90000"/>
              <a:lumOff val="10000"/>
              <a:alpha val="20000"/>
            </a:schemeClr>
          </a:solidFill>
          <a:ln w="317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none" lIns="0" rIns="0" rtlCol="0" anchor="t"/>
          <a:lstStyle>
            <a:defPPr>
              <a:defRPr lang="pt-PT"/>
            </a:defPPr>
            <a:lvl1pPr marL="0" algn="l" defTabSz="914400" rtl="0" eaLnBrk="1" latinLnBrk="0" hangingPunct="1">
              <a:defRPr sz="1800" kern="1200">
                <a:solidFill>
                  <a:schemeClr val="accent2"/>
                </a:solidFill>
                <a:latin typeface="+mn-lt"/>
                <a:ea typeface="+mn-ea"/>
                <a:cs typeface="+mn-cs"/>
              </a:defRPr>
            </a:lvl1pPr>
            <a:lvl2pPr marL="457200" algn="l" defTabSz="914400" rtl="0" eaLnBrk="1" latinLnBrk="0" hangingPunct="1">
              <a:defRPr sz="1800" kern="1200">
                <a:solidFill>
                  <a:schemeClr val="accent2"/>
                </a:solidFill>
                <a:latin typeface="+mn-lt"/>
                <a:ea typeface="+mn-ea"/>
                <a:cs typeface="+mn-cs"/>
              </a:defRPr>
            </a:lvl2pPr>
            <a:lvl3pPr marL="914400" algn="l" defTabSz="914400" rtl="0" eaLnBrk="1" latinLnBrk="0" hangingPunct="1">
              <a:defRPr sz="1800" kern="1200">
                <a:solidFill>
                  <a:schemeClr val="accent2"/>
                </a:solidFill>
                <a:latin typeface="+mn-lt"/>
                <a:ea typeface="+mn-ea"/>
                <a:cs typeface="+mn-cs"/>
              </a:defRPr>
            </a:lvl3pPr>
            <a:lvl4pPr marL="1371600" algn="l" defTabSz="914400" rtl="0" eaLnBrk="1" latinLnBrk="0" hangingPunct="1">
              <a:defRPr sz="1800" kern="1200">
                <a:solidFill>
                  <a:schemeClr val="accent2"/>
                </a:solidFill>
                <a:latin typeface="+mn-lt"/>
                <a:ea typeface="+mn-ea"/>
                <a:cs typeface="+mn-cs"/>
              </a:defRPr>
            </a:lvl4pPr>
            <a:lvl5pPr marL="1828800" algn="l" defTabSz="914400" rtl="0" eaLnBrk="1" latinLnBrk="0" hangingPunct="1">
              <a:defRPr sz="1800" kern="1200">
                <a:solidFill>
                  <a:schemeClr val="accent2"/>
                </a:solidFill>
                <a:latin typeface="+mn-lt"/>
                <a:ea typeface="+mn-ea"/>
                <a:cs typeface="+mn-cs"/>
              </a:defRPr>
            </a:lvl5pPr>
            <a:lvl6pPr marL="2286000" algn="l" defTabSz="914400" rtl="0" eaLnBrk="1" latinLnBrk="0" hangingPunct="1">
              <a:defRPr sz="1800" kern="1200">
                <a:solidFill>
                  <a:schemeClr val="accent2"/>
                </a:solidFill>
                <a:latin typeface="+mn-lt"/>
                <a:ea typeface="+mn-ea"/>
                <a:cs typeface="+mn-cs"/>
              </a:defRPr>
            </a:lvl6pPr>
            <a:lvl7pPr marL="2743200" algn="l" defTabSz="914400" rtl="0" eaLnBrk="1" latinLnBrk="0" hangingPunct="1">
              <a:defRPr sz="1800" kern="1200">
                <a:solidFill>
                  <a:schemeClr val="accent2"/>
                </a:solidFill>
                <a:latin typeface="+mn-lt"/>
                <a:ea typeface="+mn-ea"/>
                <a:cs typeface="+mn-cs"/>
              </a:defRPr>
            </a:lvl7pPr>
            <a:lvl8pPr marL="3200400" algn="l" defTabSz="914400" rtl="0" eaLnBrk="1" latinLnBrk="0" hangingPunct="1">
              <a:defRPr sz="1800" kern="1200">
                <a:solidFill>
                  <a:schemeClr val="accent2"/>
                </a:solidFill>
                <a:latin typeface="+mn-lt"/>
                <a:ea typeface="+mn-ea"/>
                <a:cs typeface="+mn-cs"/>
              </a:defRPr>
            </a:lvl8pPr>
            <a:lvl9pPr marL="3657600" algn="l" defTabSz="914400" rtl="0" eaLnBrk="1" latinLnBrk="0" hangingPunct="1">
              <a:defRPr sz="1800" kern="1200">
                <a:solidFill>
                  <a:schemeClr val="accent2"/>
                </a:solidFill>
                <a:latin typeface="+mn-lt"/>
                <a:ea typeface="+mn-ea"/>
                <a:cs typeface="+mn-cs"/>
              </a:defRPr>
            </a:lvl9pPr>
          </a:lstStyle>
          <a:p>
            <a:pPr marL="0" marR="0" lvl="0" indent="0" algn="ctr"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Ubuntu Medium"/>
                <a:ea typeface="+mn-ea"/>
                <a:cs typeface="Calibri" panose="020F0502020204030204" pitchFamily="34" charset="0"/>
              </a:rPr>
              <a:t>Data Platform Operations</a:t>
            </a:r>
          </a:p>
        </p:txBody>
      </p:sp>
      <p:sp>
        <p:nvSpPr>
          <p:cNvPr id="4" name="Rounded Rectangle 102">
            <a:extLst>
              <a:ext uri="{FF2B5EF4-FFF2-40B4-BE49-F238E27FC236}">
                <a16:creationId xmlns:a16="http://schemas.microsoft.com/office/drawing/2014/main" id="{9B51AE9E-8228-633D-FE41-8D4B906A86E7}"/>
              </a:ext>
            </a:extLst>
          </p:cNvPr>
          <p:cNvSpPr/>
          <p:nvPr/>
        </p:nvSpPr>
        <p:spPr>
          <a:xfrm>
            <a:off x="6554416" y="3932705"/>
            <a:ext cx="1043021" cy="432000"/>
          </a:xfrm>
          <a:prstGeom prst="rect">
            <a:avLst/>
          </a:prstGeom>
          <a:solidFill>
            <a:srgbClr val="09566D"/>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AI</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Engineering</a:t>
            </a:r>
          </a:p>
        </p:txBody>
      </p:sp>
      <p:sp>
        <p:nvSpPr>
          <p:cNvPr id="7" name="Triangle isocèle 1">
            <a:extLst>
              <a:ext uri="{FF2B5EF4-FFF2-40B4-BE49-F238E27FC236}">
                <a16:creationId xmlns:a16="http://schemas.microsoft.com/office/drawing/2014/main" id="{94811BAD-6036-0C04-3035-B80C02C47D4A}"/>
              </a:ext>
            </a:extLst>
          </p:cNvPr>
          <p:cNvSpPr/>
          <p:nvPr/>
        </p:nvSpPr>
        <p:spPr>
          <a:xfrm>
            <a:off x="9627018" y="2937981"/>
            <a:ext cx="896878" cy="256080"/>
          </a:xfrm>
          <a:prstGeom prst="triangle">
            <a:avLst/>
          </a:prstGeom>
          <a:solidFill>
            <a:srgbClr val="D06A6A"/>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sp>
        <p:nvSpPr>
          <p:cNvPr id="15" name="Triangle isocèle 1">
            <a:extLst>
              <a:ext uri="{FF2B5EF4-FFF2-40B4-BE49-F238E27FC236}">
                <a16:creationId xmlns:a16="http://schemas.microsoft.com/office/drawing/2014/main" id="{F0AF897A-2C75-BA82-AF2C-07B07B34E8C4}"/>
              </a:ext>
            </a:extLst>
          </p:cNvPr>
          <p:cNvSpPr/>
          <p:nvPr/>
        </p:nvSpPr>
        <p:spPr>
          <a:xfrm rot="5400000">
            <a:off x="8474054" y="3931192"/>
            <a:ext cx="833376" cy="106200"/>
          </a:xfrm>
          <a:prstGeom prst="triangle">
            <a:avLst/>
          </a:prstGeom>
          <a:solidFill>
            <a:srgbClr val="3691AE"/>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grpSp>
        <p:nvGrpSpPr>
          <p:cNvPr id="29" name="Group 28">
            <a:extLst>
              <a:ext uri="{FF2B5EF4-FFF2-40B4-BE49-F238E27FC236}">
                <a16:creationId xmlns:a16="http://schemas.microsoft.com/office/drawing/2014/main" id="{C04651B4-6449-BE54-421D-5C7098BC0428}"/>
              </a:ext>
            </a:extLst>
          </p:cNvPr>
          <p:cNvGrpSpPr/>
          <p:nvPr/>
        </p:nvGrpSpPr>
        <p:grpSpPr>
          <a:xfrm>
            <a:off x="407457" y="5409936"/>
            <a:ext cx="1675093" cy="279409"/>
            <a:chOff x="2495208" y="5267109"/>
            <a:chExt cx="1675093" cy="341856"/>
          </a:xfrm>
          <a:effectLst/>
        </p:grpSpPr>
        <p:sp>
          <p:nvSpPr>
            <p:cNvPr id="30" name="Rectangle: Rounded Corners 444">
              <a:extLst>
                <a:ext uri="{FF2B5EF4-FFF2-40B4-BE49-F238E27FC236}">
                  <a16:creationId xmlns:a16="http://schemas.microsoft.com/office/drawing/2014/main" id="{0A6128C5-C05A-4B68-B0E1-FC4CDA561FE4}"/>
                </a:ext>
              </a:extLst>
            </p:cNvPr>
            <p:cNvSpPr/>
            <p:nvPr/>
          </p:nvSpPr>
          <p:spPr>
            <a:xfrm>
              <a:off x="2495208" y="5273719"/>
              <a:ext cx="820454" cy="33524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genAI</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Guardrails</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31" name="Rectangle: Rounded Corners 445">
              <a:extLst>
                <a:ext uri="{FF2B5EF4-FFF2-40B4-BE49-F238E27FC236}">
                  <a16:creationId xmlns:a16="http://schemas.microsoft.com/office/drawing/2014/main" id="{6B06166D-C48B-799A-7C1A-9A048A5B2DF8}"/>
                </a:ext>
              </a:extLst>
            </p:cNvPr>
            <p:cNvSpPr/>
            <p:nvPr/>
          </p:nvSpPr>
          <p:spPr>
            <a:xfrm>
              <a:off x="3384033" y="5267109"/>
              <a:ext cx="786268" cy="341856"/>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vert="horz" wrap="square" lIns="0" rIns="0" rtlCol="0" anchor="ctr" anchorCtr="0"/>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genAI </a:t>
              </a:r>
              <a:b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b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LLM</a:t>
              </a:r>
            </a:p>
            <a:p>
              <a:pPr marL="0" marR="0" lvl="0" indent="0" algn="l" defTabSz="400050" rtl="0" eaLnBrk="1" fontAlgn="auto" latinLnBrk="0" hangingPunct="1">
                <a:lnSpc>
                  <a:spcPct val="85000"/>
                </a:lnSpc>
                <a:spcBef>
                  <a:spcPct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Evaluation</a:t>
              </a:r>
              <a:endParaRPr kumimoji="0" lang="en-AU"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grpSp>
      <p:sp>
        <p:nvSpPr>
          <p:cNvPr id="33" name="ZoneTexte 4">
            <a:extLst>
              <a:ext uri="{FF2B5EF4-FFF2-40B4-BE49-F238E27FC236}">
                <a16:creationId xmlns:a16="http://schemas.microsoft.com/office/drawing/2014/main" id="{0CC00F94-4630-528D-5C33-AB64889E221C}"/>
              </a:ext>
            </a:extLst>
          </p:cNvPr>
          <p:cNvSpPr txBox="1"/>
          <p:nvPr/>
        </p:nvSpPr>
        <p:spPr>
          <a:xfrm>
            <a:off x="9844989" y="3033139"/>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Ubuntu"/>
                <a:ea typeface="+mn-ea"/>
                <a:cs typeface="+mn-cs"/>
              </a:rPr>
              <a:t>Publish</a:t>
            </a:r>
          </a:p>
        </p:txBody>
      </p:sp>
      <p:grpSp>
        <p:nvGrpSpPr>
          <p:cNvPr id="54" name="Groupe 513">
            <a:extLst>
              <a:ext uri="{FF2B5EF4-FFF2-40B4-BE49-F238E27FC236}">
                <a16:creationId xmlns:a16="http://schemas.microsoft.com/office/drawing/2014/main" id="{4FAC616C-0B77-9B59-4431-E29A01A53B40}"/>
              </a:ext>
            </a:extLst>
          </p:cNvPr>
          <p:cNvGrpSpPr/>
          <p:nvPr/>
        </p:nvGrpSpPr>
        <p:grpSpPr>
          <a:xfrm>
            <a:off x="5533074" y="2309791"/>
            <a:ext cx="152679" cy="165370"/>
            <a:chOff x="6513159" y="1179041"/>
            <a:chExt cx="260946" cy="280711"/>
          </a:xfrm>
          <a:effectLst/>
        </p:grpSpPr>
        <p:grpSp>
          <p:nvGrpSpPr>
            <p:cNvPr id="55" name="Group 382">
              <a:extLst>
                <a:ext uri="{FF2B5EF4-FFF2-40B4-BE49-F238E27FC236}">
                  <a16:creationId xmlns:a16="http://schemas.microsoft.com/office/drawing/2014/main" id="{DC4981EB-E291-7E4B-0DD0-D76091E54255}"/>
                </a:ext>
              </a:extLst>
            </p:cNvPr>
            <p:cNvGrpSpPr/>
            <p:nvPr/>
          </p:nvGrpSpPr>
          <p:grpSpPr>
            <a:xfrm>
              <a:off x="6513159" y="1331921"/>
              <a:ext cx="136254" cy="127831"/>
              <a:chOff x="9760610" y="3481078"/>
              <a:chExt cx="136254" cy="127831"/>
            </a:xfrm>
          </p:grpSpPr>
          <p:sp>
            <p:nvSpPr>
              <p:cNvPr id="62" name="Hexagone 153">
                <a:extLst>
                  <a:ext uri="{FF2B5EF4-FFF2-40B4-BE49-F238E27FC236}">
                    <a16:creationId xmlns:a16="http://schemas.microsoft.com/office/drawing/2014/main" id="{33F5FE66-1670-7A71-02A5-55B3D8B0D10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3" name="Graphique 185">
                <a:extLst>
                  <a:ext uri="{FF2B5EF4-FFF2-40B4-BE49-F238E27FC236}">
                    <a16:creationId xmlns:a16="http://schemas.microsoft.com/office/drawing/2014/main" id="{CFF52D56-461D-C8E8-0A39-674C12E8D17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6" name="Group 382">
              <a:extLst>
                <a:ext uri="{FF2B5EF4-FFF2-40B4-BE49-F238E27FC236}">
                  <a16:creationId xmlns:a16="http://schemas.microsoft.com/office/drawing/2014/main" id="{365FA398-252D-AE4A-4B7E-EAF5AF9D4FF1}"/>
                </a:ext>
              </a:extLst>
            </p:cNvPr>
            <p:cNvGrpSpPr/>
            <p:nvPr/>
          </p:nvGrpSpPr>
          <p:grpSpPr>
            <a:xfrm>
              <a:off x="6637851" y="1257113"/>
              <a:ext cx="136254" cy="127831"/>
              <a:chOff x="9760610" y="3481078"/>
              <a:chExt cx="136254" cy="127831"/>
            </a:xfrm>
          </p:grpSpPr>
          <p:sp>
            <p:nvSpPr>
              <p:cNvPr id="60" name="Hexagone 153">
                <a:extLst>
                  <a:ext uri="{FF2B5EF4-FFF2-40B4-BE49-F238E27FC236}">
                    <a16:creationId xmlns:a16="http://schemas.microsoft.com/office/drawing/2014/main" id="{E3468083-8DE7-3A68-4FA7-20ED029BE1CE}"/>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61" name="Graphique 185">
                <a:extLst>
                  <a:ext uri="{FF2B5EF4-FFF2-40B4-BE49-F238E27FC236}">
                    <a16:creationId xmlns:a16="http://schemas.microsoft.com/office/drawing/2014/main" id="{129531A4-4404-0F4C-EFB0-5577F54A08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7" name="Group 382">
              <a:extLst>
                <a:ext uri="{FF2B5EF4-FFF2-40B4-BE49-F238E27FC236}">
                  <a16:creationId xmlns:a16="http://schemas.microsoft.com/office/drawing/2014/main" id="{4F2B1EEB-EA17-C55A-71EB-56E4F05EC1C2}"/>
                </a:ext>
              </a:extLst>
            </p:cNvPr>
            <p:cNvGrpSpPr/>
            <p:nvPr/>
          </p:nvGrpSpPr>
          <p:grpSpPr>
            <a:xfrm>
              <a:off x="6515069" y="1179041"/>
              <a:ext cx="136254" cy="127831"/>
              <a:chOff x="9760610" y="3481078"/>
              <a:chExt cx="136254" cy="127831"/>
            </a:xfrm>
          </p:grpSpPr>
          <p:sp>
            <p:nvSpPr>
              <p:cNvPr id="58" name="Hexagone 153">
                <a:extLst>
                  <a:ext uri="{FF2B5EF4-FFF2-40B4-BE49-F238E27FC236}">
                    <a16:creationId xmlns:a16="http://schemas.microsoft.com/office/drawing/2014/main" id="{7D346A02-5FCD-7100-99AF-B0AD391DFF5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9" name="Graphique 185">
                <a:extLst>
                  <a:ext uri="{FF2B5EF4-FFF2-40B4-BE49-F238E27FC236}">
                    <a16:creationId xmlns:a16="http://schemas.microsoft.com/office/drawing/2014/main" id="{DAF9B981-2168-8AFF-8B22-46D2D8ECDDD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512" name="Picture 2">
            <a:extLst>
              <a:ext uri="{FF2B5EF4-FFF2-40B4-BE49-F238E27FC236}">
                <a16:creationId xmlns:a16="http://schemas.microsoft.com/office/drawing/2014/main" id="{9EE31B15-D15B-E1B5-466A-8AF25279E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785" y="2293636"/>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514" name="Groupe 513">
            <a:extLst>
              <a:ext uri="{FF2B5EF4-FFF2-40B4-BE49-F238E27FC236}">
                <a16:creationId xmlns:a16="http://schemas.microsoft.com/office/drawing/2014/main" id="{06881A38-D907-B359-C3EE-AC5915067266}"/>
              </a:ext>
            </a:extLst>
          </p:cNvPr>
          <p:cNvGrpSpPr/>
          <p:nvPr/>
        </p:nvGrpSpPr>
        <p:grpSpPr>
          <a:xfrm>
            <a:off x="6136302" y="2316523"/>
            <a:ext cx="152679" cy="165370"/>
            <a:chOff x="6513159" y="1179041"/>
            <a:chExt cx="260946" cy="280711"/>
          </a:xfrm>
          <a:effectLst/>
        </p:grpSpPr>
        <p:grpSp>
          <p:nvGrpSpPr>
            <p:cNvPr id="515" name="Group 382">
              <a:extLst>
                <a:ext uri="{FF2B5EF4-FFF2-40B4-BE49-F238E27FC236}">
                  <a16:creationId xmlns:a16="http://schemas.microsoft.com/office/drawing/2014/main" id="{8F48ED75-7CFE-FDFA-35EA-4685C4DF2153}"/>
                </a:ext>
              </a:extLst>
            </p:cNvPr>
            <p:cNvGrpSpPr/>
            <p:nvPr/>
          </p:nvGrpSpPr>
          <p:grpSpPr>
            <a:xfrm>
              <a:off x="6513159" y="1331921"/>
              <a:ext cx="136254" cy="127831"/>
              <a:chOff x="9760610" y="3481078"/>
              <a:chExt cx="136254" cy="127831"/>
            </a:xfrm>
          </p:grpSpPr>
          <p:sp>
            <p:nvSpPr>
              <p:cNvPr id="522" name="Hexagone 153">
                <a:extLst>
                  <a:ext uri="{FF2B5EF4-FFF2-40B4-BE49-F238E27FC236}">
                    <a16:creationId xmlns:a16="http://schemas.microsoft.com/office/drawing/2014/main" id="{2357DC5B-F971-0289-1CF8-FC927464643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23" name="Graphique 185">
                <a:extLst>
                  <a:ext uri="{FF2B5EF4-FFF2-40B4-BE49-F238E27FC236}">
                    <a16:creationId xmlns:a16="http://schemas.microsoft.com/office/drawing/2014/main" id="{931E47ED-E0B0-0BBB-C26E-6FB53AE2369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16" name="Group 382">
              <a:extLst>
                <a:ext uri="{FF2B5EF4-FFF2-40B4-BE49-F238E27FC236}">
                  <a16:creationId xmlns:a16="http://schemas.microsoft.com/office/drawing/2014/main" id="{3016BD62-AA2D-2B43-8D44-312D83E40B8E}"/>
                </a:ext>
              </a:extLst>
            </p:cNvPr>
            <p:cNvGrpSpPr/>
            <p:nvPr/>
          </p:nvGrpSpPr>
          <p:grpSpPr>
            <a:xfrm>
              <a:off x="6637851" y="1257113"/>
              <a:ext cx="136254" cy="127831"/>
              <a:chOff x="9760610" y="3481078"/>
              <a:chExt cx="136254" cy="127831"/>
            </a:xfrm>
          </p:grpSpPr>
          <p:sp>
            <p:nvSpPr>
              <p:cNvPr id="520" name="Hexagone 153">
                <a:extLst>
                  <a:ext uri="{FF2B5EF4-FFF2-40B4-BE49-F238E27FC236}">
                    <a16:creationId xmlns:a16="http://schemas.microsoft.com/office/drawing/2014/main" id="{09D4A9AD-2684-684E-BD26-93AFCA15471E}"/>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21" name="Graphique 185">
                <a:extLst>
                  <a:ext uri="{FF2B5EF4-FFF2-40B4-BE49-F238E27FC236}">
                    <a16:creationId xmlns:a16="http://schemas.microsoft.com/office/drawing/2014/main" id="{A830BA7F-50E2-F2F7-91BF-D4655375770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17" name="Group 382">
              <a:extLst>
                <a:ext uri="{FF2B5EF4-FFF2-40B4-BE49-F238E27FC236}">
                  <a16:creationId xmlns:a16="http://schemas.microsoft.com/office/drawing/2014/main" id="{33614835-67F7-0BF8-50B4-9191A5A63AB0}"/>
                </a:ext>
              </a:extLst>
            </p:cNvPr>
            <p:cNvGrpSpPr/>
            <p:nvPr/>
          </p:nvGrpSpPr>
          <p:grpSpPr>
            <a:xfrm>
              <a:off x="6515069" y="1179041"/>
              <a:ext cx="136254" cy="127831"/>
              <a:chOff x="9760610" y="3481078"/>
              <a:chExt cx="136254" cy="127831"/>
            </a:xfrm>
          </p:grpSpPr>
          <p:sp>
            <p:nvSpPr>
              <p:cNvPr id="518" name="Hexagone 153">
                <a:extLst>
                  <a:ext uri="{FF2B5EF4-FFF2-40B4-BE49-F238E27FC236}">
                    <a16:creationId xmlns:a16="http://schemas.microsoft.com/office/drawing/2014/main" id="{3FA8C268-43CF-5470-1770-5137F8FA9830}"/>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19" name="Graphique 185">
                <a:extLst>
                  <a:ext uri="{FF2B5EF4-FFF2-40B4-BE49-F238E27FC236}">
                    <a16:creationId xmlns:a16="http://schemas.microsoft.com/office/drawing/2014/main" id="{4F98D062-F634-419D-2BCA-B4CD621F2F4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529" name="Picture 2">
            <a:extLst>
              <a:ext uri="{FF2B5EF4-FFF2-40B4-BE49-F238E27FC236}">
                <a16:creationId xmlns:a16="http://schemas.microsoft.com/office/drawing/2014/main" id="{784BA41C-0133-C043-B376-C36F6DA3A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8013"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556" name="Groupe 513">
            <a:extLst>
              <a:ext uri="{FF2B5EF4-FFF2-40B4-BE49-F238E27FC236}">
                <a16:creationId xmlns:a16="http://schemas.microsoft.com/office/drawing/2014/main" id="{5607A40E-78D9-DB07-3029-89AC8FC0F8C6}"/>
              </a:ext>
            </a:extLst>
          </p:cNvPr>
          <p:cNvGrpSpPr/>
          <p:nvPr/>
        </p:nvGrpSpPr>
        <p:grpSpPr>
          <a:xfrm>
            <a:off x="6738040" y="2316523"/>
            <a:ext cx="152679" cy="165370"/>
            <a:chOff x="6513159" y="1179041"/>
            <a:chExt cx="260946" cy="280711"/>
          </a:xfrm>
          <a:effectLst/>
        </p:grpSpPr>
        <p:grpSp>
          <p:nvGrpSpPr>
            <p:cNvPr id="557" name="Group 382">
              <a:extLst>
                <a:ext uri="{FF2B5EF4-FFF2-40B4-BE49-F238E27FC236}">
                  <a16:creationId xmlns:a16="http://schemas.microsoft.com/office/drawing/2014/main" id="{840B07EF-CB17-341A-A564-E0D944AA9A68}"/>
                </a:ext>
              </a:extLst>
            </p:cNvPr>
            <p:cNvGrpSpPr/>
            <p:nvPr/>
          </p:nvGrpSpPr>
          <p:grpSpPr>
            <a:xfrm>
              <a:off x="6513159" y="1331921"/>
              <a:ext cx="136254" cy="127831"/>
              <a:chOff x="9760610" y="3481078"/>
              <a:chExt cx="136254" cy="127831"/>
            </a:xfrm>
          </p:grpSpPr>
          <p:sp>
            <p:nvSpPr>
              <p:cNvPr id="564" name="Hexagone 153">
                <a:extLst>
                  <a:ext uri="{FF2B5EF4-FFF2-40B4-BE49-F238E27FC236}">
                    <a16:creationId xmlns:a16="http://schemas.microsoft.com/office/drawing/2014/main" id="{3F906D50-D8FE-716F-08BA-89AC4CFC1491}"/>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65" name="Graphique 185">
                <a:extLst>
                  <a:ext uri="{FF2B5EF4-FFF2-40B4-BE49-F238E27FC236}">
                    <a16:creationId xmlns:a16="http://schemas.microsoft.com/office/drawing/2014/main" id="{635C8F0A-2DBA-CB00-8C49-AC6EAE9FA4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58" name="Group 382">
              <a:extLst>
                <a:ext uri="{FF2B5EF4-FFF2-40B4-BE49-F238E27FC236}">
                  <a16:creationId xmlns:a16="http://schemas.microsoft.com/office/drawing/2014/main" id="{7DE11447-B6B7-93CA-B248-B6AC2C72753E}"/>
                </a:ext>
              </a:extLst>
            </p:cNvPr>
            <p:cNvGrpSpPr/>
            <p:nvPr/>
          </p:nvGrpSpPr>
          <p:grpSpPr>
            <a:xfrm>
              <a:off x="6637851" y="1257113"/>
              <a:ext cx="136254" cy="127831"/>
              <a:chOff x="9760610" y="3481078"/>
              <a:chExt cx="136254" cy="127831"/>
            </a:xfrm>
          </p:grpSpPr>
          <p:sp>
            <p:nvSpPr>
              <p:cNvPr id="562" name="Hexagone 153">
                <a:extLst>
                  <a:ext uri="{FF2B5EF4-FFF2-40B4-BE49-F238E27FC236}">
                    <a16:creationId xmlns:a16="http://schemas.microsoft.com/office/drawing/2014/main" id="{217CB538-194A-6ACE-74B2-F332154B02AB}"/>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63" name="Graphique 185">
                <a:extLst>
                  <a:ext uri="{FF2B5EF4-FFF2-40B4-BE49-F238E27FC236}">
                    <a16:creationId xmlns:a16="http://schemas.microsoft.com/office/drawing/2014/main" id="{A238F41A-E85B-DCCF-E979-17633957A2A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59" name="Group 382">
              <a:extLst>
                <a:ext uri="{FF2B5EF4-FFF2-40B4-BE49-F238E27FC236}">
                  <a16:creationId xmlns:a16="http://schemas.microsoft.com/office/drawing/2014/main" id="{8762F843-654D-B386-8706-5B1932C01770}"/>
                </a:ext>
              </a:extLst>
            </p:cNvPr>
            <p:cNvGrpSpPr/>
            <p:nvPr/>
          </p:nvGrpSpPr>
          <p:grpSpPr>
            <a:xfrm>
              <a:off x="6515069" y="1179041"/>
              <a:ext cx="136254" cy="127831"/>
              <a:chOff x="9760610" y="3481078"/>
              <a:chExt cx="136254" cy="127831"/>
            </a:xfrm>
          </p:grpSpPr>
          <p:sp>
            <p:nvSpPr>
              <p:cNvPr id="560" name="Hexagone 153">
                <a:extLst>
                  <a:ext uri="{FF2B5EF4-FFF2-40B4-BE49-F238E27FC236}">
                    <a16:creationId xmlns:a16="http://schemas.microsoft.com/office/drawing/2014/main" id="{4B81D818-617D-8E52-F27A-B976FE5200B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61" name="Graphique 185">
                <a:extLst>
                  <a:ext uri="{FF2B5EF4-FFF2-40B4-BE49-F238E27FC236}">
                    <a16:creationId xmlns:a16="http://schemas.microsoft.com/office/drawing/2014/main" id="{9A21D40E-4762-0148-B799-F6E6A06F37F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566" name="Picture 2">
            <a:extLst>
              <a:ext uri="{FF2B5EF4-FFF2-40B4-BE49-F238E27FC236}">
                <a16:creationId xmlns:a16="http://schemas.microsoft.com/office/drawing/2014/main" id="{7A429189-6B52-8F90-1DD7-0DA7D4BA10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1"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567" name="Groupe 513">
            <a:extLst>
              <a:ext uri="{FF2B5EF4-FFF2-40B4-BE49-F238E27FC236}">
                <a16:creationId xmlns:a16="http://schemas.microsoft.com/office/drawing/2014/main" id="{A7A0FA84-3E5E-35E9-0F3C-6B68839C13D1}"/>
              </a:ext>
            </a:extLst>
          </p:cNvPr>
          <p:cNvGrpSpPr/>
          <p:nvPr/>
        </p:nvGrpSpPr>
        <p:grpSpPr>
          <a:xfrm>
            <a:off x="7443806" y="2312017"/>
            <a:ext cx="152679" cy="165370"/>
            <a:chOff x="6513159" y="1179041"/>
            <a:chExt cx="260946" cy="280711"/>
          </a:xfrm>
          <a:effectLst/>
        </p:grpSpPr>
        <p:grpSp>
          <p:nvGrpSpPr>
            <p:cNvPr id="568" name="Group 382">
              <a:extLst>
                <a:ext uri="{FF2B5EF4-FFF2-40B4-BE49-F238E27FC236}">
                  <a16:creationId xmlns:a16="http://schemas.microsoft.com/office/drawing/2014/main" id="{1FE65356-796D-4B60-7264-87B8FE72A7BE}"/>
                </a:ext>
              </a:extLst>
            </p:cNvPr>
            <p:cNvGrpSpPr/>
            <p:nvPr/>
          </p:nvGrpSpPr>
          <p:grpSpPr>
            <a:xfrm>
              <a:off x="6513159" y="1331921"/>
              <a:ext cx="136254" cy="127831"/>
              <a:chOff x="9760610" y="3481078"/>
              <a:chExt cx="136254" cy="127831"/>
            </a:xfrm>
          </p:grpSpPr>
          <p:sp>
            <p:nvSpPr>
              <p:cNvPr id="575" name="Hexagone 153">
                <a:extLst>
                  <a:ext uri="{FF2B5EF4-FFF2-40B4-BE49-F238E27FC236}">
                    <a16:creationId xmlns:a16="http://schemas.microsoft.com/office/drawing/2014/main" id="{F367784B-F338-8539-A4C0-0B182E9E55A7}"/>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76" name="Graphique 185">
                <a:extLst>
                  <a:ext uri="{FF2B5EF4-FFF2-40B4-BE49-F238E27FC236}">
                    <a16:creationId xmlns:a16="http://schemas.microsoft.com/office/drawing/2014/main" id="{AB1936CC-AF0D-0A9E-9CE9-BA4314E13CD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69" name="Group 382">
              <a:extLst>
                <a:ext uri="{FF2B5EF4-FFF2-40B4-BE49-F238E27FC236}">
                  <a16:creationId xmlns:a16="http://schemas.microsoft.com/office/drawing/2014/main" id="{F191892C-D111-CCF2-A078-A7498AE17C88}"/>
                </a:ext>
              </a:extLst>
            </p:cNvPr>
            <p:cNvGrpSpPr/>
            <p:nvPr/>
          </p:nvGrpSpPr>
          <p:grpSpPr>
            <a:xfrm>
              <a:off x="6637851" y="1257113"/>
              <a:ext cx="136254" cy="127831"/>
              <a:chOff x="9760610" y="3481078"/>
              <a:chExt cx="136254" cy="127831"/>
            </a:xfrm>
          </p:grpSpPr>
          <p:sp>
            <p:nvSpPr>
              <p:cNvPr id="573" name="Hexagone 153">
                <a:extLst>
                  <a:ext uri="{FF2B5EF4-FFF2-40B4-BE49-F238E27FC236}">
                    <a16:creationId xmlns:a16="http://schemas.microsoft.com/office/drawing/2014/main" id="{9F88A307-C07D-653C-0ABF-E799FFC142D9}"/>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74" name="Graphique 185">
                <a:extLst>
                  <a:ext uri="{FF2B5EF4-FFF2-40B4-BE49-F238E27FC236}">
                    <a16:creationId xmlns:a16="http://schemas.microsoft.com/office/drawing/2014/main" id="{615BB762-ABA3-BA82-B2DA-98475AB53E5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70" name="Group 382">
              <a:extLst>
                <a:ext uri="{FF2B5EF4-FFF2-40B4-BE49-F238E27FC236}">
                  <a16:creationId xmlns:a16="http://schemas.microsoft.com/office/drawing/2014/main" id="{CC95DCFC-ADE2-0FCF-AAF1-7B0212799A4D}"/>
                </a:ext>
              </a:extLst>
            </p:cNvPr>
            <p:cNvGrpSpPr/>
            <p:nvPr/>
          </p:nvGrpSpPr>
          <p:grpSpPr>
            <a:xfrm>
              <a:off x="6515069" y="1179041"/>
              <a:ext cx="136254" cy="127831"/>
              <a:chOff x="9760610" y="3481078"/>
              <a:chExt cx="136254" cy="127831"/>
            </a:xfrm>
          </p:grpSpPr>
          <p:sp>
            <p:nvSpPr>
              <p:cNvPr id="571" name="Hexagone 153">
                <a:extLst>
                  <a:ext uri="{FF2B5EF4-FFF2-40B4-BE49-F238E27FC236}">
                    <a16:creationId xmlns:a16="http://schemas.microsoft.com/office/drawing/2014/main" id="{18C4880A-A892-4A96-1F86-A423CAE9984C}"/>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72" name="Graphique 185">
                <a:extLst>
                  <a:ext uri="{FF2B5EF4-FFF2-40B4-BE49-F238E27FC236}">
                    <a16:creationId xmlns:a16="http://schemas.microsoft.com/office/drawing/2014/main" id="{F58995C0-7609-CBAF-B20D-C59ADA7E2CD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577" name="Picture 2">
            <a:extLst>
              <a:ext uri="{FF2B5EF4-FFF2-40B4-BE49-F238E27FC236}">
                <a16:creationId xmlns:a16="http://schemas.microsoft.com/office/drawing/2014/main" id="{354283B2-9A20-510F-AA9B-121E0B70F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5517" y="2296057"/>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578" name="Groupe 513">
            <a:extLst>
              <a:ext uri="{FF2B5EF4-FFF2-40B4-BE49-F238E27FC236}">
                <a16:creationId xmlns:a16="http://schemas.microsoft.com/office/drawing/2014/main" id="{4DBE5EE0-C43C-8A2A-EC54-485A6E2BD732}"/>
              </a:ext>
            </a:extLst>
          </p:cNvPr>
          <p:cNvGrpSpPr/>
          <p:nvPr/>
        </p:nvGrpSpPr>
        <p:grpSpPr>
          <a:xfrm>
            <a:off x="8053546" y="2312017"/>
            <a:ext cx="152679" cy="165370"/>
            <a:chOff x="6513159" y="1179041"/>
            <a:chExt cx="260946" cy="280711"/>
          </a:xfrm>
          <a:effectLst/>
        </p:grpSpPr>
        <p:grpSp>
          <p:nvGrpSpPr>
            <p:cNvPr id="579" name="Group 382">
              <a:extLst>
                <a:ext uri="{FF2B5EF4-FFF2-40B4-BE49-F238E27FC236}">
                  <a16:creationId xmlns:a16="http://schemas.microsoft.com/office/drawing/2014/main" id="{6EDDB544-910B-D115-095D-FFA62A469CF2}"/>
                </a:ext>
              </a:extLst>
            </p:cNvPr>
            <p:cNvGrpSpPr/>
            <p:nvPr/>
          </p:nvGrpSpPr>
          <p:grpSpPr>
            <a:xfrm>
              <a:off x="6513159" y="1331921"/>
              <a:ext cx="136254" cy="127831"/>
              <a:chOff x="9760610" y="3481078"/>
              <a:chExt cx="136254" cy="127831"/>
            </a:xfrm>
          </p:grpSpPr>
          <p:sp>
            <p:nvSpPr>
              <p:cNvPr id="586" name="Hexagone 153">
                <a:extLst>
                  <a:ext uri="{FF2B5EF4-FFF2-40B4-BE49-F238E27FC236}">
                    <a16:creationId xmlns:a16="http://schemas.microsoft.com/office/drawing/2014/main" id="{72FBB333-0197-A541-2E44-956C118A4B0F}"/>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87" name="Graphique 185">
                <a:extLst>
                  <a:ext uri="{FF2B5EF4-FFF2-40B4-BE49-F238E27FC236}">
                    <a16:creationId xmlns:a16="http://schemas.microsoft.com/office/drawing/2014/main" id="{E8B150E0-3B84-4305-CF7D-61CDDE94B32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80" name="Group 382">
              <a:extLst>
                <a:ext uri="{FF2B5EF4-FFF2-40B4-BE49-F238E27FC236}">
                  <a16:creationId xmlns:a16="http://schemas.microsoft.com/office/drawing/2014/main" id="{A00CDBCD-E729-4ABC-335F-1BB992B2DF7A}"/>
                </a:ext>
              </a:extLst>
            </p:cNvPr>
            <p:cNvGrpSpPr/>
            <p:nvPr/>
          </p:nvGrpSpPr>
          <p:grpSpPr>
            <a:xfrm>
              <a:off x="6637851" y="1257113"/>
              <a:ext cx="136254" cy="127831"/>
              <a:chOff x="9760610" y="3481078"/>
              <a:chExt cx="136254" cy="127831"/>
            </a:xfrm>
          </p:grpSpPr>
          <p:sp>
            <p:nvSpPr>
              <p:cNvPr id="584" name="Hexagone 153">
                <a:extLst>
                  <a:ext uri="{FF2B5EF4-FFF2-40B4-BE49-F238E27FC236}">
                    <a16:creationId xmlns:a16="http://schemas.microsoft.com/office/drawing/2014/main" id="{EA4A8CE8-0D9E-6267-EB51-E6A02A2D3D1C}"/>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85" name="Graphique 185">
                <a:extLst>
                  <a:ext uri="{FF2B5EF4-FFF2-40B4-BE49-F238E27FC236}">
                    <a16:creationId xmlns:a16="http://schemas.microsoft.com/office/drawing/2014/main" id="{0499D3F0-920D-6E39-3BD4-D6560335E40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81" name="Group 382">
              <a:extLst>
                <a:ext uri="{FF2B5EF4-FFF2-40B4-BE49-F238E27FC236}">
                  <a16:creationId xmlns:a16="http://schemas.microsoft.com/office/drawing/2014/main" id="{43B6959C-9019-5D5E-4F29-9D1F474DE5E9}"/>
                </a:ext>
              </a:extLst>
            </p:cNvPr>
            <p:cNvGrpSpPr/>
            <p:nvPr/>
          </p:nvGrpSpPr>
          <p:grpSpPr>
            <a:xfrm>
              <a:off x="6515069" y="1179041"/>
              <a:ext cx="136254" cy="127831"/>
              <a:chOff x="9760610" y="3481078"/>
              <a:chExt cx="136254" cy="127831"/>
            </a:xfrm>
          </p:grpSpPr>
          <p:sp>
            <p:nvSpPr>
              <p:cNvPr id="582" name="Hexagone 153">
                <a:extLst>
                  <a:ext uri="{FF2B5EF4-FFF2-40B4-BE49-F238E27FC236}">
                    <a16:creationId xmlns:a16="http://schemas.microsoft.com/office/drawing/2014/main" id="{D3C2EDC3-0208-9816-CAD9-B47C8A752EF6}"/>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583" name="Graphique 185">
                <a:extLst>
                  <a:ext uri="{FF2B5EF4-FFF2-40B4-BE49-F238E27FC236}">
                    <a16:creationId xmlns:a16="http://schemas.microsoft.com/office/drawing/2014/main" id="{6D398473-7B8C-D349-AF8B-2F0EA4899E4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589" name="Picture 2">
            <a:extLst>
              <a:ext uri="{FF2B5EF4-FFF2-40B4-BE49-F238E27FC236}">
                <a16:creationId xmlns:a16="http://schemas.microsoft.com/office/drawing/2014/main" id="{0AA81548-56F9-1E82-17C5-8E67FD6C7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257" y="2296057"/>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590" name="Groupe 513">
            <a:extLst>
              <a:ext uri="{FF2B5EF4-FFF2-40B4-BE49-F238E27FC236}">
                <a16:creationId xmlns:a16="http://schemas.microsoft.com/office/drawing/2014/main" id="{BE3AB4DC-79B8-B425-02D3-A8B78EAAA68A}"/>
              </a:ext>
            </a:extLst>
          </p:cNvPr>
          <p:cNvGrpSpPr/>
          <p:nvPr/>
        </p:nvGrpSpPr>
        <p:grpSpPr>
          <a:xfrm>
            <a:off x="8733853" y="2316523"/>
            <a:ext cx="152679" cy="165370"/>
            <a:chOff x="6513159" y="1179041"/>
            <a:chExt cx="260946" cy="280711"/>
          </a:xfrm>
          <a:effectLst/>
        </p:grpSpPr>
        <p:grpSp>
          <p:nvGrpSpPr>
            <p:cNvPr id="591" name="Group 382">
              <a:extLst>
                <a:ext uri="{FF2B5EF4-FFF2-40B4-BE49-F238E27FC236}">
                  <a16:creationId xmlns:a16="http://schemas.microsoft.com/office/drawing/2014/main" id="{40AB8BC1-03FD-68B8-6258-C617AD241373}"/>
                </a:ext>
              </a:extLst>
            </p:cNvPr>
            <p:cNvGrpSpPr/>
            <p:nvPr/>
          </p:nvGrpSpPr>
          <p:grpSpPr>
            <a:xfrm>
              <a:off x="6513159" y="1331921"/>
              <a:ext cx="136254" cy="127831"/>
              <a:chOff x="9760610" y="3481078"/>
              <a:chExt cx="136254" cy="127831"/>
            </a:xfrm>
          </p:grpSpPr>
          <p:sp>
            <p:nvSpPr>
              <p:cNvPr id="703" name="Hexagone 153">
                <a:extLst>
                  <a:ext uri="{FF2B5EF4-FFF2-40B4-BE49-F238E27FC236}">
                    <a16:creationId xmlns:a16="http://schemas.microsoft.com/office/drawing/2014/main" id="{DA067925-89CC-8FC1-DBA6-FD0062EA20A1}"/>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48" name="Graphique 185">
                <a:extLst>
                  <a:ext uri="{FF2B5EF4-FFF2-40B4-BE49-F238E27FC236}">
                    <a16:creationId xmlns:a16="http://schemas.microsoft.com/office/drawing/2014/main" id="{8A249ABD-0CEA-6042-2EF5-85B0197B145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592" name="Group 382">
              <a:extLst>
                <a:ext uri="{FF2B5EF4-FFF2-40B4-BE49-F238E27FC236}">
                  <a16:creationId xmlns:a16="http://schemas.microsoft.com/office/drawing/2014/main" id="{EFE4E26C-0C12-2CE0-88F4-04E62E3266B0}"/>
                </a:ext>
              </a:extLst>
            </p:cNvPr>
            <p:cNvGrpSpPr/>
            <p:nvPr/>
          </p:nvGrpSpPr>
          <p:grpSpPr>
            <a:xfrm>
              <a:off x="6637851" y="1257113"/>
              <a:ext cx="136254" cy="127831"/>
              <a:chOff x="9760610" y="3481078"/>
              <a:chExt cx="136254" cy="127831"/>
            </a:xfrm>
          </p:grpSpPr>
          <p:sp>
            <p:nvSpPr>
              <p:cNvPr id="701" name="Hexagone 153">
                <a:extLst>
                  <a:ext uri="{FF2B5EF4-FFF2-40B4-BE49-F238E27FC236}">
                    <a16:creationId xmlns:a16="http://schemas.microsoft.com/office/drawing/2014/main" id="{1A3428F3-DFA0-61A4-4DF5-B321689FA3D4}"/>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702" name="Graphique 185">
                <a:extLst>
                  <a:ext uri="{FF2B5EF4-FFF2-40B4-BE49-F238E27FC236}">
                    <a16:creationId xmlns:a16="http://schemas.microsoft.com/office/drawing/2014/main" id="{4E2305F2-91E7-FC2D-38F5-592882B0428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698" name="Group 382">
              <a:extLst>
                <a:ext uri="{FF2B5EF4-FFF2-40B4-BE49-F238E27FC236}">
                  <a16:creationId xmlns:a16="http://schemas.microsoft.com/office/drawing/2014/main" id="{5A18A133-D5D9-C4AE-D4BD-18318A9D7883}"/>
                </a:ext>
              </a:extLst>
            </p:cNvPr>
            <p:cNvGrpSpPr/>
            <p:nvPr/>
          </p:nvGrpSpPr>
          <p:grpSpPr>
            <a:xfrm>
              <a:off x="6515069" y="1179041"/>
              <a:ext cx="136254" cy="127831"/>
              <a:chOff x="9760610" y="3481078"/>
              <a:chExt cx="136254" cy="127831"/>
            </a:xfrm>
          </p:grpSpPr>
          <p:sp>
            <p:nvSpPr>
              <p:cNvPr id="699" name="Hexagone 153">
                <a:extLst>
                  <a:ext uri="{FF2B5EF4-FFF2-40B4-BE49-F238E27FC236}">
                    <a16:creationId xmlns:a16="http://schemas.microsoft.com/office/drawing/2014/main" id="{B44E215C-868A-29A4-AACE-BAB131A794DA}"/>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700" name="Graphique 185">
                <a:extLst>
                  <a:ext uri="{FF2B5EF4-FFF2-40B4-BE49-F238E27FC236}">
                    <a16:creationId xmlns:a16="http://schemas.microsoft.com/office/drawing/2014/main" id="{F8F24E03-6C73-4F84-7686-5083D309F9C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049" name="Picture 2">
            <a:extLst>
              <a:ext uri="{FF2B5EF4-FFF2-40B4-BE49-F238E27FC236}">
                <a16:creationId xmlns:a16="http://schemas.microsoft.com/office/drawing/2014/main" id="{CE5CC6E1-6A65-508A-A898-19F96FCB9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564"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2051" name="Groupe 513">
            <a:extLst>
              <a:ext uri="{FF2B5EF4-FFF2-40B4-BE49-F238E27FC236}">
                <a16:creationId xmlns:a16="http://schemas.microsoft.com/office/drawing/2014/main" id="{F2DD962B-3139-26F5-96E3-1B3E45C22017}"/>
              </a:ext>
            </a:extLst>
          </p:cNvPr>
          <p:cNvGrpSpPr/>
          <p:nvPr/>
        </p:nvGrpSpPr>
        <p:grpSpPr>
          <a:xfrm>
            <a:off x="9350002" y="2316523"/>
            <a:ext cx="152679" cy="165370"/>
            <a:chOff x="6513159" y="1179041"/>
            <a:chExt cx="260946" cy="280711"/>
          </a:xfrm>
          <a:effectLst/>
        </p:grpSpPr>
        <p:grpSp>
          <p:nvGrpSpPr>
            <p:cNvPr id="2053" name="Group 382">
              <a:extLst>
                <a:ext uri="{FF2B5EF4-FFF2-40B4-BE49-F238E27FC236}">
                  <a16:creationId xmlns:a16="http://schemas.microsoft.com/office/drawing/2014/main" id="{0998E81C-FABC-1148-ADCF-0D35983909A8}"/>
                </a:ext>
              </a:extLst>
            </p:cNvPr>
            <p:cNvGrpSpPr/>
            <p:nvPr/>
          </p:nvGrpSpPr>
          <p:grpSpPr>
            <a:xfrm>
              <a:off x="6513159" y="1331921"/>
              <a:ext cx="136254" cy="127831"/>
              <a:chOff x="9760610" y="3481078"/>
              <a:chExt cx="136254" cy="127831"/>
            </a:xfrm>
          </p:grpSpPr>
          <p:sp>
            <p:nvSpPr>
              <p:cNvPr id="2060" name="Hexagone 153">
                <a:extLst>
                  <a:ext uri="{FF2B5EF4-FFF2-40B4-BE49-F238E27FC236}">
                    <a16:creationId xmlns:a16="http://schemas.microsoft.com/office/drawing/2014/main" id="{C0876760-C0DF-81DB-A142-D565089A28A2}"/>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61" name="Graphique 185">
                <a:extLst>
                  <a:ext uri="{FF2B5EF4-FFF2-40B4-BE49-F238E27FC236}">
                    <a16:creationId xmlns:a16="http://schemas.microsoft.com/office/drawing/2014/main" id="{1CC7CEF6-3EDC-88A9-2C2A-BE2E040D95D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54" name="Group 382">
              <a:extLst>
                <a:ext uri="{FF2B5EF4-FFF2-40B4-BE49-F238E27FC236}">
                  <a16:creationId xmlns:a16="http://schemas.microsoft.com/office/drawing/2014/main" id="{4A751F44-2686-6F18-1954-D3528580193F}"/>
                </a:ext>
              </a:extLst>
            </p:cNvPr>
            <p:cNvGrpSpPr/>
            <p:nvPr/>
          </p:nvGrpSpPr>
          <p:grpSpPr>
            <a:xfrm>
              <a:off x="6637851" y="1257113"/>
              <a:ext cx="136254" cy="127831"/>
              <a:chOff x="9760610" y="3481078"/>
              <a:chExt cx="136254" cy="127831"/>
            </a:xfrm>
          </p:grpSpPr>
          <p:sp>
            <p:nvSpPr>
              <p:cNvPr id="2058" name="Hexagone 153">
                <a:extLst>
                  <a:ext uri="{FF2B5EF4-FFF2-40B4-BE49-F238E27FC236}">
                    <a16:creationId xmlns:a16="http://schemas.microsoft.com/office/drawing/2014/main" id="{63280524-E5CE-0B67-1944-BBFF2DF0028E}"/>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59" name="Graphique 185">
                <a:extLst>
                  <a:ext uri="{FF2B5EF4-FFF2-40B4-BE49-F238E27FC236}">
                    <a16:creationId xmlns:a16="http://schemas.microsoft.com/office/drawing/2014/main" id="{FA46CB79-B84B-BB45-2BC1-502A919E1F0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55" name="Group 382">
              <a:extLst>
                <a:ext uri="{FF2B5EF4-FFF2-40B4-BE49-F238E27FC236}">
                  <a16:creationId xmlns:a16="http://schemas.microsoft.com/office/drawing/2014/main" id="{761DFCDB-4992-0F07-0F0B-BAD384914253}"/>
                </a:ext>
              </a:extLst>
            </p:cNvPr>
            <p:cNvGrpSpPr/>
            <p:nvPr/>
          </p:nvGrpSpPr>
          <p:grpSpPr>
            <a:xfrm>
              <a:off x="6515069" y="1179041"/>
              <a:ext cx="136254" cy="127831"/>
              <a:chOff x="9760610" y="3481078"/>
              <a:chExt cx="136254" cy="127831"/>
            </a:xfrm>
          </p:grpSpPr>
          <p:sp>
            <p:nvSpPr>
              <p:cNvPr id="2056" name="Hexagone 153">
                <a:extLst>
                  <a:ext uri="{FF2B5EF4-FFF2-40B4-BE49-F238E27FC236}">
                    <a16:creationId xmlns:a16="http://schemas.microsoft.com/office/drawing/2014/main" id="{F6D3EF60-6A3E-64D1-D4D6-09CE19AA2AA8}"/>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57" name="Graphique 185">
                <a:extLst>
                  <a:ext uri="{FF2B5EF4-FFF2-40B4-BE49-F238E27FC236}">
                    <a16:creationId xmlns:a16="http://schemas.microsoft.com/office/drawing/2014/main" id="{8ADC0A6C-4829-3B33-C94A-489EB376145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062" name="Picture 2">
            <a:extLst>
              <a:ext uri="{FF2B5EF4-FFF2-40B4-BE49-F238E27FC236}">
                <a16:creationId xmlns:a16="http://schemas.microsoft.com/office/drawing/2014/main" id="{A4EF027D-C9A6-A57A-BAF3-451B21F4E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713" y="2300563"/>
            <a:ext cx="227000" cy="188726"/>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e 513">
            <a:extLst>
              <a:ext uri="{FF2B5EF4-FFF2-40B4-BE49-F238E27FC236}">
                <a16:creationId xmlns:a16="http://schemas.microsoft.com/office/drawing/2014/main" id="{09873A17-DECB-DDF3-19C1-E5B5ADE9C610}"/>
              </a:ext>
            </a:extLst>
          </p:cNvPr>
          <p:cNvGrpSpPr/>
          <p:nvPr/>
        </p:nvGrpSpPr>
        <p:grpSpPr>
          <a:xfrm>
            <a:off x="10033899" y="2330703"/>
            <a:ext cx="152679" cy="165370"/>
            <a:chOff x="6513159" y="1179041"/>
            <a:chExt cx="260946" cy="280711"/>
          </a:xfrm>
          <a:effectLst/>
        </p:grpSpPr>
        <p:grpSp>
          <p:nvGrpSpPr>
            <p:cNvPr id="2064" name="Group 382">
              <a:extLst>
                <a:ext uri="{FF2B5EF4-FFF2-40B4-BE49-F238E27FC236}">
                  <a16:creationId xmlns:a16="http://schemas.microsoft.com/office/drawing/2014/main" id="{7F80C17D-8676-774E-2D4F-7CBC4E49FD9E}"/>
                </a:ext>
              </a:extLst>
            </p:cNvPr>
            <p:cNvGrpSpPr/>
            <p:nvPr/>
          </p:nvGrpSpPr>
          <p:grpSpPr>
            <a:xfrm>
              <a:off x="6513159" y="1331921"/>
              <a:ext cx="136254" cy="127831"/>
              <a:chOff x="9760610" y="3481078"/>
              <a:chExt cx="136254" cy="127831"/>
            </a:xfrm>
          </p:grpSpPr>
          <p:sp>
            <p:nvSpPr>
              <p:cNvPr id="2071" name="Hexagone 153">
                <a:extLst>
                  <a:ext uri="{FF2B5EF4-FFF2-40B4-BE49-F238E27FC236}">
                    <a16:creationId xmlns:a16="http://schemas.microsoft.com/office/drawing/2014/main" id="{27977817-D12D-F17F-1F3B-EFD1026E9D9B}"/>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72" name="Graphique 185">
                <a:extLst>
                  <a:ext uri="{FF2B5EF4-FFF2-40B4-BE49-F238E27FC236}">
                    <a16:creationId xmlns:a16="http://schemas.microsoft.com/office/drawing/2014/main" id="{99927F24-EC8C-690B-C651-CB9EA024F3D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65" name="Group 382">
              <a:extLst>
                <a:ext uri="{FF2B5EF4-FFF2-40B4-BE49-F238E27FC236}">
                  <a16:creationId xmlns:a16="http://schemas.microsoft.com/office/drawing/2014/main" id="{3D286AB8-4116-8699-5E44-E9E0DE847457}"/>
                </a:ext>
              </a:extLst>
            </p:cNvPr>
            <p:cNvGrpSpPr/>
            <p:nvPr/>
          </p:nvGrpSpPr>
          <p:grpSpPr>
            <a:xfrm>
              <a:off x="6637851" y="1257113"/>
              <a:ext cx="136254" cy="127831"/>
              <a:chOff x="9760610" y="3481078"/>
              <a:chExt cx="136254" cy="127831"/>
            </a:xfrm>
          </p:grpSpPr>
          <p:sp>
            <p:nvSpPr>
              <p:cNvPr id="2069" name="Hexagone 153">
                <a:extLst>
                  <a:ext uri="{FF2B5EF4-FFF2-40B4-BE49-F238E27FC236}">
                    <a16:creationId xmlns:a16="http://schemas.microsoft.com/office/drawing/2014/main" id="{BE21469C-7FA4-DBC1-141C-327C51304516}"/>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70" name="Graphique 185">
                <a:extLst>
                  <a:ext uri="{FF2B5EF4-FFF2-40B4-BE49-F238E27FC236}">
                    <a16:creationId xmlns:a16="http://schemas.microsoft.com/office/drawing/2014/main" id="{CC2C6F3D-6C5A-449E-A2B8-99D24FDE82E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nvGrpSpPr>
            <p:cNvPr id="2066" name="Group 382">
              <a:extLst>
                <a:ext uri="{FF2B5EF4-FFF2-40B4-BE49-F238E27FC236}">
                  <a16:creationId xmlns:a16="http://schemas.microsoft.com/office/drawing/2014/main" id="{24E29276-0FDB-C56B-3A6B-9355FC58D53A}"/>
                </a:ext>
              </a:extLst>
            </p:cNvPr>
            <p:cNvGrpSpPr/>
            <p:nvPr/>
          </p:nvGrpSpPr>
          <p:grpSpPr>
            <a:xfrm>
              <a:off x="6515069" y="1179041"/>
              <a:ext cx="136254" cy="127831"/>
              <a:chOff x="9760610" y="3481078"/>
              <a:chExt cx="136254" cy="127831"/>
            </a:xfrm>
          </p:grpSpPr>
          <p:sp>
            <p:nvSpPr>
              <p:cNvPr id="2067" name="Hexagone 153">
                <a:extLst>
                  <a:ext uri="{FF2B5EF4-FFF2-40B4-BE49-F238E27FC236}">
                    <a16:creationId xmlns:a16="http://schemas.microsoft.com/office/drawing/2014/main" id="{B6F81B21-F069-699E-4117-ABFBFC5A97C0}"/>
                  </a:ext>
                </a:extLst>
              </p:cNvPr>
              <p:cNvSpPr/>
              <p:nvPr/>
            </p:nvSpPr>
            <p:spPr>
              <a:xfrm>
                <a:off x="9760610" y="3481078"/>
                <a:ext cx="136254" cy="127831"/>
              </a:xfrm>
              <a:prstGeom prst="hexagon">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a:ln>
                    <a:noFill/>
                  </a:ln>
                  <a:solidFill>
                    <a:srgbClr val="0070AD"/>
                  </a:solidFill>
                  <a:effectLst/>
                  <a:uLnTx/>
                  <a:uFillTx/>
                  <a:latin typeface="Ubuntu"/>
                  <a:ea typeface="+mn-ea"/>
                  <a:cs typeface="+mn-cs"/>
                </a:endParaRPr>
              </a:p>
            </p:txBody>
          </p:sp>
          <p:pic>
            <p:nvPicPr>
              <p:cNvPr id="2068" name="Graphique 185">
                <a:extLst>
                  <a:ext uri="{FF2B5EF4-FFF2-40B4-BE49-F238E27FC236}">
                    <a16:creationId xmlns:a16="http://schemas.microsoft.com/office/drawing/2014/main" id="{90696B1D-3B75-6B84-4A63-D422CCB4F0B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02386" y="3522297"/>
                <a:ext cx="54744" cy="55047"/>
              </a:xfrm>
              <a:prstGeom prst="rect">
                <a:avLst/>
              </a:prstGeom>
            </p:spPr>
          </p:pic>
        </p:grpSp>
      </p:grpSp>
      <p:pic>
        <p:nvPicPr>
          <p:cNvPr id="2073" name="Picture 2">
            <a:extLst>
              <a:ext uri="{FF2B5EF4-FFF2-40B4-BE49-F238E27FC236}">
                <a16:creationId xmlns:a16="http://schemas.microsoft.com/office/drawing/2014/main" id="{546EFD99-AA67-BB8B-C0A4-3FD0CD39D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5610" y="2314743"/>
            <a:ext cx="227000" cy="188726"/>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02">
            <a:extLst>
              <a:ext uri="{FF2B5EF4-FFF2-40B4-BE49-F238E27FC236}">
                <a16:creationId xmlns:a16="http://schemas.microsoft.com/office/drawing/2014/main" id="{3BF5B2F4-E72C-2E12-CB45-DF5AE4954F81}"/>
              </a:ext>
            </a:extLst>
          </p:cNvPr>
          <p:cNvSpPr/>
          <p:nvPr/>
        </p:nvSpPr>
        <p:spPr>
          <a:xfrm>
            <a:off x="7147987" y="3260432"/>
            <a:ext cx="1584000" cy="301865"/>
          </a:xfrm>
          <a:prstGeom prst="rect">
            <a:avLst/>
          </a:prstGeom>
          <a:solidFill>
            <a:schemeClr val="accent2">
              <a:lumMod val="50000"/>
            </a:schemeClr>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AI Models </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Hub</a:t>
            </a:r>
            <a:endPar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24" name="Rounded Rectangle 102">
            <a:extLst>
              <a:ext uri="{FF2B5EF4-FFF2-40B4-BE49-F238E27FC236}">
                <a16:creationId xmlns:a16="http://schemas.microsoft.com/office/drawing/2014/main" id="{6F83A9DA-B543-81A7-E237-0E860570614A}"/>
              </a:ext>
            </a:extLst>
          </p:cNvPr>
          <p:cNvSpPr/>
          <p:nvPr/>
        </p:nvSpPr>
        <p:spPr>
          <a:xfrm>
            <a:off x="2356463" y="3656463"/>
            <a:ext cx="2914730" cy="273679"/>
          </a:xfrm>
          <a:prstGeom prst="rect">
            <a:avLst/>
          </a:prstGeom>
          <a:solidFill>
            <a:srgbClr val="0070AD"/>
          </a:solidFill>
          <a:ln w="6350" cap="flat" cmpd="sng" algn="ctr">
            <a:noFill/>
            <a:prstDash val="solid"/>
            <a:round/>
            <a:headEnd type="none" w="med" len="med"/>
            <a:tailEnd type="none" w="med" len="med"/>
          </a:ln>
          <a:effectLst/>
        </p:spPr>
        <p:txBody>
          <a:bodyPr wrap="square" lIns="0" rIns="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Data Lake </a:t>
            </a:r>
            <a:r>
              <a:rPr kumimoji="0" lang="en-US" sz="5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(bronze)</a:t>
            </a:r>
            <a:endParaRPr kumimoji="0" lang="en-US" sz="6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endParaRPr>
          </a:p>
        </p:txBody>
      </p:sp>
      <p:sp>
        <p:nvSpPr>
          <p:cNvPr id="601" name="ZoneTexte 126">
            <a:extLst>
              <a:ext uri="{FF2B5EF4-FFF2-40B4-BE49-F238E27FC236}">
                <a16:creationId xmlns:a16="http://schemas.microsoft.com/office/drawing/2014/main" id="{59A1665B-6E60-8E46-3E96-41826EB9A100}"/>
              </a:ext>
            </a:extLst>
          </p:cNvPr>
          <p:cNvSpPr txBox="1"/>
          <p:nvPr/>
        </p:nvSpPr>
        <p:spPr>
          <a:xfrm>
            <a:off x="3238137" y="1974884"/>
            <a:ext cx="2072587" cy="703426"/>
          </a:xfrm>
          <a:prstGeom prst="rect">
            <a:avLst/>
          </a:prstGeom>
          <a:solidFill>
            <a:schemeClr val="bg2">
              <a:lumMod val="90000"/>
            </a:schemeClr>
          </a:solidFill>
          <a:ln>
            <a:noFill/>
          </a:ln>
          <a:effectLst/>
        </p:spPr>
        <p:txBody>
          <a:bodyPr wrap="square" lIns="0" tIns="36000" rIns="0" bIns="36000" anchor="ctr" anchorCtr="0">
            <a:noAutofit/>
          </a:bodyPr>
          <a:lstStyle>
            <a:defPPr>
              <a:defRPr lang="pt-PT"/>
            </a:defPPr>
            <a:lvl1pPr marR="0" lvl="0" indent="0" algn="ctr" fontAlgn="auto">
              <a:lnSpc>
                <a:spcPct val="100000"/>
              </a:lnSpc>
              <a:spcBef>
                <a:spcPts val="0"/>
              </a:spcBef>
              <a:spcAft>
                <a:spcPts val="0"/>
              </a:spcAft>
              <a:buClrTx/>
              <a:buSzTx/>
              <a:buFontTx/>
              <a:buNone/>
              <a:tabLst/>
              <a:defRPr kumimoji="0" sz="600" b="0" i="0" u="none" strike="noStrike" cap="none" spc="0" normalizeH="0" baseline="0">
                <a:ln>
                  <a:noFill/>
                </a:ln>
                <a:effectLst/>
                <a:uLnTx/>
                <a:uFillTx/>
                <a:latin typeface="Ubuntu Medium"/>
                <a:cs typeface="Times New Roman" panose="02020603050405020304" pitchFamily="18" charset="0"/>
              </a:defRPr>
            </a:lvl1pPr>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Ubuntu Medium"/>
              <a:ea typeface="+mn-ea"/>
              <a:cs typeface="Calibri Light"/>
            </a:endParaRPr>
          </a:p>
        </p:txBody>
      </p:sp>
      <p:sp>
        <p:nvSpPr>
          <p:cNvPr id="17" name="Triangle isocèle 1">
            <a:extLst>
              <a:ext uri="{FF2B5EF4-FFF2-40B4-BE49-F238E27FC236}">
                <a16:creationId xmlns:a16="http://schemas.microsoft.com/office/drawing/2014/main" id="{6E14B559-3AAF-D6AF-CDCE-7BDF585F1DB4}"/>
              </a:ext>
            </a:extLst>
          </p:cNvPr>
          <p:cNvSpPr/>
          <p:nvPr/>
        </p:nvSpPr>
        <p:spPr>
          <a:xfrm rot="5400000">
            <a:off x="5006100" y="3931192"/>
            <a:ext cx="833376" cy="106200"/>
          </a:xfrm>
          <a:prstGeom prst="triangle">
            <a:avLst/>
          </a:prstGeom>
          <a:solidFill>
            <a:srgbClr val="12ABDB"/>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pic>
        <p:nvPicPr>
          <p:cNvPr id="1043" name="Picture 8">
            <a:extLst>
              <a:ext uri="{FF2B5EF4-FFF2-40B4-BE49-F238E27FC236}">
                <a16:creationId xmlns:a16="http://schemas.microsoft.com/office/drawing/2014/main" id="{72E603AF-C7B9-3A0A-99CB-2941A198FF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6447" y="7065094"/>
            <a:ext cx="60750" cy="45719"/>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4">
            <a:extLst>
              <a:ext uri="{FF2B5EF4-FFF2-40B4-BE49-F238E27FC236}">
                <a16:creationId xmlns:a16="http://schemas.microsoft.com/office/drawing/2014/main" id="{0B184C4F-A566-A0DD-5FCD-03DAE557B6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0979" y="6609912"/>
            <a:ext cx="45719" cy="53392"/>
          </a:xfrm>
          <a:prstGeom prst="rect">
            <a:avLst/>
          </a:prstGeom>
          <a:noFill/>
          <a:extLst>
            <a:ext uri="{909E8E84-426E-40DD-AFC4-6F175D3DCCD1}">
              <a14:hiddenFill xmlns:a14="http://schemas.microsoft.com/office/drawing/2010/main">
                <a:solidFill>
                  <a:srgbClr val="FFFFFF"/>
                </a:solidFill>
              </a14:hiddenFill>
            </a:ext>
          </a:extLst>
        </p:spPr>
      </p:pic>
      <p:sp>
        <p:nvSpPr>
          <p:cNvPr id="367" name="Rounded Rectangle 102">
            <a:extLst>
              <a:ext uri="{FF2B5EF4-FFF2-40B4-BE49-F238E27FC236}">
                <a16:creationId xmlns:a16="http://schemas.microsoft.com/office/drawing/2014/main" id="{CFA51CC0-B0C0-45B3-A3A4-BDF79F2B4E19}"/>
              </a:ext>
            </a:extLst>
          </p:cNvPr>
          <p:cNvSpPr/>
          <p:nvPr/>
        </p:nvSpPr>
        <p:spPr>
          <a:xfrm>
            <a:off x="9870566" y="3642359"/>
            <a:ext cx="1512000" cy="236451"/>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Discovery</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Search</a:t>
            </a:r>
          </a:p>
        </p:txBody>
      </p:sp>
      <p:sp>
        <p:nvSpPr>
          <p:cNvPr id="368" name="Rounded Rectangle 102">
            <a:extLst>
              <a:ext uri="{FF2B5EF4-FFF2-40B4-BE49-F238E27FC236}">
                <a16:creationId xmlns:a16="http://schemas.microsoft.com/office/drawing/2014/main" id="{00AECACA-4671-4DD4-86FC-2DE26CA3C9CE}"/>
              </a:ext>
            </a:extLst>
          </p:cNvPr>
          <p:cNvSpPr/>
          <p:nvPr/>
        </p:nvSpPr>
        <p:spPr>
          <a:xfrm>
            <a:off x="9870566" y="3912000"/>
            <a:ext cx="1512000" cy="252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Self Service</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Insights</a:t>
            </a:r>
          </a:p>
        </p:txBody>
      </p:sp>
      <p:sp>
        <p:nvSpPr>
          <p:cNvPr id="8" name="Rounded Rectangle 102">
            <a:extLst>
              <a:ext uri="{FF2B5EF4-FFF2-40B4-BE49-F238E27FC236}">
                <a16:creationId xmlns:a16="http://schemas.microsoft.com/office/drawing/2014/main" id="{5FE936D3-6406-0669-2985-94328C36FC2E}"/>
              </a:ext>
            </a:extLst>
          </p:cNvPr>
          <p:cNvSpPr/>
          <p:nvPr/>
        </p:nvSpPr>
        <p:spPr>
          <a:xfrm rot="5400000" flipH="1">
            <a:off x="8683269" y="3927769"/>
            <a:ext cx="817480" cy="252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Prompt  </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Optimization</a:t>
            </a:r>
          </a:p>
        </p:txBody>
      </p:sp>
      <p:sp>
        <p:nvSpPr>
          <p:cNvPr id="19" name="Rounded Rectangle 102">
            <a:extLst>
              <a:ext uri="{FF2B5EF4-FFF2-40B4-BE49-F238E27FC236}">
                <a16:creationId xmlns:a16="http://schemas.microsoft.com/office/drawing/2014/main" id="{FEBCFF0D-2D3A-42BE-B049-66DE506DE840}"/>
              </a:ext>
            </a:extLst>
          </p:cNvPr>
          <p:cNvSpPr/>
          <p:nvPr/>
        </p:nvSpPr>
        <p:spPr>
          <a:xfrm>
            <a:off x="9870566" y="4197191"/>
            <a:ext cx="1512000" cy="26532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Self Service</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genAI</a:t>
            </a:r>
          </a:p>
        </p:txBody>
      </p:sp>
      <p:sp>
        <p:nvSpPr>
          <p:cNvPr id="5" name="Rounded Rectangle 102">
            <a:extLst>
              <a:ext uri="{FF2B5EF4-FFF2-40B4-BE49-F238E27FC236}">
                <a16:creationId xmlns:a16="http://schemas.microsoft.com/office/drawing/2014/main" id="{6DB2536E-1BD7-95D0-EE40-2236CBE54CE2}"/>
              </a:ext>
            </a:extLst>
          </p:cNvPr>
          <p:cNvSpPr/>
          <p:nvPr/>
        </p:nvSpPr>
        <p:spPr>
          <a:xfrm rot="5400000" flipH="1">
            <a:off x="8951483" y="3927769"/>
            <a:ext cx="817481" cy="252000"/>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RAG</a:t>
            </a:r>
          </a:p>
        </p:txBody>
      </p:sp>
      <p:sp>
        <p:nvSpPr>
          <p:cNvPr id="10" name="Rounded Rectangle 102">
            <a:extLst>
              <a:ext uri="{FF2B5EF4-FFF2-40B4-BE49-F238E27FC236}">
                <a16:creationId xmlns:a16="http://schemas.microsoft.com/office/drawing/2014/main" id="{97FF047B-9126-D15C-F6E4-2DDBC37A065F}"/>
              </a:ext>
            </a:extLst>
          </p:cNvPr>
          <p:cNvSpPr/>
          <p:nvPr/>
        </p:nvSpPr>
        <p:spPr>
          <a:xfrm rot="5400000" flipH="1">
            <a:off x="9261746" y="3892988"/>
            <a:ext cx="817481" cy="316221"/>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a:t>
            </a:r>
            <a:r>
              <a:rPr kumimoji="0" lang="en-US" sz="700" b="0" i="0" u="none" strike="noStrike" kern="1200" cap="none" spc="0" normalizeH="0" baseline="0" noProof="0" err="1">
                <a:ln>
                  <a:noFill/>
                </a:ln>
                <a:solidFill>
                  <a:srgbClr val="FFFFFF"/>
                </a:solidFill>
                <a:effectLst/>
                <a:uLnTx/>
                <a:uFillTx/>
                <a:latin typeface="Ubuntu Medium"/>
                <a:ea typeface="+mn-ea"/>
                <a:cs typeface="Calibri" panose="020F0502020204030204" pitchFamily="34" charset="0"/>
              </a:rPr>
              <a:t>genI</a:t>
            </a: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a:t>
            </a:r>
          </a:p>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Orchestration</a:t>
            </a:r>
          </a:p>
        </p:txBody>
      </p:sp>
      <p:sp>
        <p:nvSpPr>
          <p:cNvPr id="2082" name="Rounded Rectangle 102">
            <a:extLst>
              <a:ext uri="{FF2B5EF4-FFF2-40B4-BE49-F238E27FC236}">
                <a16:creationId xmlns:a16="http://schemas.microsoft.com/office/drawing/2014/main" id="{0B5699A7-F903-B15D-AC26-8124BE884223}"/>
              </a:ext>
            </a:extLst>
          </p:cNvPr>
          <p:cNvSpPr/>
          <p:nvPr/>
        </p:nvSpPr>
        <p:spPr>
          <a:xfrm>
            <a:off x="8961386" y="3275069"/>
            <a:ext cx="2421181" cy="323077"/>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vert="horz" wrap="square" lIns="0" tIns="36000" rIns="0" bIns="36000" rtlCol="0" anchor="ctr" anchorCtr="0"/>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Marketplaces</a:t>
            </a:r>
          </a:p>
        </p:txBody>
      </p:sp>
      <p:sp>
        <p:nvSpPr>
          <p:cNvPr id="28" name="Rounded Rectangle 102">
            <a:extLst>
              <a:ext uri="{FF2B5EF4-FFF2-40B4-BE49-F238E27FC236}">
                <a16:creationId xmlns:a16="http://schemas.microsoft.com/office/drawing/2014/main" id="{F99646E9-9074-A07C-68C4-5234FE22C0AC}"/>
              </a:ext>
            </a:extLst>
          </p:cNvPr>
          <p:cNvSpPr/>
          <p:nvPr/>
        </p:nvSpPr>
        <p:spPr>
          <a:xfrm>
            <a:off x="8961387" y="4508004"/>
            <a:ext cx="2421180" cy="265319"/>
          </a:xfrm>
          <a:prstGeom prst="rect">
            <a:avLst/>
          </a:prstGeom>
          <a:solidFill>
            <a:srgbClr val="FF0000"/>
          </a:solidFill>
          <a:ln w="0"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tIns="36000" rIns="0" bIns="36000"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85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Medium"/>
                <a:ea typeface="+mn-ea"/>
                <a:cs typeface="Calibri" panose="020F0502020204030204" pitchFamily="34" charset="0"/>
              </a:rPr>
              <a:t> Self Service AI</a:t>
            </a:r>
          </a:p>
        </p:txBody>
      </p:sp>
      <p:sp>
        <p:nvSpPr>
          <p:cNvPr id="654" name="Triangle isocèle 1">
            <a:extLst>
              <a:ext uri="{FF2B5EF4-FFF2-40B4-BE49-F238E27FC236}">
                <a16:creationId xmlns:a16="http://schemas.microsoft.com/office/drawing/2014/main" id="{73A7003F-B203-F6DE-89A0-9237DC08C4D9}"/>
              </a:ext>
            </a:extLst>
          </p:cNvPr>
          <p:cNvSpPr/>
          <p:nvPr/>
        </p:nvSpPr>
        <p:spPr>
          <a:xfrm>
            <a:off x="10566960" y="2939094"/>
            <a:ext cx="896878" cy="256080"/>
          </a:xfrm>
          <a:prstGeom prst="triangle">
            <a:avLst/>
          </a:prstGeom>
          <a:solidFill>
            <a:srgbClr val="D06A6A"/>
          </a:solidFill>
          <a:ln w="9525" cap="flat" cmpd="sng" algn="ctr">
            <a:no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2"/>
          </a:fontRef>
        </p:style>
        <p:txBody>
          <a:bodyPr wrap="square" lIns="0" rIns="0" bIns="72000" rtlCol="0" anchor="b" anchorCtr="0"/>
          <a:lstStyle/>
          <a:p>
            <a:pPr marL="0" marR="0" lvl="0" indent="0" algn="ctr" defTabSz="914400" rtl="0" eaLnBrk="0" fontAlgn="auto" latinLnBrk="0" hangingPunct="0">
              <a:lnSpc>
                <a:spcPct val="85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Medium"/>
              <a:ea typeface="+mn-ea"/>
              <a:cs typeface="+mn-cs"/>
            </a:endParaRPr>
          </a:p>
        </p:txBody>
      </p:sp>
      <p:sp>
        <p:nvSpPr>
          <p:cNvPr id="696" name="ZoneTexte 4">
            <a:extLst>
              <a:ext uri="{FF2B5EF4-FFF2-40B4-BE49-F238E27FC236}">
                <a16:creationId xmlns:a16="http://schemas.microsoft.com/office/drawing/2014/main" id="{489CA182-7274-4E98-8EA6-7972D14DCE01}"/>
              </a:ext>
            </a:extLst>
          </p:cNvPr>
          <p:cNvSpPr txBox="1"/>
          <p:nvPr/>
        </p:nvSpPr>
        <p:spPr>
          <a:xfrm>
            <a:off x="10850961" y="3033139"/>
            <a:ext cx="412293" cy="169277"/>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Ubuntu"/>
                <a:ea typeface="+mn-ea"/>
                <a:cs typeface="+mn-cs"/>
              </a:rPr>
              <a:t>Publish</a:t>
            </a:r>
          </a:p>
        </p:txBody>
      </p:sp>
      <p:pic>
        <p:nvPicPr>
          <p:cNvPr id="20" name="Picture 19">
            <a:extLst>
              <a:ext uri="{FF2B5EF4-FFF2-40B4-BE49-F238E27FC236}">
                <a16:creationId xmlns:a16="http://schemas.microsoft.com/office/drawing/2014/main" id="{E2DF489A-C787-0A8C-1F61-AEF774811EA7}"/>
              </a:ext>
            </a:extLst>
          </p:cNvPr>
          <p:cNvPicPr>
            <a:picLocks/>
          </p:cNvPicPr>
          <p:nvPr/>
        </p:nvPicPr>
        <p:blipFill>
          <a:blip r:embed="rId8"/>
          <a:stretch>
            <a:fillRect/>
          </a:stretch>
        </p:blipFill>
        <p:spPr>
          <a:xfrm>
            <a:off x="1671149" y="2799173"/>
            <a:ext cx="449261" cy="396461"/>
          </a:xfrm>
          <a:prstGeom prst="rect">
            <a:avLst/>
          </a:prstGeom>
        </p:spPr>
      </p:pic>
      <p:pic>
        <p:nvPicPr>
          <p:cNvPr id="21" name="Picture 20">
            <a:extLst>
              <a:ext uri="{FF2B5EF4-FFF2-40B4-BE49-F238E27FC236}">
                <a16:creationId xmlns:a16="http://schemas.microsoft.com/office/drawing/2014/main" id="{3DE9CDCB-013F-713E-2D90-8042F054270D}"/>
              </a:ext>
            </a:extLst>
          </p:cNvPr>
          <p:cNvPicPr>
            <a:picLocks/>
          </p:cNvPicPr>
          <p:nvPr/>
        </p:nvPicPr>
        <p:blipFill>
          <a:blip r:embed="rId8"/>
          <a:stretch>
            <a:fillRect/>
          </a:stretch>
        </p:blipFill>
        <p:spPr>
          <a:xfrm>
            <a:off x="1672602" y="4931515"/>
            <a:ext cx="449261" cy="396461"/>
          </a:xfrm>
          <a:prstGeom prst="rect">
            <a:avLst/>
          </a:prstGeom>
        </p:spPr>
      </p:pic>
      <p:pic>
        <p:nvPicPr>
          <p:cNvPr id="23" name="Picture 22">
            <a:extLst>
              <a:ext uri="{FF2B5EF4-FFF2-40B4-BE49-F238E27FC236}">
                <a16:creationId xmlns:a16="http://schemas.microsoft.com/office/drawing/2014/main" id="{F20880C6-5F18-0F1D-CCE1-27E7B050CE82}"/>
              </a:ext>
            </a:extLst>
          </p:cNvPr>
          <p:cNvPicPr>
            <a:picLocks/>
          </p:cNvPicPr>
          <p:nvPr/>
        </p:nvPicPr>
        <p:blipFill>
          <a:blip r:embed="rId9"/>
          <a:stretch>
            <a:fillRect/>
          </a:stretch>
        </p:blipFill>
        <p:spPr>
          <a:xfrm>
            <a:off x="1676054" y="3633462"/>
            <a:ext cx="449261" cy="394194"/>
          </a:xfrm>
          <a:prstGeom prst="rect">
            <a:avLst/>
          </a:prstGeom>
        </p:spPr>
      </p:pic>
      <p:pic>
        <p:nvPicPr>
          <p:cNvPr id="26" name="Picture 25">
            <a:extLst>
              <a:ext uri="{FF2B5EF4-FFF2-40B4-BE49-F238E27FC236}">
                <a16:creationId xmlns:a16="http://schemas.microsoft.com/office/drawing/2014/main" id="{EBA1B136-0D66-EEBF-746D-11190A61E449}"/>
              </a:ext>
            </a:extLst>
          </p:cNvPr>
          <p:cNvPicPr>
            <a:picLocks/>
          </p:cNvPicPr>
          <p:nvPr/>
        </p:nvPicPr>
        <p:blipFill>
          <a:blip r:embed="rId10"/>
          <a:stretch>
            <a:fillRect/>
          </a:stretch>
        </p:blipFill>
        <p:spPr>
          <a:xfrm>
            <a:off x="790512" y="4511038"/>
            <a:ext cx="476035" cy="420477"/>
          </a:xfrm>
          <a:prstGeom prst="rect">
            <a:avLst/>
          </a:prstGeom>
        </p:spPr>
      </p:pic>
      <p:pic>
        <p:nvPicPr>
          <p:cNvPr id="27" name="Picture 26">
            <a:extLst>
              <a:ext uri="{FF2B5EF4-FFF2-40B4-BE49-F238E27FC236}">
                <a16:creationId xmlns:a16="http://schemas.microsoft.com/office/drawing/2014/main" id="{699D6B5F-9F03-7D62-66B0-677ADD7D524D}"/>
              </a:ext>
            </a:extLst>
          </p:cNvPr>
          <p:cNvPicPr>
            <a:picLocks/>
          </p:cNvPicPr>
          <p:nvPr/>
        </p:nvPicPr>
        <p:blipFill>
          <a:blip r:embed="rId11"/>
          <a:stretch>
            <a:fillRect/>
          </a:stretch>
        </p:blipFill>
        <p:spPr>
          <a:xfrm>
            <a:off x="4587902" y="3261217"/>
            <a:ext cx="385545" cy="394895"/>
          </a:xfrm>
          <a:prstGeom prst="rect">
            <a:avLst/>
          </a:prstGeom>
        </p:spPr>
      </p:pic>
      <p:pic>
        <p:nvPicPr>
          <p:cNvPr id="32" name="Picture 31">
            <a:extLst>
              <a:ext uri="{FF2B5EF4-FFF2-40B4-BE49-F238E27FC236}">
                <a16:creationId xmlns:a16="http://schemas.microsoft.com/office/drawing/2014/main" id="{6C2A58BB-5E2D-E929-B876-C80AD0614B03}"/>
              </a:ext>
            </a:extLst>
          </p:cNvPr>
          <p:cNvPicPr>
            <a:picLocks/>
          </p:cNvPicPr>
          <p:nvPr/>
        </p:nvPicPr>
        <p:blipFill>
          <a:blip r:embed="rId12"/>
          <a:stretch>
            <a:fillRect/>
          </a:stretch>
        </p:blipFill>
        <p:spPr>
          <a:xfrm>
            <a:off x="4891798" y="3266276"/>
            <a:ext cx="359881" cy="340661"/>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A4EE3B0D-87BD-5E40-25BC-6CFE30D4D8AD}"/>
              </a:ext>
            </a:extLst>
          </p:cNvPr>
          <p:cNvPicPr>
            <a:picLocks/>
          </p:cNvPicPr>
          <p:nvPr/>
        </p:nvPicPr>
        <p:blipFill>
          <a:blip r:embed="rId9"/>
          <a:stretch>
            <a:fillRect/>
          </a:stretch>
        </p:blipFill>
        <p:spPr>
          <a:xfrm>
            <a:off x="4877625" y="3973500"/>
            <a:ext cx="449261" cy="394194"/>
          </a:xfrm>
          <a:prstGeom prst="rect">
            <a:avLst/>
          </a:prstGeom>
        </p:spPr>
      </p:pic>
      <p:pic>
        <p:nvPicPr>
          <p:cNvPr id="35" name="Picture 34">
            <a:extLst>
              <a:ext uri="{FF2B5EF4-FFF2-40B4-BE49-F238E27FC236}">
                <a16:creationId xmlns:a16="http://schemas.microsoft.com/office/drawing/2014/main" id="{9A455F48-50C8-7C1B-13EA-1AA8DFE04F9F}"/>
              </a:ext>
            </a:extLst>
          </p:cNvPr>
          <p:cNvPicPr>
            <a:picLocks/>
          </p:cNvPicPr>
          <p:nvPr/>
        </p:nvPicPr>
        <p:blipFill>
          <a:blip r:embed="rId9"/>
          <a:stretch>
            <a:fillRect/>
          </a:stretch>
        </p:blipFill>
        <p:spPr>
          <a:xfrm>
            <a:off x="3742399" y="3972798"/>
            <a:ext cx="449261" cy="407736"/>
          </a:xfrm>
          <a:prstGeom prst="rect">
            <a:avLst/>
          </a:prstGeom>
        </p:spPr>
      </p:pic>
      <p:pic>
        <p:nvPicPr>
          <p:cNvPr id="36" name="Picture 35">
            <a:extLst>
              <a:ext uri="{FF2B5EF4-FFF2-40B4-BE49-F238E27FC236}">
                <a16:creationId xmlns:a16="http://schemas.microsoft.com/office/drawing/2014/main" id="{DECC3A11-DFBD-F2A3-0576-05CE5573DADE}"/>
              </a:ext>
            </a:extLst>
          </p:cNvPr>
          <p:cNvPicPr>
            <a:picLocks/>
          </p:cNvPicPr>
          <p:nvPr/>
        </p:nvPicPr>
        <p:blipFill>
          <a:blip r:embed="rId11"/>
          <a:stretch>
            <a:fillRect/>
          </a:stretch>
        </p:blipFill>
        <p:spPr>
          <a:xfrm>
            <a:off x="3474415" y="3972798"/>
            <a:ext cx="397981" cy="407736"/>
          </a:xfrm>
          <a:prstGeom prst="rect">
            <a:avLst/>
          </a:prstGeom>
        </p:spPr>
      </p:pic>
      <p:pic>
        <p:nvPicPr>
          <p:cNvPr id="37" name="Picture 36">
            <a:extLst>
              <a:ext uri="{FF2B5EF4-FFF2-40B4-BE49-F238E27FC236}">
                <a16:creationId xmlns:a16="http://schemas.microsoft.com/office/drawing/2014/main" id="{2C671835-2366-340E-694B-A317328B5206}"/>
              </a:ext>
            </a:extLst>
          </p:cNvPr>
          <p:cNvPicPr>
            <a:picLocks/>
          </p:cNvPicPr>
          <p:nvPr/>
        </p:nvPicPr>
        <p:blipFill>
          <a:blip r:embed="rId11"/>
          <a:stretch>
            <a:fillRect/>
          </a:stretch>
        </p:blipFill>
        <p:spPr>
          <a:xfrm>
            <a:off x="4590360" y="3972798"/>
            <a:ext cx="408100" cy="394895"/>
          </a:xfrm>
          <a:prstGeom prst="rect">
            <a:avLst/>
          </a:prstGeom>
        </p:spPr>
      </p:pic>
      <p:pic>
        <p:nvPicPr>
          <p:cNvPr id="47" name="Picture 10">
            <a:extLst>
              <a:ext uri="{FF2B5EF4-FFF2-40B4-BE49-F238E27FC236}">
                <a16:creationId xmlns:a16="http://schemas.microsoft.com/office/drawing/2014/main" id="{B1375BAA-ECD2-0F19-FA99-D0742EA5A501}"/>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6447" y="5327976"/>
            <a:ext cx="433219" cy="41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
            <a:extLst>
              <a:ext uri="{FF2B5EF4-FFF2-40B4-BE49-F238E27FC236}">
                <a16:creationId xmlns:a16="http://schemas.microsoft.com/office/drawing/2014/main" id="{AC585326-FBB4-97CA-5A22-E287A390C201}"/>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6532" y="4923628"/>
            <a:ext cx="369510" cy="37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a:extLst>
              <a:ext uri="{FF2B5EF4-FFF2-40B4-BE49-F238E27FC236}">
                <a16:creationId xmlns:a16="http://schemas.microsoft.com/office/drawing/2014/main" id="{4CBEE55A-5FA3-DB0F-B593-5A8F193FC5E1}"/>
              </a:ext>
            </a:extLst>
          </p:cNvPr>
          <p:cNvPicPr>
            <a:picLocks/>
          </p:cNvPicPr>
          <p:nvPr/>
        </p:nvPicPr>
        <p:blipFill>
          <a:blip r:embed="rId14"/>
          <a:stretch>
            <a:fillRect/>
          </a:stretch>
        </p:blipFill>
        <p:spPr>
          <a:xfrm>
            <a:off x="10910354" y="3200884"/>
            <a:ext cx="509914" cy="471444"/>
          </a:xfrm>
          <a:prstGeom prst="rect">
            <a:avLst/>
          </a:prstGeom>
        </p:spPr>
      </p:pic>
      <p:pic>
        <p:nvPicPr>
          <p:cNvPr id="50" name="Picture 49">
            <a:extLst>
              <a:ext uri="{FF2B5EF4-FFF2-40B4-BE49-F238E27FC236}">
                <a16:creationId xmlns:a16="http://schemas.microsoft.com/office/drawing/2014/main" id="{5F311953-57F6-2B49-8D35-9C071EFBC960}"/>
              </a:ext>
            </a:extLst>
          </p:cNvPr>
          <p:cNvPicPr>
            <a:picLocks/>
          </p:cNvPicPr>
          <p:nvPr/>
        </p:nvPicPr>
        <p:blipFill>
          <a:blip r:embed="rId15"/>
          <a:stretch>
            <a:fillRect/>
          </a:stretch>
        </p:blipFill>
        <p:spPr>
          <a:xfrm>
            <a:off x="813688" y="3186066"/>
            <a:ext cx="464426" cy="414850"/>
          </a:xfrm>
          <a:prstGeom prst="rect">
            <a:avLst/>
          </a:prstGeom>
        </p:spPr>
      </p:pic>
      <p:pic>
        <p:nvPicPr>
          <p:cNvPr id="51" name="Picture 50">
            <a:extLst>
              <a:ext uri="{FF2B5EF4-FFF2-40B4-BE49-F238E27FC236}">
                <a16:creationId xmlns:a16="http://schemas.microsoft.com/office/drawing/2014/main" id="{EFE7892E-D04A-1570-CFDB-F4D2F6A7FD94}"/>
              </a:ext>
            </a:extLst>
          </p:cNvPr>
          <p:cNvPicPr>
            <a:picLocks/>
          </p:cNvPicPr>
          <p:nvPr/>
        </p:nvPicPr>
        <p:blipFill>
          <a:blip r:embed="rId15"/>
          <a:stretch>
            <a:fillRect/>
          </a:stretch>
        </p:blipFill>
        <p:spPr>
          <a:xfrm>
            <a:off x="1654490" y="3186066"/>
            <a:ext cx="464426" cy="414850"/>
          </a:xfrm>
          <a:prstGeom prst="rect">
            <a:avLst/>
          </a:prstGeom>
        </p:spPr>
      </p:pic>
      <p:pic>
        <p:nvPicPr>
          <p:cNvPr id="52" name="Picture 51">
            <a:extLst>
              <a:ext uri="{FF2B5EF4-FFF2-40B4-BE49-F238E27FC236}">
                <a16:creationId xmlns:a16="http://schemas.microsoft.com/office/drawing/2014/main" id="{D942750F-1184-A541-7BC7-77EC10FA8F19}"/>
              </a:ext>
            </a:extLst>
          </p:cNvPr>
          <p:cNvPicPr>
            <a:picLocks/>
          </p:cNvPicPr>
          <p:nvPr/>
        </p:nvPicPr>
        <p:blipFill>
          <a:blip r:embed="rId14"/>
          <a:stretch>
            <a:fillRect/>
          </a:stretch>
        </p:blipFill>
        <p:spPr>
          <a:xfrm>
            <a:off x="1675485" y="4046529"/>
            <a:ext cx="466077" cy="469436"/>
          </a:xfrm>
          <a:prstGeom prst="rect">
            <a:avLst/>
          </a:prstGeom>
        </p:spPr>
      </p:pic>
      <p:sp>
        <p:nvSpPr>
          <p:cNvPr id="544" name="TextBox 543">
            <a:extLst>
              <a:ext uri="{FF2B5EF4-FFF2-40B4-BE49-F238E27FC236}">
                <a16:creationId xmlns:a16="http://schemas.microsoft.com/office/drawing/2014/main" id="{4CD55BE3-058E-1686-77DF-95B8A381CD00}"/>
              </a:ext>
            </a:extLst>
          </p:cNvPr>
          <p:cNvSpPr txBox="1"/>
          <p:nvPr/>
        </p:nvSpPr>
        <p:spPr>
          <a:xfrm>
            <a:off x="3405193" y="3882841"/>
            <a:ext cx="887716" cy="153888"/>
          </a:xfrm>
          <a:prstGeom prst="rect">
            <a:avLst/>
          </a:prstGeom>
          <a:noFill/>
        </p:spPr>
        <p:txBody>
          <a:bodyPr wrap="square">
            <a:spAutoFit/>
          </a:bodyPr>
          <a:lstStyle/>
          <a:p>
            <a:pPr marL="87313"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ELT Spark Pushdown</a:t>
            </a:r>
          </a:p>
        </p:txBody>
      </p:sp>
      <p:sp>
        <p:nvSpPr>
          <p:cNvPr id="550" name="TextBox 549">
            <a:extLst>
              <a:ext uri="{FF2B5EF4-FFF2-40B4-BE49-F238E27FC236}">
                <a16:creationId xmlns:a16="http://schemas.microsoft.com/office/drawing/2014/main" id="{15FFD6D7-740C-0A08-1C03-0526163718C4}"/>
              </a:ext>
            </a:extLst>
          </p:cNvPr>
          <p:cNvSpPr txBox="1"/>
          <p:nvPr/>
        </p:nvSpPr>
        <p:spPr>
          <a:xfrm>
            <a:off x="4464332" y="3170629"/>
            <a:ext cx="862570"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Cloud Mass Ingestion</a:t>
            </a:r>
          </a:p>
        </p:txBody>
      </p:sp>
      <p:sp>
        <p:nvSpPr>
          <p:cNvPr id="551" name="TextBox 550">
            <a:extLst>
              <a:ext uri="{FF2B5EF4-FFF2-40B4-BE49-F238E27FC236}">
                <a16:creationId xmlns:a16="http://schemas.microsoft.com/office/drawing/2014/main" id="{26D7A748-7DDC-B072-D88E-B5E45B4F9431}"/>
              </a:ext>
            </a:extLst>
          </p:cNvPr>
          <p:cNvSpPr txBox="1"/>
          <p:nvPr/>
        </p:nvSpPr>
        <p:spPr>
          <a:xfrm>
            <a:off x="4594029" y="3536225"/>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Core</a:t>
            </a:r>
          </a:p>
        </p:txBody>
      </p:sp>
      <p:sp>
        <p:nvSpPr>
          <p:cNvPr id="552" name="TextBox 551">
            <a:extLst>
              <a:ext uri="{FF2B5EF4-FFF2-40B4-BE49-F238E27FC236}">
                <a16:creationId xmlns:a16="http://schemas.microsoft.com/office/drawing/2014/main" id="{05E59911-2487-A313-E69D-89C2209CFB64}"/>
              </a:ext>
            </a:extLst>
          </p:cNvPr>
          <p:cNvSpPr txBox="1"/>
          <p:nvPr/>
        </p:nvSpPr>
        <p:spPr>
          <a:xfrm>
            <a:off x="3477074" y="4244395"/>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Core</a:t>
            </a:r>
          </a:p>
        </p:txBody>
      </p:sp>
      <p:sp>
        <p:nvSpPr>
          <p:cNvPr id="554" name="TextBox 553">
            <a:extLst>
              <a:ext uri="{FF2B5EF4-FFF2-40B4-BE49-F238E27FC236}">
                <a16:creationId xmlns:a16="http://schemas.microsoft.com/office/drawing/2014/main" id="{CC3D7797-32BC-A563-43BC-30B48018AF03}"/>
              </a:ext>
            </a:extLst>
          </p:cNvPr>
          <p:cNvSpPr txBox="1"/>
          <p:nvPr/>
        </p:nvSpPr>
        <p:spPr>
          <a:xfrm>
            <a:off x="5854453" y="4239744"/>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Core</a:t>
            </a:r>
          </a:p>
        </p:txBody>
      </p:sp>
      <p:sp>
        <p:nvSpPr>
          <p:cNvPr id="555" name="TextBox 554">
            <a:extLst>
              <a:ext uri="{FF2B5EF4-FFF2-40B4-BE49-F238E27FC236}">
                <a16:creationId xmlns:a16="http://schemas.microsoft.com/office/drawing/2014/main" id="{B1A36223-E971-72EF-9103-A3356D2EE475}"/>
              </a:ext>
            </a:extLst>
          </p:cNvPr>
          <p:cNvSpPr txBox="1"/>
          <p:nvPr/>
        </p:nvSpPr>
        <p:spPr>
          <a:xfrm>
            <a:off x="4533653" y="3887075"/>
            <a:ext cx="887716" cy="153888"/>
          </a:xfrm>
          <a:prstGeom prst="rect">
            <a:avLst/>
          </a:prstGeom>
          <a:noFill/>
        </p:spPr>
        <p:txBody>
          <a:bodyPr wrap="square">
            <a:spAutoFit/>
          </a:bodyPr>
          <a:lstStyle/>
          <a:p>
            <a:pPr marL="87313"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ELT Spark Pushdown</a:t>
            </a:r>
          </a:p>
        </p:txBody>
      </p:sp>
      <p:sp>
        <p:nvSpPr>
          <p:cNvPr id="588" name="TextBox 587">
            <a:extLst>
              <a:ext uri="{FF2B5EF4-FFF2-40B4-BE49-F238E27FC236}">
                <a16:creationId xmlns:a16="http://schemas.microsoft.com/office/drawing/2014/main" id="{F3A834D1-E9A7-405B-7F9D-36B18A2A79B0}"/>
              </a:ext>
            </a:extLst>
          </p:cNvPr>
          <p:cNvSpPr txBox="1"/>
          <p:nvPr/>
        </p:nvSpPr>
        <p:spPr>
          <a:xfrm>
            <a:off x="4605534" y="4248629"/>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Core</a:t>
            </a:r>
          </a:p>
        </p:txBody>
      </p:sp>
      <p:sp>
        <p:nvSpPr>
          <p:cNvPr id="593" name="TextBox 592">
            <a:extLst>
              <a:ext uri="{FF2B5EF4-FFF2-40B4-BE49-F238E27FC236}">
                <a16:creationId xmlns:a16="http://schemas.microsoft.com/office/drawing/2014/main" id="{14F35355-86FC-6625-8847-6E87AE3F8D9C}"/>
              </a:ext>
            </a:extLst>
          </p:cNvPr>
          <p:cNvSpPr txBox="1"/>
          <p:nvPr/>
        </p:nvSpPr>
        <p:spPr>
          <a:xfrm>
            <a:off x="5671592" y="3831856"/>
            <a:ext cx="638699" cy="215444"/>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ELT Spark Pushdown</a:t>
            </a:r>
          </a:p>
        </p:txBody>
      </p:sp>
      <p:grpSp>
        <p:nvGrpSpPr>
          <p:cNvPr id="596" name="Group 595">
            <a:extLst>
              <a:ext uri="{FF2B5EF4-FFF2-40B4-BE49-F238E27FC236}">
                <a16:creationId xmlns:a16="http://schemas.microsoft.com/office/drawing/2014/main" id="{D943BA74-F465-61D3-CC66-85776195F259}"/>
              </a:ext>
            </a:extLst>
          </p:cNvPr>
          <p:cNvGrpSpPr/>
          <p:nvPr/>
        </p:nvGrpSpPr>
        <p:grpSpPr>
          <a:xfrm>
            <a:off x="5272500" y="5337905"/>
            <a:ext cx="308211" cy="304588"/>
            <a:chOff x="683706" y="2540107"/>
            <a:chExt cx="415311" cy="410430"/>
          </a:xfrm>
        </p:grpSpPr>
        <p:sp>
          <p:nvSpPr>
            <p:cNvPr id="598" name="TextBox 597">
              <a:extLst>
                <a:ext uri="{FF2B5EF4-FFF2-40B4-BE49-F238E27FC236}">
                  <a16:creationId xmlns:a16="http://schemas.microsoft.com/office/drawing/2014/main" id="{04A06C70-CC71-0F6F-68A1-D7A5654DB0E0}"/>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599" name="Graphic 598" descr="Users with solid fill">
              <a:extLst>
                <a:ext uri="{FF2B5EF4-FFF2-40B4-BE49-F238E27FC236}">
                  <a16:creationId xmlns:a16="http://schemas.microsoft.com/office/drawing/2014/main" id="{3D2E2B41-2346-EC22-41C9-1710D2B162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600" name="Group 599">
            <a:extLst>
              <a:ext uri="{FF2B5EF4-FFF2-40B4-BE49-F238E27FC236}">
                <a16:creationId xmlns:a16="http://schemas.microsoft.com/office/drawing/2014/main" id="{834DD0BA-21B4-788A-C926-9E4F468B0818}"/>
              </a:ext>
            </a:extLst>
          </p:cNvPr>
          <p:cNvGrpSpPr/>
          <p:nvPr/>
        </p:nvGrpSpPr>
        <p:grpSpPr>
          <a:xfrm>
            <a:off x="9838506" y="5378593"/>
            <a:ext cx="308211" cy="304588"/>
            <a:chOff x="683706" y="2540107"/>
            <a:chExt cx="415311" cy="410430"/>
          </a:xfrm>
        </p:grpSpPr>
        <p:sp>
          <p:nvSpPr>
            <p:cNvPr id="602" name="TextBox 601">
              <a:extLst>
                <a:ext uri="{FF2B5EF4-FFF2-40B4-BE49-F238E27FC236}">
                  <a16:creationId xmlns:a16="http://schemas.microsoft.com/office/drawing/2014/main" id="{21684191-4BDF-243B-B732-DE08A4A32B3E}"/>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603" name="Graphic 602" descr="Users with solid fill">
              <a:extLst>
                <a:ext uri="{FF2B5EF4-FFF2-40B4-BE49-F238E27FC236}">
                  <a16:creationId xmlns:a16="http://schemas.microsoft.com/office/drawing/2014/main" id="{0BBC3910-CE4C-3C53-3163-A7E24F8C9E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pic>
        <p:nvPicPr>
          <p:cNvPr id="614" name="Picture 613">
            <a:extLst>
              <a:ext uri="{FF2B5EF4-FFF2-40B4-BE49-F238E27FC236}">
                <a16:creationId xmlns:a16="http://schemas.microsoft.com/office/drawing/2014/main" id="{792FC947-2D66-9A61-35C8-EB1035B204BE}"/>
              </a:ext>
            </a:extLst>
          </p:cNvPr>
          <p:cNvPicPr>
            <a:picLocks/>
          </p:cNvPicPr>
          <p:nvPr/>
        </p:nvPicPr>
        <p:blipFill>
          <a:blip r:embed="rId11"/>
          <a:stretch>
            <a:fillRect/>
          </a:stretch>
        </p:blipFill>
        <p:spPr>
          <a:xfrm>
            <a:off x="7232474" y="3981033"/>
            <a:ext cx="397981" cy="388117"/>
          </a:xfrm>
          <a:prstGeom prst="rect">
            <a:avLst/>
          </a:prstGeom>
        </p:spPr>
      </p:pic>
      <p:sp>
        <p:nvSpPr>
          <p:cNvPr id="616" name="TextBox 615">
            <a:extLst>
              <a:ext uri="{FF2B5EF4-FFF2-40B4-BE49-F238E27FC236}">
                <a16:creationId xmlns:a16="http://schemas.microsoft.com/office/drawing/2014/main" id="{2F63C2AE-28E3-BB25-2817-CAF89D272FE1}"/>
              </a:ext>
            </a:extLst>
          </p:cNvPr>
          <p:cNvSpPr txBox="1"/>
          <p:nvPr/>
        </p:nvSpPr>
        <p:spPr>
          <a:xfrm>
            <a:off x="7094565" y="4262588"/>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Model serve</a:t>
            </a:r>
          </a:p>
        </p:txBody>
      </p:sp>
      <p:sp>
        <p:nvSpPr>
          <p:cNvPr id="617" name="TextBox 616">
            <a:extLst>
              <a:ext uri="{FF2B5EF4-FFF2-40B4-BE49-F238E27FC236}">
                <a16:creationId xmlns:a16="http://schemas.microsoft.com/office/drawing/2014/main" id="{37F66CE2-C3C2-CB07-5E64-F97E4952F2E5}"/>
              </a:ext>
            </a:extLst>
          </p:cNvPr>
          <p:cNvSpPr txBox="1"/>
          <p:nvPr/>
        </p:nvSpPr>
        <p:spPr>
          <a:xfrm>
            <a:off x="8209982" y="4257460"/>
            <a:ext cx="599779" cy="153888"/>
          </a:xfrm>
          <a:prstGeom prst="rect">
            <a:avLst/>
          </a:prstGeom>
          <a:noFill/>
        </p:spPr>
        <p:txBody>
          <a:bodyPr wrap="square">
            <a:spAutoFit/>
          </a:bodyPr>
          <a:lstStyle/>
          <a:p>
            <a:pPr marL="87313"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400" b="0" i="0" u="none" strike="noStrike" kern="1200" cap="none" spc="0" normalizeH="0" baseline="0" noProof="0">
                <a:ln>
                  <a:noFill/>
                </a:ln>
                <a:solidFill>
                  <a:schemeClr val="bg1"/>
                </a:solidFill>
                <a:effectLst/>
                <a:uLnTx/>
                <a:uFillTx/>
                <a:latin typeface="Ubuntu Medium"/>
                <a:ea typeface="+mn-ea"/>
                <a:cs typeface="Calibri" panose="020F0502020204030204" pitchFamily="34" charset="0"/>
              </a:rPr>
              <a:t>Model serve</a:t>
            </a:r>
          </a:p>
        </p:txBody>
      </p:sp>
      <p:pic>
        <p:nvPicPr>
          <p:cNvPr id="1026" name="Picture 1025">
            <a:extLst>
              <a:ext uri="{FF2B5EF4-FFF2-40B4-BE49-F238E27FC236}">
                <a16:creationId xmlns:a16="http://schemas.microsoft.com/office/drawing/2014/main" id="{CC63C2E0-D0D4-769D-F20A-DA3B538E81D6}"/>
              </a:ext>
            </a:extLst>
          </p:cNvPr>
          <p:cNvPicPr>
            <a:picLocks/>
          </p:cNvPicPr>
          <p:nvPr/>
        </p:nvPicPr>
        <p:blipFill>
          <a:blip r:embed="rId15"/>
          <a:stretch>
            <a:fillRect/>
          </a:stretch>
        </p:blipFill>
        <p:spPr>
          <a:xfrm>
            <a:off x="10623865" y="3572227"/>
            <a:ext cx="388800" cy="378000"/>
          </a:xfrm>
          <a:prstGeom prst="rect">
            <a:avLst/>
          </a:prstGeom>
        </p:spPr>
      </p:pic>
      <p:grpSp>
        <p:nvGrpSpPr>
          <p:cNvPr id="1034" name="Group 1033">
            <a:extLst>
              <a:ext uri="{FF2B5EF4-FFF2-40B4-BE49-F238E27FC236}">
                <a16:creationId xmlns:a16="http://schemas.microsoft.com/office/drawing/2014/main" id="{7595B21E-DED0-E0A0-F8FF-3496CE2526FE}"/>
              </a:ext>
            </a:extLst>
          </p:cNvPr>
          <p:cNvGrpSpPr/>
          <p:nvPr/>
        </p:nvGrpSpPr>
        <p:grpSpPr>
          <a:xfrm>
            <a:off x="11033218" y="3859537"/>
            <a:ext cx="308211" cy="304588"/>
            <a:chOff x="683706" y="2540107"/>
            <a:chExt cx="415311" cy="410430"/>
          </a:xfrm>
        </p:grpSpPr>
        <p:sp>
          <p:nvSpPr>
            <p:cNvPr id="1035" name="TextBox 1034">
              <a:extLst>
                <a:ext uri="{FF2B5EF4-FFF2-40B4-BE49-F238E27FC236}">
                  <a16:creationId xmlns:a16="http://schemas.microsoft.com/office/drawing/2014/main" id="{13E8741D-9F22-FF2C-DCC8-50201DAECEAF}"/>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36" name="Graphic 1035" descr="Users with solid fill">
              <a:extLst>
                <a:ext uri="{FF2B5EF4-FFF2-40B4-BE49-F238E27FC236}">
                  <a16:creationId xmlns:a16="http://schemas.microsoft.com/office/drawing/2014/main" id="{4C4E77AD-E9E7-834D-4A0B-820804B6271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37" name="Group 1036">
            <a:extLst>
              <a:ext uri="{FF2B5EF4-FFF2-40B4-BE49-F238E27FC236}">
                <a16:creationId xmlns:a16="http://schemas.microsoft.com/office/drawing/2014/main" id="{3B4CE5D2-6505-DD67-7191-8CAF19AEDA0D}"/>
              </a:ext>
            </a:extLst>
          </p:cNvPr>
          <p:cNvGrpSpPr/>
          <p:nvPr/>
        </p:nvGrpSpPr>
        <p:grpSpPr>
          <a:xfrm>
            <a:off x="11033217" y="4171498"/>
            <a:ext cx="308211" cy="304588"/>
            <a:chOff x="683706" y="2540107"/>
            <a:chExt cx="415311" cy="410430"/>
          </a:xfrm>
        </p:grpSpPr>
        <p:sp>
          <p:nvSpPr>
            <p:cNvPr id="1038" name="TextBox 1037">
              <a:extLst>
                <a:ext uri="{FF2B5EF4-FFF2-40B4-BE49-F238E27FC236}">
                  <a16:creationId xmlns:a16="http://schemas.microsoft.com/office/drawing/2014/main" id="{6AA78E1B-D611-75AA-0499-D299022C31A5}"/>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39" name="Graphic 1038" descr="Users with solid fill">
              <a:extLst>
                <a:ext uri="{FF2B5EF4-FFF2-40B4-BE49-F238E27FC236}">
                  <a16:creationId xmlns:a16="http://schemas.microsoft.com/office/drawing/2014/main" id="{2FDA99F1-B592-FA25-38B0-8FA8EA799E0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40" name="Group 1039">
            <a:extLst>
              <a:ext uri="{FF2B5EF4-FFF2-40B4-BE49-F238E27FC236}">
                <a16:creationId xmlns:a16="http://schemas.microsoft.com/office/drawing/2014/main" id="{738FCA31-3EEE-C883-0878-398BE7ED850E}"/>
              </a:ext>
            </a:extLst>
          </p:cNvPr>
          <p:cNvGrpSpPr/>
          <p:nvPr/>
        </p:nvGrpSpPr>
        <p:grpSpPr>
          <a:xfrm>
            <a:off x="11046692" y="4463051"/>
            <a:ext cx="308211" cy="304588"/>
            <a:chOff x="683706" y="2540107"/>
            <a:chExt cx="415311" cy="410430"/>
          </a:xfrm>
        </p:grpSpPr>
        <p:sp>
          <p:nvSpPr>
            <p:cNvPr id="1041" name="TextBox 1040">
              <a:extLst>
                <a:ext uri="{FF2B5EF4-FFF2-40B4-BE49-F238E27FC236}">
                  <a16:creationId xmlns:a16="http://schemas.microsoft.com/office/drawing/2014/main" id="{2BAB9A75-3C9F-C3F5-4A4E-DFC189147900}"/>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42" name="Graphic 1041" descr="Users with solid fill">
              <a:extLst>
                <a:ext uri="{FF2B5EF4-FFF2-40B4-BE49-F238E27FC236}">
                  <a16:creationId xmlns:a16="http://schemas.microsoft.com/office/drawing/2014/main" id="{026230C4-DFD0-A9A0-A7D4-5EF1CF20CA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44" name="Group 1043">
            <a:extLst>
              <a:ext uri="{FF2B5EF4-FFF2-40B4-BE49-F238E27FC236}">
                <a16:creationId xmlns:a16="http://schemas.microsoft.com/office/drawing/2014/main" id="{FBA6F64D-58FA-EF6E-14AA-4DD5B4060ABC}"/>
              </a:ext>
            </a:extLst>
          </p:cNvPr>
          <p:cNvGrpSpPr/>
          <p:nvPr/>
        </p:nvGrpSpPr>
        <p:grpSpPr>
          <a:xfrm>
            <a:off x="9194548" y="4171498"/>
            <a:ext cx="308211" cy="304588"/>
            <a:chOff x="683706" y="2540107"/>
            <a:chExt cx="415311" cy="410430"/>
          </a:xfrm>
        </p:grpSpPr>
        <p:sp>
          <p:nvSpPr>
            <p:cNvPr id="1045" name="TextBox 1044">
              <a:extLst>
                <a:ext uri="{FF2B5EF4-FFF2-40B4-BE49-F238E27FC236}">
                  <a16:creationId xmlns:a16="http://schemas.microsoft.com/office/drawing/2014/main" id="{58B976E6-E126-2745-C439-B7A268AE1420}"/>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46" name="Graphic 1045" descr="Users with solid fill">
              <a:extLst>
                <a:ext uri="{FF2B5EF4-FFF2-40B4-BE49-F238E27FC236}">
                  <a16:creationId xmlns:a16="http://schemas.microsoft.com/office/drawing/2014/main" id="{DE437DF9-4FBC-4230-616D-DD594ACF657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54" name="Group 1053">
            <a:extLst>
              <a:ext uri="{FF2B5EF4-FFF2-40B4-BE49-F238E27FC236}">
                <a16:creationId xmlns:a16="http://schemas.microsoft.com/office/drawing/2014/main" id="{F15CF0D5-B493-A68B-9B0B-958502EAED07}"/>
              </a:ext>
            </a:extLst>
          </p:cNvPr>
          <p:cNvGrpSpPr/>
          <p:nvPr/>
        </p:nvGrpSpPr>
        <p:grpSpPr>
          <a:xfrm>
            <a:off x="10323628" y="3265262"/>
            <a:ext cx="308211" cy="304588"/>
            <a:chOff x="683706" y="2540107"/>
            <a:chExt cx="415311" cy="410430"/>
          </a:xfrm>
        </p:grpSpPr>
        <p:sp>
          <p:nvSpPr>
            <p:cNvPr id="1055" name="TextBox 1054">
              <a:extLst>
                <a:ext uri="{FF2B5EF4-FFF2-40B4-BE49-F238E27FC236}">
                  <a16:creationId xmlns:a16="http://schemas.microsoft.com/office/drawing/2014/main" id="{42C5CCD9-F464-594D-CABE-E4F2A9550121}"/>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56" name="Graphic 1055" descr="Users with solid fill">
              <a:extLst>
                <a:ext uri="{FF2B5EF4-FFF2-40B4-BE49-F238E27FC236}">
                  <a16:creationId xmlns:a16="http://schemas.microsoft.com/office/drawing/2014/main" id="{C53A5D00-1241-61E5-755F-C3A8DD9386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57" name="Group 1056">
            <a:extLst>
              <a:ext uri="{FF2B5EF4-FFF2-40B4-BE49-F238E27FC236}">
                <a16:creationId xmlns:a16="http://schemas.microsoft.com/office/drawing/2014/main" id="{31DC0F9C-514F-E8DF-92DB-8BCDA6FA012E}"/>
              </a:ext>
            </a:extLst>
          </p:cNvPr>
          <p:cNvGrpSpPr/>
          <p:nvPr/>
        </p:nvGrpSpPr>
        <p:grpSpPr>
          <a:xfrm>
            <a:off x="9346948" y="4323898"/>
            <a:ext cx="308211" cy="304588"/>
            <a:chOff x="683706" y="2540107"/>
            <a:chExt cx="415311" cy="410430"/>
          </a:xfrm>
        </p:grpSpPr>
        <p:sp>
          <p:nvSpPr>
            <p:cNvPr id="1058" name="TextBox 1057">
              <a:extLst>
                <a:ext uri="{FF2B5EF4-FFF2-40B4-BE49-F238E27FC236}">
                  <a16:creationId xmlns:a16="http://schemas.microsoft.com/office/drawing/2014/main" id="{18924BD4-05F5-84B4-3BE9-06AE6DD541AE}"/>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59" name="Graphic 1058" descr="Users with solid fill">
              <a:extLst>
                <a:ext uri="{FF2B5EF4-FFF2-40B4-BE49-F238E27FC236}">
                  <a16:creationId xmlns:a16="http://schemas.microsoft.com/office/drawing/2014/main" id="{A1BA04BC-F077-4D32-9F40-CB73A5DF9A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62" name="Group 1061">
            <a:extLst>
              <a:ext uri="{FF2B5EF4-FFF2-40B4-BE49-F238E27FC236}">
                <a16:creationId xmlns:a16="http://schemas.microsoft.com/office/drawing/2014/main" id="{640E3163-7F26-5202-C3DB-F81939C98FDB}"/>
              </a:ext>
            </a:extLst>
          </p:cNvPr>
          <p:cNvGrpSpPr/>
          <p:nvPr/>
        </p:nvGrpSpPr>
        <p:grpSpPr>
          <a:xfrm>
            <a:off x="8364490" y="3590585"/>
            <a:ext cx="308211" cy="304588"/>
            <a:chOff x="683706" y="2540107"/>
            <a:chExt cx="415311" cy="410430"/>
          </a:xfrm>
        </p:grpSpPr>
        <p:sp>
          <p:nvSpPr>
            <p:cNvPr id="1063" name="TextBox 1062">
              <a:extLst>
                <a:ext uri="{FF2B5EF4-FFF2-40B4-BE49-F238E27FC236}">
                  <a16:creationId xmlns:a16="http://schemas.microsoft.com/office/drawing/2014/main" id="{90750AA5-6092-8CF8-07B4-2BDF0BB21BB2}"/>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64" name="Graphic 1063" descr="Users with solid fill">
              <a:extLst>
                <a:ext uri="{FF2B5EF4-FFF2-40B4-BE49-F238E27FC236}">
                  <a16:creationId xmlns:a16="http://schemas.microsoft.com/office/drawing/2014/main" id="{008A61DC-A8EB-A7CF-0740-483C30484D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65" name="Group 1064">
            <a:extLst>
              <a:ext uri="{FF2B5EF4-FFF2-40B4-BE49-F238E27FC236}">
                <a16:creationId xmlns:a16="http://schemas.microsoft.com/office/drawing/2014/main" id="{4C490326-E1FC-BC05-489B-290C043ECBF1}"/>
              </a:ext>
            </a:extLst>
          </p:cNvPr>
          <p:cNvGrpSpPr/>
          <p:nvPr/>
        </p:nvGrpSpPr>
        <p:grpSpPr>
          <a:xfrm>
            <a:off x="6027096" y="4432272"/>
            <a:ext cx="308211" cy="304588"/>
            <a:chOff x="683706" y="2540107"/>
            <a:chExt cx="415311" cy="410430"/>
          </a:xfrm>
        </p:grpSpPr>
        <p:sp>
          <p:nvSpPr>
            <p:cNvPr id="1066" name="TextBox 1065">
              <a:extLst>
                <a:ext uri="{FF2B5EF4-FFF2-40B4-BE49-F238E27FC236}">
                  <a16:creationId xmlns:a16="http://schemas.microsoft.com/office/drawing/2014/main" id="{9E8357C9-6A29-5437-CCDA-4A70B8C1A42C}"/>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67" name="Graphic 1066" descr="Users with solid fill">
              <a:extLst>
                <a:ext uri="{FF2B5EF4-FFF2-40B4-BE49-F238E27FC236}">
                  <a16:creationId xmlns:a16="http://schemas.microsoft.com/office/drawing/2014/main" id="{A7E6D598-75AB-ACD6-2ADA-57C78EC6F8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grpSp>
        <p:nvGrpSpPr>
          <p:cNvPr id="1068" name="Group 1067">
            <a:extLst>
              <a:ext uri="{FF2B5EF4-FFF2-40B4-BE49-F238E27FC236}">
                <a16:creationId xmlns:a16="http://schemas.microsoft.com/office/drawing/2014/main" id="{D7236B44-D7FF-DFC0-B2E9-04404409BDD7}"/>
              </a:ext>
            </a:extLst>
          </p:cNvPr>
          <p:cNvGrpSpPr/>
          <p:nvPr/>
        </p:nvGrpSpPr>
        <p:grpSpPr>
          <a:xfrm>
            <a:off x="3108582" y="4401424"/>
            <a:ext cx="308211" cy="304588"/>
            <a:chOff x="683706" y="2540107"/>
            <a:chExt cx="415311" cy="410430"/>
          </a:xfrm>
        </p:grpSpPr>
        <p:sp>
          <p:nvSpPr>
            <p:cNvPr id="1069" name="TextBox 1068">
              <a:extLst>
                <a:ext uri="{FF2B5EF4-FFF2-40B4-BE49-F238E27FC236}">
                  <a16:creationId xmlns:a16="http://schemas.microsoft.com/office/drawing/2014/main" id="{F200E3DF-4D3D-D8F6-963B-0250C93815FD}"/>
                </a:ext>
              </a:extLst>
            </p:cNvPr>
            <p:cNvSpPr txBox="1"/>
            <p:nvPr/>
          </p:nvSpPr>
          <p:spPr>
            <a:xfrm>
              <a:off x="683706" y="2826119"/>
              <a:ext cx="415311" cy="1244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600" b="0" i="0" u="none" strike="noStrike" kern="1200" cap="none" spc="0" normalizeH="0" baseline="0" noProof="0">
                  <a:ln>
                    <a:noFill/>
                  </a:ln>
                  <a:solidFill>
                    <a:schemeClr val="bg1"/>
                  </a:solidFill>
                  <a:effectLst/>
                  <a:uLnTx/>
                  <a:uFillTx/>
                  <a:latin typeface="Ubuntu Medium"/>
                  <a:ea typeface="+mn-ea"/>
                  <a:cs typeface="+mn-cs"/>
                </a:rPr>
                <a:t>Partner</a:t>
              </a:r>
            </a:p>
          </p:txBody>
        </p:sp>
        <p:pic>
          <p:nvPicPr>
            <p:cNvPr id="1070" name="Graphic 1069" descr="Users with solid fill">
              <a:extLst>
                <a:ext uri="{FF2B5EF4-FFF2-40B4-BE49-F238E27FC236}">
                  <a16:creationId xmlns:a16="http://schemas.microsoft.com/office/drawing/2014/main" id="{0BE5D542-90F8-6E96-624A-065D7F52AC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0862" y="2540107"/>
              <a:ext cx="312131" cy="312131"/>
            </a:xfrm>
            <a:prstGeom prst="rect">
              <a:avLst/>
            </a:prstGeom>
          </p:spPr>
        </p:pic>
      </p:grpSp>
      <p:pic>
        <p:nvPicPr>
          <p:cNvPr id="1071" name="Picture 1070">
            <a:extLst>
              <a:ext uri="{FF2B5EF4-FFF2-40B4-BE49-F238E27FC236}">
                <a16:creationId xmlns:a16="http://schemas.microsoft.com/office/drawing/2014/main" id="{45CE4A0D-07F0-B85C-CB83-2E24A0EEE967}"/>
              </a:ext>
            </a:extLst>
          </p:cNvPr>
          <p:cNvPicPr>
            <a:picLocks/>
          </p:cNvPicPr>
          <p:nvPr/>
        </p:nvPicPr>
        <p:blipFill>
          <a:blip r:embed="rId15"/>
          <a:stretch>
            <a:fillRect/>
          </a:stretch>
        </p:blipFill>
        <p:spPr>
          <a:xfrm>
            <a:off x="813688" y="3635369"/>
            <a:ext cx="464426" cy="414850"/>
          </a:xfrm>
          <a:prstGeom prst="rect">
            <a:avLst/>
          </a:prstGeom>
        </p:spPr>
      </p:pic>
      <p:sp>
        <p:nvSpPr>
          <p:cNvPr id="1072" name="ZoneTexte 7">
            <a:extLst>
              <a:ext uri="{FF2B5EF4-FFF2-40B4-BE49-F238E27FC236}">
                <a16:creationId xmlns:a16="http://schemas.microsoft.com/office/drawing/2014/main" id="{69E6C759-EBC1-7186-FCC3-F056288F7F72}"/>
              </a:ext>
            </a:extLst>
          </p:cNvPr>
          <p:cNvSpPr txBox="1"/>
          <p:nvPr/>
        </p:nvSpPr>
        <p:spPr>
          <a:xfrm>
            <a:off x="298941" y="1355078"/>
            <a:ext cx="1920651" cy="954107"/>
          </a:xfrm>
          <a:prstGeom prst="rect">
            <a:avLst/>
          </a:prstGeom>
          <a:noFill/>
          <a:effectLst/>
        </p:spPr>
        <p:txBody>
          <a:bodyPr wrap="square" rtlCol="0">
            <a:spAutoFit/>
          </a:bodyPr>
          <a:lstStyle/>
          <a:p>
            <a:pPr marL="0" marR="0" lvl="0" indent="0" algn="r" defTabSz="914400" rtl="0" eaLnBrk="0" fontAlgn="auto" latinLnBrk="0" hangingPunct="0">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Medium"/>
              <a:ea typeface="+mn-ea"/>
              <a:cs typeface="Arial" charset="0"/>
            </a:endParaRP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Ubuntu Medium"/>
                <a:ea typeface="+mn-ea"/>
                <a:cs typeface="Arial" charset="0"/>
              </a:rPr>
              <a:t>Data &amp; AI</a:t>
            </a: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Ubuntu Medium"/>
                <a:ea typeface="+mn-ea"/>
                <a:cs typeface="Arial" charset="0"/>
              </a:rPr>
              <a:t>Enterprise</a:t>
            </a:r>
          </a:p>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Ubuntu Medium"/>
                <a:ea typeface="+mn-ea"/>
                <a:cs typeface="Arial" charset="0"/>
              </a:rPr>
              <a:t>Landscape</a:t>
            </a:r>
          </a:p>
        </p:txBody>
      </p:sp>
      <p:grpSp>
        <p:nvGrpSpPr>
          <p:cNvPr id="1073" name="Groupe 1">
            <a:extLst>
              <a:ext uri="{FF2B5EF4-FFF2-40B4-BE49-F238E27FC236}">
                <a16:creationId xmlns:a16="http://schemas.microsoft.com/office/drawing/2014/main" id="{6E6F892E-40C2-52E5-4C9A-EC8D11C4B895}"/>
              </a:ext>
            </a:extLst>
          </p:cNvPr>
          <p:cNvGrpSpPr>
            <a:grpSpLocks noChangeAspect="1"/>
          </p:cNvGrpSpPr>
          <p:nvPr/>
        </p:nvGrpSpPr>
        <p:grpSpPr>
          <a:xfrm>
            <a:off x="696204" y="1728677"/>
            <a:ext cx="419436" cy="388988"/>
            <a:chOff x="11501102" y="171573"/>
            <a:chExt cx="419436" cy="388988"/>
          </a:xfrm>
        </p:grpSpPr>
        <p:sp>
          <p:nvSpPr>
            <p:cNvPr id="1074" name="Freeform 13">
              <a:extLst>
                <a:ext uri="{FF2B5EF4-FFF2-40B4-BE49-F238E27FC236}">
                  <a16:creationId xmlns:a16="http://schemas.microsoft.com/office/drawing/2014/main" id="{0B05FB2D-A57A-9A97-8A57-E9F90959F128}"/>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Medium"/>
                <a:ea typeface="+mn-ea"/>
                <a:cs typeface="+mn-cs"/>
              </a:endParaRPr>
            </a:p>
          </p:txBody>
        </p:sp>
        <p:sp>
          <p:nvSpPr>
            <p:cNvPr id="1075" name="Freeform 14">
              <a:extLst>
                <a:ext uri="{FF2B5EF4-FFF2-40B4-BE49-F238E27FC236}">
                  <a16:creationId xmlns:a16="http://schemas.microsoft.com/office/drawing/2014/main" id="{936782A5-D0AC-1A39-043C-C80C1F7EC7E3}"/>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Medium"/>
                <a:ea typeface="+mn-ea"/>
                <a:cs typeface="+mn-cs"/>
              </a:endParaRPr>
            </a:p>
          </p:txBody>
        </p:sp>
      </p:grpSp>
      <p:pic>
        <p:nvPicPr>
          <p:cNvPr id="1076" name="Picture 4">
            <a:extLst>
              <a:ext uri="{FF2B5EF4-FFF2-40B4-BE49-F238E27FC236}">
                <a16:creationId xmlns:a16="http://schemas.microsoft.com/office/drawing/2014/main" id="{60C97A59-CC01-B05E-6E9D-FC904C4957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1434" y="2222886"/>
            <a:ext cx="1095338" cy="34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15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FE74A944-24B5-1B44-A6A8-E68688A44486}"/>
              </a:ext>
            </a:extLst>
          </p:cNvPr>
          <p:cNvGrpSpPr/>
          <p:nvPr/>
        </p:nvGrpSpPr>
        <p:grpSpPr>
          <a:xfrm>
            <a:off x="514218" y="1247264"/>
            <a:ext cx="10964172" cy="4884143"/>
            <a:chOff x="512630" y="1141247"/>
            <a:chExt cx="10964172" cy="4884143"/>
          </a:xfrm>
        </p:grpSpPr>
        <p:cxnSp>
          <p:nvCxnSpPr>
            <p:cNvPr id="114" name="Straight Arrow Connector 113">
              <a:extLst>
                <a:ext uri="{FF2B5EF4-FFF2-40B4-BE49-F238E27FC236}">
                  <a16:creationId xmlns:a16="http://schemas.microsoft.com/office/drawing/2014/main" id="{104FFCE9-256D-4D41-B57B-ED5377F3F8A1}"/>
                </a:ext>
              </a:extLst>
            </p:cNvPr>
            <p:cNvCxnSpPr>
              <a:cxnSpLocks/>
            </p:cNvCxnSpPr>
            <p:nvPr/>
          </p:nvCxnSpPr>
          <p:spPr>
            <a:xfrm flipH="1">
              <a:off x="8595659" y="1753954"/>
              <a:ext cx="417742" cy="2967"/>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115" name="TextBox 37">
              <a:extLst>
                <a:ext uri="{FF2B5EF4-FFF2-40B4-BE49-F238E27FC236}">
                  <a16:creationId xmlns:a16="http://schemas.microsoft.com/office/drawing/2014/main" id="{71B38E8C-F067-824F-9597-3E3E224E7E9C}"/>
                </a:ext>
              </a:extLst>
            </p:cNvPr>
            <p:cNvSpPr txBox="1">
              <a:spLocks noChangeArrowheads="1"/>
            </p:cNvSpPr>
            <p:nvPr/>
          </p:nvSpPr>
          <p:spPr bwMode="auto">
            <a:xfrm>
              <a:off x="610507" y="2504763"/>
              <a:ext cx="932153" cy="254225"/>
            </a:xfrm>
            <a:prstGeom prst="rect">
              <a:avLst/>
            </a:prstGeom>
            <a:noFill/>
            <a:ln w="9525">
              <a:noFill/>
              <a:miter lim="800000"/>
              <a:headEnd/>
              <a:tailEnd/>
            </a:ln>
          </p:spPr>
          <p:txBody>
            <a:bodyPr wrap="square" lIns="0" tIns="0" rIns="0" bIns="0" anchor="ctr">
              <a:noAutofit/>
            </a:bodyPr>
            <a:lstStyle/>
            <a:p>
              <a:pPr marL="0" marR="0" lvl="0" indent="0" algn="ctr" defTabSz="4561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SaaS</a:t>
              </a:r>
            </a:p>
          </p:txBody>
        </p:sp>
        <p:sp>
          <p:nvSpPr>
            <p:cNvPr id="116" name="TextBox 37">
              <a:extLst>
                <a:ext uri="{FF2B5EF4-FFF2-40B4-BE49-F238E27FC236}">
                  <a16:creationId xmlns:a16="http://schemas.microsoft.com/office/drawing/2014/main" id="{333690C1-AA9E-6641-8952-B4D5B3B3E516}"/>
                </a:ext>
              </a:extLst>
            </p:cNvPr>
            <p:cNvSpPr txBox="1">
              <a:spLocks noChangeArrowheads="1"/>
            </p:cNvSpPr>
            <p:nvPr/>
          </p:nvSpPr>
          <p:spPr bwMode="auto">
            <a:xfrm>
              <a:off x="610507" y="4905241"/>
              <a:ext cx="932153" cy="254225"/>
            </a:xfrm>
            <a:prstGeom prst="rect">
              <a:avLst/>
            </a:prstGeom>
            <a:noFill/>
            <a:ln w="9525">
              <a:noFill/>
              <a:miter lim="800000"/>
              <a:headEnd/>
              <a:tailEnd/>
            </a:ln>
          </p:spPr>
          <p:txBody>
            <a:bodyPr wrap="square" lIns="0" tIns="0" rIns="0" bIns="0" anchor="ctr">
              <a:noAutofit/>
            </a:bodyPr>
            <a:lstStyle/>
            <a:p>
              <a:pPr marL="0" marR="0" lvl="0" indent="0" algn="ctr" defTabSz="4561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IoT</a:t>
              </a:r>
            </a:p>
          </p:txBody>
        </p:sp>
        <p:sp>
          <p:nvSpPr>
            <p:cNvPr id="118" name="TextBox 37">
              <a:extLst>
                <a:ext uri="{FF2B5EF4-FFF2-40B4-BE49-F238E27FC236}">
                  <a16:creationId xmlns:a16="http://schemas.microsoft.com/office/drawing/2014/main" id="{BD2E5164-19B0-2E49-9639-CCC27F2F9A37}"/>
                </a:ext>
              </a:extLst>
            </p:cNvPr>
            <p:cNvSpPr txBox="1">
              <a:spLocks noChangeArrowheads="1"/>
            </p:cNvSpPr>
            <p:nvPr/>
          </p:nvSpPr>
          <p:spPr bwMode="auto">
            <a:xfrm>
              <a:off x="610507" y="3659299"/>
              <a:ext cx="932153" cy="254225"/>
            </a:xfrm>
            <a:prstGeom prst="rect">
              <a:avLst/>
            </a:prstGeom>
            <a:noFill/>
            <a:ln w="9525">
              <a:noFill/>
              <a:miter lim="800000"/>
              <a:headEnd/>
              <a:tailEnd/>
            </a:ln>
          </p:spPr>
          <p:txBody>
            <a:bodyPr wrap="square" lIns="0" tIns="0" rIns="0" bIns="0" anchor="ctr">
              <a:noAutofit/>
            </a:bodyPr>
            <a:lstStyle/>
            <a:p>
              <a:pPr marL="0" marR="0" lvl="0" indent="0" algn="ctr" defTabSz="4561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Cloud</a:t>
              </a:r>
            </a:p>
          </p:txBody>
        </p:sp>
        <p:sp>
          <p:nvSpPr>
            <p:cNvPr id="119" name="TextBox 37">
              <a:extLst>
                <a:ext uri="{FF2B5EF4-FFF2-40B4-BE49-F238E27FC236}">
                  <a16:creationId xmlns:a16="http://schemas.microsoft.com/office/drawing/2014/main" id="{B5350768-FE24-FF4E-801C-7DCC74626A26}"/>
                </a:ext>
              </a:extLst>
            </p:cNvPr>
            <p:cNvSpPr txBox="1">
              <a:spLocks noChangeArrowheads="1"/>
            </p:cNvSpPr>
            <p:nvPr/>
          </p:nvSpPr>
          <p:spPr bwMode="auto">
            <a:xfrm>
              <a:off x="512630" y="1376778"/>
              <a:ext cx="1127906" cy="254225"/>
            </a:xfrm>
            <a:prstGeom prst="rect">
              <a:avLst/>
            </a:prstGeom>
            <a:noFill/>
            <a:ln w="9525">
              <a:noFill/>
              <a:miter lim="800000"/>
              <a:headEnd/>
              <a:tailEnd/>
            </a:ln>
          </p:spPr>
          <p:txBody>
            <a:bodyPr wrap="square" lIns="0" tIns="0" rIns="0" bIns="0" anchor="ctr">
              <a:noAutofit/>
            </a:bodyPr>
            <a:lstStyle/>
            <a:p>
              <a:pPr marL="0" marR="0" lvl="0" indent="0" algn="ctr" defTabSz="4561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Hybrid</a:t>
              </a:r>
            </a:p>
          </p:txBody>
        </p:sp>
        <p:sp>
          <p:nvSpPr>
            <p:cNvPr id="120" name="Rectangle 119">
              <a:extLst>
                <a:ext uri="{FF2B5EF4-FFF2-40B4-BE49-F238E27FC236}">
                  <a16:creationId xmlns:a16="http://schemas.microsoft.com/office/drawing/2014/main" id="{E4127D75-CBBC-094D-A005-E2896CCDC116}"/>
                </a:ext>
              </a:extLst>
            </p:cNvPr>
            <p:cNvSpPr/>
            <p:nvPr/>
          </p:nvSpPr>
          <p:spPr>
            <a:xfrm>
              <a:off x="10186573" y="5765038"/>
              <a:ext cx="306896" cy="187648"/>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endParaRPr>
            </a:p>
          </p:txBody>
        </p:sp>
        <p:sp>
          <p:nvSpPr>
            <p:cNvPr id="121" name="TextBox 120">
              <a:extLst>
                <a:ext uri="{FF2B5EF4-FFF2-40B4-BE49-F238E27FC236}">
                  <a16:creationId xmlns:a16="http://schemas.microsoft.com/office/drawing/2014/main" id="{A6BD7F60-0F57-B549-9266-3D16C08491A1}"/>
                </a:ext>
              </a:extLst>
            </p:cNvPr>
            <p:cNvSpPr txBox="1"/>
            <p:nvPr/>
          </p:nvSpPr>
          <p:spPr>
            <a:xfrm>
              <a:off x="10563116" y="5780274"/>
              <a:ext cx="913686" cy="187648"/>
            </a:xfrm>
            <a:prstGeom prst="rect">
              <a:avLst/>
            </a:prstGeom>
            <a:noFill/>
          </p:spPr>
          <p:txBody>
            <a:bodyPr wrap="none" lIns="0" tIns="0" rIns="0" bIns="0" rtlCol="0">
              <a:noAutofit/>
            </a:bodyPr>
            <a:lstStyle/>
            <a:p>
              <a:pPr marL="0" marR="0" lvl="0" indent="0" algn="l" defTabSz="456789"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Roboto" charset="0"/>
                  <a:cs typeface="Roboto" charset="0"/>
                </a:rPr>
                <a:t>IDMC</a:t>
              </a:r>
            </a:p>
          </p:txBody>
        </p:sp>
        <p:sp>
          <p:nvSpPr>
            <p:cNvPr id="122" name="Arrow: Right 285">
              <a:extLst>
                <a:ext uri="{FF2B5EF4-FFF2-40B4-BE49-F238E27FC236}">
                  <a16:creationId xmlns:a16="http://schemas.microsoft.com/office/drawing/2014/main" id="{2D332201-BC8F-7345-8150-DBC9846275B6}"/>
                </a:ext>
              </a:extLst>
            </p:cNvPr>
            <p:cNvSpPr>
              <a:spLocks noChangeAspect="1"/>
            </p:cNvSpPr>
            <p:nvPr/>
          </p:nvSpPr>
          <p:spPr>
            <a:xfrm>
              <a:off x="9137457" y="2994877"/>
              <a:ext cx="828567" cy="537810"/>
            </a:xfrm>
            <a:prstGeom prst="right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36944" tIns="91296" rIns="136944" bIns="91296" rtlCol="0" anchor="ctr"/>
            <a:lstStyle/>
            <a:p>
              <a:pPr marL="0" marR="0" lvl="0" indent="0" algn="ctr" defTabSz="912756" rtl="0" eaLnBrk="1" fontAlgn="auto" latinLnBrk="0" hangingPunct="1">
                <a:lnSpc>
                  <a:spcPct val="100000"/>
                </a:lnSpc>
                <a:spcBef>
                  <a:spcPts val="0"/>
                </a:spcBef>
                <a:spcAft>
                  <a:spcPts val="0"/>
                </a:spcAft>
                <a:buClrTx/>
                <a:buSzTx/>
                <a:buFontTx/>
                <a:buNone/>
                <a:tabLst/>
                <a:defRPr/>
              </a:pPr>
              <a:endParaRPr kumimoji="0" lang="en-US" sz="1794" b="0" i="0" u="none" strike="noStrike" kern="1200" cap="none" spc="0" normalizeH="0" baseline="0" noProof="0">
                <a:ln>
                  <a:noFill/>
                </a:ln>
                <a:solidFill>
                  <a:srgbClr val="FFFFFF"/>
                </a:solidFill>
                <a:effectLst/>
                <a:uLnTx/>
                <a:uFillTx/>
                <a:latin typeface="Arial" panose="020B0604020202020204"/>
                <a:ea typeface="Roboto" charset="0"/>
                <a:cs typeface="Roboto" charset="0"/>
              </a:endParaRPr>
            </a:p>
          </p:txBody>
        </p:sp>
        <p:pic>
          <p:nvPicPr>
            <p:cNvPr id="123" name="Picture 122">
              <a:extLst>
                <a:ext uri="{FF2B5EF4-FFF2-40B4-BE49-F238E27FC236}">
                  <a16:creationId xmlns:a16="http://schemas.microsoft.com/office/drawing/2014/main" id="{391BD04C-EEB8-A24C-A36E-F57C6B37C9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9023" y="2759496"/>
              <a:ext cx="388021" cy="399661"/>
            </a:xfrm>
            <a:prstGeom prst="rect">
              <a:avLst/>
            </a:prstGeom>
          </p:spPr>
        </p:pic>
        <p:pic>
          <p:nvPicPr>
            <p:cNvPr id="124" name="Picture 123">
              <a:extLst>
                <a:ext uri="{FF2B5EF4-FFF2-40B4-BE49-F238E27FC236}">
                  <a16:creationId xmlns:a16="http://schemas.microsoft.com/office/drawing/2014/main" id="{C4FFF389-7099-5947-BB85-AD12C475981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590" y="1675934"/>
              <a:ext cx="375134" cy="332970"/>
            </a:xfrm>
            <a:prstGeom prst="rect">
              <a:avLst/>
            </a:prstGeom>
          </p:spPr>
        </p:pic>
        <p:pic>
          <p:nvPicPr>
            <p:cNvPr id="125" name="Picture 124">
              <a:extLst>
                <a:ext uri="{FF2B5EF4-FFF2-40B4-BE49-F238E27FC236}">
                  <a16:creationId xmlns:a16="http://schemas.microsoft.com/office/drawing/2014/main" id="{0427CCF4-83B3-B342-A0BB-D2600DA28D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7973" y="3932065"/>
              <a:ext cx="435370" cy="270534"/>
            </a:xfrm>
            <a:prstGeom prst="rect">
              <a:avLst/>
            </a:prstGeom>
          </p:spPr>
        </p:pic>
        <p:pic>
          <p:nvPicPr>
            <p:cNvPr id="126" name="Picture 125">
              <a:extLst>
                <a:ext uri="{FF2B5EF4-FFF2-40B4-BE49-F238E27FC236}">
                  <a16:creationId xmlns:a16="http://schemas.microsoft.com/office/drawing/2014/main" id="{D0080C94-EE7A-6A4A-905C-23E971DD5C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973" y="5145550"/>
              <a:ext cx="402218" cy="402218"/>
            </a:xfrm>
            <a:prstGeom prst="rect">
              <a:avLst/>
            </a:prstGeom>
          </p:spPr>
        </p:pic>
        <p:grpSp>
          <p:nvGrpSpPr>
            <p:cNvPr id="132" name="Group 131">
              <a:extLst>
                <a:ext uri="{FF2B5EF4-FFF2-40B4-BE49-F238E27FC236}">
                  <a16:creationId xmlns:a16="http://schemas.microsoft.com/office/drawing/2014/main" id="{9B6CE01D-3785-2644-9814-62DCCBA5F465}"/>
                </a:ext>
              </a:extLst>
            </p:cNvPr>
            <p:cNvGrpSpPr/>
            <p:nvPr/>
          </p:nvGrpSpPr>
          <p:grpSpPr>
            <a:xfrm>
              <a:off x="10073536" y="1179206"/>
              <a:ext cx="598051" cy="4233705"/>
              <a:chOff x="9811140" y="1178620"/>
              <a:chExt cx="598207" cy="4234808"/>
            </a:xfrm>
          </p:grpSpPr>
          <p:sp>
            <p:nvSpPr>
              <p:cNvPr id="251" name="TextBox 250">
                <a:extLst>
                  <a:ext uri="{FF2B5EF4-FFF2-40B4-BE49-F238E27FC236}">
                    <a16:creationId xmlns:a16="http://schemas.microsoft.com/office/drawing/2014/main" id="{C54077AB-7983-4E43-A1F1-1337D575CFB5}"/>
                  </a:ext>
                </a:extLst>
              </p:cNvPr>
              <p:cNvSpPr txBox="1"/>
              <p:nvPr/>
            </p:nvSpPr>
            <p:spPr>
              <a:xfrm>
                <a:off x="9811140" y="1498835"/>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Business User</a:t>
                </a:r>
              </a:p>
            </p:txBody>
          </p:sp>
          <p:sp>
            <p:nvSpPr>
              <p:cNvPr id="252" name="TextBox 251">
                <a:extLst>
                  <a:ext uri="{FF2B5EF4-FFF2-40B4-BE49-F238E27FC236}">
                    <a16:creationId xmlns:a16="http://schemas.microsoft.com/office/drawing/2014/main" id="{29EFCF74-3CFA-364F-812B-C06A5A8F4D55}"/>
                  </a:ext>
                </a:extLst>
              </p:cNvPr>
              <p:cNvSpPr txBox="1"/>
              <p:nvPr/>
            </p:nvSpPr>
            <p:spPr>
              <a:xfrm>
                <a:off x="9811140" y="2280199"/>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Data </a:t>
                </a:r>
                <a:b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b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Analyst</a:t>
                </a:r>
              </a:p>
            </p:txBody>
          </p:sp>
          <p:sp>
            <p:nvSpPr>
              <p:cNvPr id="253" name="TextBox 252">
                <a:extLst>
                  <a:ext uri="{FF2B5EF4-FFF2-40B4-BE49-F238E27FC236}">
                    <a16:creationId xmlns:a16="http://schemas.microsoft.com/office/drawing/2014/main" id="{D045E46D-CC07-6240-AA6B-35877D02F600}"/>
                  </a:ext>
                </a:extLst>
              </p:cNvPr>
              <p:cNvSpPr txBox="1"/>
              <p:nvPr/>
            </p:nvSpPr>
            <p:spPr>
              <a:xfrm>
                <a:off x="9811140" y="2945601"/>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Line of Business</a:t>
                </a:r>
              </a:p>
            </p:txBody>
          </p:sp>
          <p:sp>
            <p:nvSpPr>
              <p:cNvPr id="254" name="TextBox 253">
                <a:extLst>
                  <a:ext uri="{FF2B5EF4-FFF2-40B4-BE49-F238E27FC236}">
                    <a16:creationId xmlns:a16="http://schemas.microsoft.com/office/drawing/2014/main" id="{A4552C86-BAAF-9A45-845F-5E496BA110CD}"/>
                  </a:ext>
                </a:extLst>
              </p:cNvPr>
              <p:cNvSpPr txBox="1"/>
              <p:nvPr/>
            </p:nvSpPr>
            <p:spPr>
              <a:xfrm>
                <a:off x="9811140" y="3755819"/>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Data Engineer</a:t>
                </a:r>
              </a:p>
            </p:txBody>
          </p:sp>
          <p:sp>
            <p:nvSpPr>
              <p:cNvPr id="255" name="TextBox 254">
                <a:extLst>
                  <a:ext uri="{FF2B5EF4-FFF2-40B4-BE49-F238E27FC236}">
                    <a16:creationId xmlns:a16="http://schemas.microsoft.com/office/drawing/2014/main" id="{185943DC-0E9F-AA4D-82D7-51A034028474}"/>
                  </a:ext>
                </a:extLst>
              </p:cNvPr>
              <p:cNvSpPr txBox="1"/>
              <p:nvPr/>
            </p:nvSpPr>
            <p:spPr>
              <a:xfrm>
                <a:off x="9811140" y="4548529"/>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Data Scientist</a:t>
                </a:r>
              </a:p>
            </p:txBody>
          </p:sp>
          <p:sp>
            <p:nvSpPr>
              <p:cNvPr id="256" name="TextBox 255">
                <a:extLst>
                  <a:ext uri="{FF2B5EF4-FFF2-40B4-BE49-F238E27FC236}">
                    <a16:creationId xmlns:a16="http://schemas.microsoft.com/office/drawing/2014/main" id="{733366C3-6287-FC43-AD96-B688B86670A4}"/>
                  </a:ext>
                </a:extLst>
              </p:cNvPr>
              <p:cNvSpPr txBox="1"/>
              <p:nvPr/>
            </p:nvSpPr>
            <p:spPr>
              <a:xfrm>
                <a:off x="9811140" y="5242005"/>
                <a:ext cx="598207" cy="171423"/>
              </a:xfrm>
              <a:prstGeom prst="rect">
                <a:avLst/>
              </a:prstGeom>
              <a:noFill/>
            </p:spPr>
            <p:txBody>
              <a:bodyPr wrap="square" lIns="0" tIns="0" rIns="0" bIns="0" rtlCol="0">
                <a:noAutofit/>
              </a:bodyPr>
              <a:lstStyle/>
              <a:p>
                <a:pPr marL="0" marR="0" lvl="0" indent="0" algn="ctr" defTabSz="456789" rtl="0" eaLnBrk="1" fontAlgn="auto" latinLnBrk="0" hangingPunct="1">
                  <a:lnSpc>
                    <a:spcPct val="90000"/>
                  </a:lnSpc>
                  <a:spcBef>
                    <a:spcPts val="0"/>
                  </a:spcBef>
                  <a:spcAft>
                    <a:spcPts val="10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Roboto" charset="0"/>
                    <a:cs typeface="Roboto" charset="0"/>
                  </a:rPr>
                  <a:t>Governance Manager</a:t>
                </a:r>
              </a:p>
            </p:txBody>
          </p:sp>
          <p:pic>
            <p:nvPicPr>
              <p:cNvPr id="257" name="Picture 256">
                <a:extLst>
                  <a:ext uri="{FF2B5EF4-FFF2-40B4-BE49-F238E27FC236}">
                    <a16:creationId xmlns:a16="http://schemas.microsoft.com/office/drawing/2014/main" id="{E56D611E-CF2A-2648-82E9-01157101506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46057" y="1178620"/>
                <a:ext cx="328372" cy="285750"/>
              </a:xfrm>
              <a:prstGeom prst="rect">
                <a:avLst/>
              </a:prstGeom>
            </p:spPr>
          </p:pic>
          <p:pic>
            <p:nvPicPr>
              <p:cNvPr id="258" name="Picture 257">
                <a:extLst>
                  <a:ext uri="{FF2B5EF4-FFF2-40B4-BE49-F238E27FC236}">
                    <a16:creationId xmlns:a16="http://schemas.microsoft.com/office/drawing/2014/main" id="{E0B44002-F8DE-AE4C-8A81-0A4A1148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24208" y="2590328"/>
                <a:ext cx="372070" cy="301868"/>
              </a:xfrm>
              <a:prstGeom prst="rect">
                <a:avLst/>
              </a:prstGeom>
            </p:spPr>
          </p:pic>
          <p:pic>
            <p:nvPicPr>
              <p:cNvPr id="261" name="Picture 260">
                <a:extLst>
                  <a:ext uri="{FF2B5EF4-FFF2-40B4-BE49-F238E27FC236}">
                    <a16:creationId xmlns:a16="http://schemas.microsoft.com/office/drawing/2014/main" id="{F3920DAB-5DCD-AF49-AC1C-D0408F50FD2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949013" y="1826835"/>
                <a:ext cx="322460" cy="372525"/>
              </a:xfrm>
              <a:prstGeom prst="rect">
                <a:avLst/>
              </a:prstGeom>
            </p:spPr>
          </p:pic>
          <p:pic>
            <p:nvPicPr>
              <p:cNvPr id="262" name="Picture 261">
                <a:extLst>
                  <a:ext uri="{FF2B5EF4-FFF2-40B4-BE49-F238E27FC236}">
                    <a16:creationId xmlns:a16="http://schemas.microsoft.com/office/drawing/2014/main" id="{EA81AC44-DD74-4F4F-9664-D6206AAA4BE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49013" y="3297350"/>
                <a:ext cx="322460" cy="372609"/>
              </a:xfrm>
              <a:prstGeom prst="rect">
                <a:avLst/>
              </a:prstGeom>
            </p:spPr>
          </p:pic>
          <p:pic>
            <p:nvPicPr>
              <p:cNvPr id="263" name="Picture 262">
                <a:extLst>
                  <a:ext uri="{FF2B5EF4-FFF2-40B4-BE49-F238E27FC236}">
                    <a16:creationId xmlns:a16="http://schemas.microsoft.com/office/drawing/2014/main" id="{45DA75B4-D591-CD40-8754-7A65783AB6D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949013" y="4089080"/>
                <a:ext cx="322460" cy="373148"/>
              </a:xfrm>
              <a:prstGeom prst="rect">
                <a:avLst/>
              </a:prstGeom>
            </p:spPr>
          </p:pic>
          <p:pic>
            <p:nvPicPr>
              <p:cNvPr id="264" name="Picture 263">
                <a:extLst>
                  <a:ext uri="{FF2B5EF4-FFF2-40B4-BE49-F238E27FC236}">
                    <a16:creationId xmlns:a16="http://schemas.microsoft.com/office/drawing/2014/main" id="{840F5B90-38A5-A246-984E-5CE2FF0E2B5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950253" y="4809216"/>
                <a:ext cx="319980" cy="371348"/>
              </a:xfrm>
              <a:prstGeom prst="rect">
                <a:avLst/>
              </a:prstGeom>
            </p:spPr>
          </p:pic>
        </p:grpSp>
        <p:cxnSp>
          <p:nvCxnSpPr>
            <p:cNvPr id="135" name="Straight Arrow Connector 134">
              <a:extLst>
                <a:ext uri="{FF2B5EF4-FFF2-40B4-BE49-F238E27FC236}">
                  <a16:creationId xmlns:a16="http://schemas.microsoft.com/office/drawing/2014/main" id="{41F00EDA-F313-B644-8C82-ACEA7469D667}"/>
                </a:ext>
              </a:extLst>
            </p:cNvPr>
            <p:cNvCxnSpPr>
              <a:cxnSpLocks/>
            </p:cNvCxnSpPr>
            <p:nvPr/>
          </p:nvCxnSpPr>
          <p:spPr>
            <a:xfrm flipH="1">
              <a:off x="8638268" y="4844304"/>
              <a:ext cx="375133" cy="1273"/>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Arrow Connector 135">
              <a:extLst>
                <a:ext uri="{FF2B5EF4-FFF2-40B4-BE49-F238E27FC236}">
                  <a16:creationId xmlns:a16="http://schemas.microsoft.com/office/drawing/2014/main" id="{3A4A7490-2453-CC40-B7ED-06E3954075CB}"/>
                </a:ext>
              </a:extLst>
            </p:cNvPr>
            <p:cNvCxnSpPr>
              <a:cxnSpLocks/>
            </p:cNvCxnSpPr>
            <p:nvPr/>
          </p:nvCxnSpPr>
          <p:spPr>
            <a:xfrm flipH="1">
              <a:off x="1972909" y="3254441"/>
              <a:ext cx="414122" cy="0"/>
            </a:xfrm>
            <a:prstGeom prst="straightConnector1">
              <a:avLst/>
            </a:prstGeom>
            <a:solidFill>
              <a:schemeClr val="bg1"/>
            </a:solidFill>
            <a:ln>
              <a:solidFill>
                <a:schemeClr val="accent2"/>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Arrow Connector 136">
              <a:extLst>
                <a:ext uri="{FF2B5EF4-FFF2-40B4-BE49-F238E27FC236}">
                  <a16:creationId xmlns:a16="http://schemas.microsoft.com/office/drawing/2014/main" id="{62A431C9-4472-DA4B-863F-EBCF1DCB4BE1}"/>
                </a:ext>
              </a:extLst>
            </p:cNvPr>
            <p:cNvCxnSpPr>
              <a:cxnSpLocks/>
            </p:cNvCxnSpPr>
            <p:nvPr/>
          </p:nvCxnSpPr>
          <p:spPr>
            <a:xfrm flipH="1">
              <a:off x="1972909" y="1323573"/>
              <a:ext cx="414122" cy="0"/>
            </a:xfrm>
            <a:prstGeom prst="straightConnector1">
              <a:avLst/>
            </a:prstGeom>
            <a:solidFill>
              <a:schemeClr val="bg1"/>
            </a:solidFill>
            <a:ln>
              <a:solidFill>
                <a:schemeClr val="accent2"/>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38" name="Freeform: Shape 409">
              <a:extLst>
                <a:ext uri="{FF2B5EF4-FFF2-40B4-BE49-F238E27FC236}">
                  <a16:creationId xmlns:a16="http://schemas.microsoft.com/office/drawing/2014/main" id="{A4098DF3-27CB-9E4D-ABC8-5BE80AC4A13F}"/>
                </a:ext>
              </a:extLst>
            </p:cNvPr>
            <p:cNvSpPr/>
            <p:nvPr/>
          </p:nvSpPr>
          <p:spPr>
            <a:xfrm>
              <a:off x="2387033" y="1748775"/>
              <a:ext cx="3076428" cy="2740838"/>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tx1">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6378"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Roboto" panose="02000000000000000000" pitchFamily="2" charset="0"/>
                </a:rPr>
                <a:t>CLOUD DATA LAKE</a:t>
              </a:r>
            </a:p>
          </p:txBody>
        </p:sp>
        <p:sp>
          <p:nvSpPr>
            <p:cNvPr id="139" name="Freeform: Shape 404">
              <a:extLst>
                <a:ext uri="{FF2B5EF4-FFF2-40B4-BE49-F238E27FC236}">
                  <a16:creationId xmlns:a16="http://schemas.microsoft.com/office/drawing/2014/main" id="{5BED39A7-0A34-5441-9F6A-8FB559493534}"/>
                </a:ext>
              </a:extLst>
            </p:cNvPr>
            <p:cNvSpPr/>
            <p:nvPr/>
          </p:nvSpPr>
          <p:spPr>
            <a:xfrm rot="16200000">
              <a:off x="205592" y="2631247"/>
              <a:ext cx="3345663" cy="365665"/>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Ingestion </a:t>
              </a:r>
            </a:p>
          </p:txBody>
        </p:sp>
        <p:grpSp>
          <p:nvGrpSpPr>
            <p:cNvPr id="141" name="Group 140">
              <a:extLst>
                <a:ext uri="{FF2B5EF4-FFF2-40B4-BE49-F238E27FC236}">
                  <a16:creationId xmlns:a16="http://schemas.microsoft.com/office/drawing/2014/main" id="{61A31E79-9124-984D-B560-C0E1EEDAE371}"/>
                </a:ext>
              </a:extLst>
            </p:cNvPr>
            <p:cNvGrpSpPr/>
            <p:nvPr/>
          </p:nvGrpSpPr>
          <p:grpSpPr>
            <a:xfrm>
              <a:off x="2387033" y="1141247"/>
              <a:ext cx="6244415" cy="403877"/>
              <a:chOff x="4420227" y="637210"/>
              <a:chExt cx="4909706" cy="815542"/>
            </a:xfrm>
          </p:grpSpPr>
          <p:sp>
            <p:nvSpPr>
              <p:cNvPr id="249" name="Freeform: Shape 440">
                <a:extLst>
                  <a:ext uri="{FF2B5EF4-FFF2-40B4-BE49-F238E27FC236}">
                    <a16:creationId xmlns:a16="http://schemas.microsoft.com/office/drawing/2014/main" id="{A3C8025B-9F80-254B-8D43-CC7FE6AAC245}"/>
                  </a:ext>
                </a:extLst>
              </p:cNvPr>
              <p:cNvSpPr/>
              <p:nvPr/>
            </p:nvSpPr>
            <p:spPr>
              <a:xfrm>
                <a:off x="4420227" y="646837"/>
                <a:ext cx="4909706" cy="805915"/>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640" rtlCol="0" anchor="ctr"/>
              <a:lstStyle/>
              <a:p>
                <a:pPr marL="0" marR="0" lvl="0" indent="0" algn="ctr" defTabSz="4563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Roboto" panose="02000000000000000000" pitchFamily="2" charset="0"/>
                  </a:rPr>
                  <a:t>                                                                                                                       Stream Storage</a:t>
                </a:r>
              </a:p>
            </p:txBody>
          </p:sp>
          <p:sp>
            <p:nvSpPr>
              <p:cNvPr id="250" name="Freeform: Shape 441">
                <a:extLst>
                  <a:ext uri="{FF2B5EF4-FFF2-40B4-BE49-F238E27FC236}">
                    <a16:creationId xmlns:a16="http://schemas.microsoft.com/office/drawing/2014/main" id="{51C17B96-1313-094D-9D4A-895B8A16AC04}"/>
                  </a:ext>
                </a:extLst>
              </p:cNvPr>
              <p:cNvSpPr/>
              <p:nvPr/>
            </p:nvSpPr>
            <p:spPr>
              <a:xfrm>
                <a:off x="4420227" y="637210"/>
                <a:ext cx="2191554" cy="815542"/>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Stream Processing</a:t>
                </a:r>
              </a:p>
            </p:txBody>
          </p:sp>
        </p:grpSp>
        <p:sp>
          <p:nvSpPr>
            <p:cNvPr id="142" name="Freeform: Shape 439">
              <a:extLst>
                <a:ext uri="{FF2B5EF4-FFF2-40B4-BE49-F238E27FC236}">
                  <a16:creationId xmlns:a16="http://schemas.microsoft.com/office/drawing/2014/main" id="{EC29BA0A-F309-8D4A-9413-886D8A8DF2E1}"/>
                </a:ext>
              </a:extLst>
            </p:cNvPr>
            <p:cNvSpPr/>
            <p:nvPr/>
          </p:nvSpPr>
          <p:spPr>
            <a:xfrm>
              <a:off x="2486043" y="4112241"/>
              <a:ext cx="2820660" cy="208005"/>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Elastic Compute - Spark</a:t>
              </a:r>
            </a:p>
          </p:txBody>
        </p:sp>
        <p:sp>
          <p:nvSpPr>
            <p:cNvPr id="143" name="Freeform: Shape 195">
              <a:extLst>
                <a:ext uri="{FF2B5EF4-FFF2-40B4-BE49-F238E27FC236}">
                  <a16:creationId xmlns:a16="http://schemas.microsoft.com/office/drawing/2014/main" id="{EA51BF2E-3D19-A74C-8395-FCA061E82728}"/>
                </a:ext>
              </a:extLst>
            </p:cNvPr>
            <p:cNvSpPr/>
            <p:nvPr/>
          </p:nvSpPr>
          <p:spPr>
            <a:xfrm>
              <a:off x="2486043" y="3878465"/>
              <a:ext cx="2820660" cy="208005"/>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Storage</a:t>
              </a:r>
            </a:p>
          </p:txBody>
        </p:sp>
        <p:sp>
          <p:nvSpPr>
            <p:cNvPr id="145" name="Arrow: Chevron 200">
              <a:extLst>
                <a:ext uri="{FF2B5EF4-FFF2-40B4-BE49-F238E27FC236}">
                  <a16:creationId xmlns:a16="http://schemas.microsoft.com/office/drawing/2014/main" id="{065B97CF-E955-EE44-BA89-24C1BD1D09D8}"/>
                </a:ext>
              </a:extLst>
            </p:cNvPr>
            <p:cNvSpPr/>
            <p:nvPr/>
          </p:nvSpPr>
          <p:spPr>
            <a:xfrm>
              <a:off x="3334054" y="3133106"/>
              <a:ext cx="117090" cy="268996"/>
            </a:xfrm>
            <a:prstGeom prst="chevron">
              <a:avLst>
                <a:gd name="adj" fmla="val 7794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44" tIns="91296" rIns="136944" bIns="91296"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4" b="0" i="0" u="none" strike="noStrike" kern="1200" cap="none" spc="0" normalizeH="0" baseline="0" noProof="0">
                <a:ln>
                  <a:noFill/>
                </a:ln>
                <a:solidFill>
                  <a:srgbClr val="373737"/>
                </a:solidFill>
                <a:effectLst/>
                <a:uLnTx/>
                <a:uFillTx/>
                <a:latin typeface="Arial" panose="020B0604020202020204"/>
                <a:ea typeface="Roboto" charset="0"/>
                <a:cs typeface="Arial" panose="020B0604020202020204" pitchFamily="34" charset="0"/>
              </a:endParaRPr>
            </a:p>
          </p:txBody>
        </p:sp>
        <p:sp>
          <p:nvSpPr>
            <p:cNvPr id="146" name="Rectangle 145">
              <a:extLst>
                <a:ext uri="{FF2B5EF4-FFF2-40B4-BE49-F238E27FC236}">
                  <a16:creationId xmlns:a16="http://schemas.microsoft.com/office/drawing/2014/main" id="{DED9D11C-A745-3E4C-9988-848B793392D0}"/>
                </a:ext>
              </a:extLst>
            </p:cNvPr>
            <p:cNvSpPr/>
            <p:nvPr/>
          </p:nvSpPr>
          <p:spPr>
            <a:xfrm>
              <a:off x="2456819" y="2008903"/>
              <a:ext cx="2866276" cy="233625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noProof="0">
                <a:ln>
                  <a:noFill/>
                </a:ln>
                <a:solidFill>
                  <a:srgbClr val="FFFFFF"/>
                </a:solidFill>
                <a:effectLst/>
                <a:uLnTx/>
                <a:uFillTx/>
                <a:latin typeface="Arial" panose="020B0604020202020204"/>
                <a:ea typeface="Roboto" charset="0"/>
                <a:cs typeface="Arial" panose="020B0604020202020204" pitchFamily="34" charset="0"/>
              </a:endParaRPr>
            </a:p>
          </p:txBody>
        </p:sp>
        <p:cxnSp>
          <p:nvCxnSpPr>
            <p:cNvPr id="172" name="Straight Arrow Connector 171">
              <a:extLst>
                <a:ext uri="{FF2B5EF4-FFF2-40B4-BE49-F238E27FC236}">
                  <a16:creationId xmlns:a16="http://schemas.microsoft.com/office/drawing/2014/main" id="{09FF7405-43DC-484F-9C52-F8FC15BC226E}"/>
                </a:ext>
              </a:extLst>
            </p:cNvPr>
            <p:cNvCxnSpPr>
              <a:cxnSpLocks/>
            </p:cNvCxnSpPr>
            <p:nvPr/>
          </p:nvCxnSpPr>
          <p:spPr>
            <a:xfrm flipH="1">
              <a:off x="5465344" y="3254441"/>
              <a:ext cx="311971" cy="0"/>
            </a:xfrm>
            <a:prstGeom prst="straightConnector1">
              <a:avLst/>
            </a:prstGeom>
            <a:solidFill>
              <a:schemeClr val="bg1"/>
            </a:solidFill>
            <a:ln>
              <a:solidFill>
                <a:schemeClr val="accent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4" name="Freeform: Shape 280">
              <a:extLst>
                <a:ext uri="{FF2B5EF4-FFF2-40B4-BE49-F238E27FC236}">
                  <a16:creationId xmlns:a16="http://schemas.microsoft.com/office/drawing/2014/main" id="{73C747BB-5C68-AC49-A730-3AFD9BB576B2}"/>
                </a:ext>
              </a:extLst>
            </p:cNvPr>
            <p:cNvSpPr/>
            <p:nvPr/>
          </p:nvSpPr>
          <p:spPr>
            <a:xfrm>
              <a:off x="7229628" y="2820088"/>
              <a:ext cx="1395007" cy="850977"/>
            </a:xfrm>
            <a:prstGeom prst="rect">
              <a:avLst/>
            </a:prstGeom>
            <a:solidFill>
              <a:schemeClr val="tx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5708" rtlCol="0" anchor="t" anchorCtr="0"/>
            <a:lstStyle/>
            <a:p>
              <a:pPr marL="0" marR="0" lvl="0" indent="0" algn="ctr" defTabSz="45637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Roboto" panose="02000000000000000000" pitchFamily="2" charset="0"/>
                </a:rPr>
                <a:t>Cloud Data Warehouse</a:t>
              </a:r>
            </a:p>
            <a:p>
              <a:pPr marL="0" marR="0" lvl="0" indent="0" algn="ctr" defTabSz="45637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Roboto" panose="02000000000000000000" pitchFamily="2" charset="0"/>
              </a:endParaRPr>
            </a:p>
          </p:txBody>
        </p:sp>
        <p:cxnSp>
          <p:nvCxnSpPr>
            <p:cNvPr id="181" name="Straight Arrow Connector 180">
              <a:extLst>
                <a:ext uri="{FF2B5EF4-FFF2-40B4-BE49-F238E27FC236}">
                  <a16:creationId xmlns:a16="http://schemas.microsoft.com/office/drawing/2014/main" id="{D5812231-9794-F740-A004-7D56DB9034A2}"/>
                </a:ext>
              </a:extLst>
            </p:cNvPr>
            <p:cNvCxnSpPr>
              <a:cxnSpLocks/>
            </p:cNvCxnSpPr>
            <p:nvPr/>
          </p:nvCxnSpPr>
          <p:spPr>
            <a:xfrm flipH="1">
              <a:off x="3930934" y="1532562"/>
              <a:ext cx="0" cy="214283"/>
            </a:xfrm>
            <a:prstGeom prst="straightConnector1">
              <a:avLst/>
            </a:prstGeom>
            <a:solidFill>
              <a:schemeClr val="bg1"/>
            </a:solidFill>
            <a:ln>
              <a:solidFill>
                <a:schemeClr val="accent2"/>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82" name="Freeform: Shape 355">
              <a:extLst>
                <a:ext uri="{FF2B5EF4-FFF2-40B4-BE49-F238E27FC236}">
                  <a16:creationId xmlns:a16="http://schemas.microsoft.com/office/drawing/2014/main" id="{08C84EC1-3A4A-634B-BF27-FEC0BA613B72}"/>
                </a:ext>
              </a:extLst>
            </p:cNvPr>
            <p:cNvSpPr/>
            <p:nvPr/>
          </p:nvSpPr>
          <p:spPr>
            <a:xfrm>
              <a:off x="7229628" y="3715203"/>
              <a:ext cx="1378413" cy="892964"/>
            </a:xfrm>
            <a:prstGeom prst="rect">
              <a:avLst/>
            </a:prstGeom>
            <a:solidFill>
              <a:schemeClr val="tx1">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16" rtlCol="0" anchor="t" anchorCtr="0"/>
            <a:lstStyle/>
            <a:p>
              <a:pPr marL="0" marR="0" lvl="0" indent="0" algn="ctr" defTabSz="4563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Roboto" panose="02000000000000000000" pitchFamily="2" charset="0"/>
                </a:rPr>
                <a:t>Data Science / AI</a:t>
              </a:r>
            </a:p>
          </p:txBody>
        </p:sp>
        <p:sp>
          <p:nvSpPr>
            <p:cNvPr id="183" name="Arrow: Chevron 200">
              <a:extLst>
                <a:ext uri="{FF2B5EF4-FFF2-40B4-BE49-F238E27FC236}">
                  <a16:creationId xmlns:a16="http://schemas.microsoft.com/office/drawing/2014/main" id="{F4207E39-C41B-9B4D-A86B-8B8FB388A79A}"/>
                </a:ext>
              </a:extLst>
            </p:cNvPr>
            <p:cNvSpPr/>
            <p:nvPr/>
          </p:nvSpPr>
          <p:spPr>
            <a:xfrm>
              <a:off x="4345075" y="3133106"/>
              <a:ext cx="117090" cy="268996"/>
            </a:xfrm>
            <a:prstGeom prst="chevron">
              <a:avLst>
                <a:gd name="adj" fmla="val 7794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6944" tIns="91296" rIns="136944" bIns="91296"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4" b="0" i="0" u="none" strike="noStrike" kern="1200" cap="none" spc="0" normalizeH="0" baseline="0" noProof="0">
                <a:ln>
                  <a:noFill/>
                </a:ln>
                <a:solidFill>
                  <a:srgbClr val="373737"/>
                </a:solidFill>
                <a:effectLst/>
                <a:uLnTx/>
                <a:uFillTx/>
                <a:latin typeface="Arial" panose="020B0604020202020204"/>
                <a:ea typeface="Roboto" charset="0"/>
                <a:cs typeface="Arial" panose="020B0604020202020204" pitchFamily="34" charset="0"/>
              </a:endParaRPr>
            </a:p>
          </p:txBody>
        </p:sp>
        <p:sp>
          <p:nvSpPr>
            <p:cNvPr id="184" name="Rectangle 183">
              <a:extLst>
                <a:ext uri="{FF2B5EF4-FFF2-40B4-BE49-F238E27FC236}">
                  <a16:creationId xmlns:a16="http://schemas.microsoft.com/office/drawing/2014/main" id="{E075B572-0EE8-854B-A5EE-9E94B059A470}"/>
                </a:ext>
              </a:extLst>
            </p:cNvPr>
            <p:cNvSpPr/>
            <p:nvPr/>
          </p:nvSpPr>
          <p:spPr>
            <a:xfrm>
              <a:off x="7229627" y="1870039"/>
              <a:ext cx="1395007" cy="873255"/>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6980" tIns="91320" rIns="136980" bIns="91320"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5" b="0" i="0" u="none" strike="noStrike" kern="1200" cap="none" spc="0" normalizeH="0" baseline="0" noProof="0">
                <a:ln>
                  <a:noFill/>
                </a:ln>
                <a:solidFill>
                  <a:srgbClr val="FFFFFF"/>
                </a:solidFill>
                <a:effectLst/>
                <a:uLnTx/>
                <a:uFillTx/>
                <a:latin typeface="Arial" panose="020B0604020202020204"/>
                <a:ea typeface="Roboto" charset="0"/>
                <a:cs typeface="Arial" panose="020B0604020202020204" pitchFamily="34" charset="0"/>
              </a:endParaRPr>
            </a:p>
          </p:txBody>
        </p:sp>
        <p:sp>
          <p:nvSpPr>
            <p:cNvPr id="185" name="Freeform: Shape 164">
              <a:extLst>
                <a:ext uri="{FF2B5EF4-FFF2-40B4-BE49-F238E27FC236}">
                  <a16:creationId xmlns:a16="http://schemas.microsoft.com/office/drawing/2014/main" id="{08CC686E-C89A-9647-B0D4-AAA161B79937}"/>
                </a:ext>
              </a:extLst>
            </p:cNvPr>
            <p:cNvSpPr/>
            <p:nvPr/>
          </p:nvSpPr>
          <p:spPr>
            <a:xfrm>
              <a:off x="7229626" y="1602329"/>
              <a:ext cx="1395007" cy="337404"/>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360 Applications</a:t>
              </a:r>
            </a:p>
          </p:txBody>
        </p:sp>
        <p:cxnSp>
          <p:nvCxnSpPr>
            <p:cNvPr id="186" name="Straight Arrow Connector 185">
              <a:extLst>
                <a:ext uri="{FF2B5EF4-FFF2-40B4-BE49-F238E27FC236}">
                  <a16:creationId xmlns:a16="http://schemas.microsoft.com/office/drawing/2014/main" id="{ABF9D4F9-9539-6641-AA2F-37B9B997B848}"/>
                </a:ext>
              </a:extLst>
            </p:cNvPr>
            <p:cNvCxnSpPr>
              <a:cxnSpLocks/>
            </p:cNvCxnSpPr>
            <p:nvPr/>
          </p:nvCxnSpPr>
          <p:spPr>
            <a:xfrm flipH="1">
              <a:off x="6225684" y="2170653"/>
              <a:ext cx="914162" cy="0"/>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187" name="TextBox 186">
              <a:extLst>
                <a:ext uri="{FF2B5EF4-FFF2-40B4-BE49-F238E27FC236}">
                  <a16:creationId xmlns:a16="http://schemas.microsoft.com/office/drawing/2014/main" id="{1055DBEF-0B70-2A4B-A1F1-18C3CA5C1C35}"/>
                </a:ext>
              </a:extLst>
            </p:cNvPr>
            <p:cNvSpPr txBox="1"/>
            <p:nvPr/>
          </p:nvSpPr>
          <p:spPr>
            <a:xfrm>
              <a:off x="4483955" y="2630455"/>
              <a:ext cx="822746" cy="1209912"/>
            </a:xfrm>
            <a:prstGeom prst="rect">
              <a:avLst/>
            </a:prstGeom>
            <a:solidFill>
              <a:schemeClr val="tx1">
                <a:lumMod val="75000"/>
              </a:schemeClr>
            </a:solidFill>
            <a:ln w="9525">
              <a:noFill/>
              <a:miter lim="800000"/>
              <a:headEnd/>
              <a:tailEnd/>
            </a:ln>
          </p:spPr>
          <p:txBody>
            <a:bodyPr wrap="square" lIns="0" tIns="0" rIns="0" bIns="0" anchor="ctr">
              <a:noAutofit/>
            </a:bodyPr>
            <a:lstStyle>
              <a:defPPr>
                <a:defRPr lang="en-US"/>
              </a:defPPr>
              <a:lvl1pPr marR="0" lvl="0" indent="0" algn="ctr" defTabSz="456789" fontAlgn="auto">
                <a:lnSpc>
                  <a:spcPct val="100000"/>
                </a:lnSpc>
                <a:spcBef>
                  <a:spcPts val="0"/>
                </a:spcBef>
                <a:spcAft>
                  <a:spcPts val="0"/>
                </a:spcAft>
                <a:buClrTx/>
                <a:buSzTx/>
                <a:buFontTx/>
                <a:buNone/>
                <a:tabLst/>
                <a:defRPr kumimoji="0" sz="1050" b="0" i="0" u="none" strike="noStrike" kern="0" cap="none" spc="0" normalizeH="0" baseline="0">
                  <a:ln>
                    <a:noFill/>
                  </a:ln>
                  <a:solidFill>
                    <a:srgbClr val="373738"/>
                  </a:solidFill>
                  <a:effectLst/>
                  <a:uLnTx/>
                  <a:uFillTx/>
                  <a:latin typeface="Roboto"/>
                  <a:ea typeface="Roboto Light" pitchFamily="2" charset="0"/>
                  <a:cs typeface="Roboto" panose="02000000000000000000" pitchFamily="2" charset="0"/>
                </a:defRPr>
              </a:lvl1pPr>
            </a:lstStyle>
            <a:p>
              <a:pPr marL="0" marR="0" lvl="0" indent="0" algn="ctr" defTabSz="45569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Enterprise  </a:t>
              </a:r>
            </a:p>
            <a:p>
              <a:pPr marL="0" marR="0" lvl="0" indent="0" algn="ctr" defTabSz="45569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Zone</a:t>
              </a:r>
            </a:p>
          </p:txBody>
        </p:sp>
        <p:sp>
          <p:nvSpPr>
            <p:cNvPr id="188" name="TextBox 187">
              <a:extLst>
                <a:ext uri="{FF2B5EF4-FFF2-40B4-BE49-F238E27FC236}">
                  <a16:creationId xmlns:a16="http://schemas.microsoft.com/office/drawing/2014/main" id="{69C67A17-2B90-6B41-A4A3-154AC03AF3BC}"/>
                </a:ext>
              </a:extLst>
            </p:cNvPr>
            <p:cNvSpPr txBox="1"/>
            <p:nvPr/>
          </p:nvSpPr>
          <p:spPr>
            <a:xfrm>
              <a:off x="3475403" y="2630455"/>
              <a:ext cx="822746" cy="1209912"/>
            </a:xfrm>
            <a:prstGeom prst="rect">
              <a:avLst/>
            </a:prstGeom>
            <a:solidFill>
              <a:schemeClr val="tx1">
                <a:lumMod val="75000"/>
              </a:schemeClr>
            </a:solidFill>
            <a:ln w="9525">
              <a:noFill/>
              <a:miter lim="800000"/>
              <a:headEnd/>
              <a:tailEnd/>
            </a:ln>
          </p:spPr>
          <p:txBody>
            <a:bodyPr wrap="square" lIns="0" tIns="0" rIns="0" bIns="0" anchor="ctr">
              <a:noAutofit/>
            </a:bodyPr>
            <a:lstStyle>
              <a:defPPr>
                <a:defRPr lang="en-US"/>
              </a:defPPr>
              <a:lvl1pPr marR="0" lvl="0" indent="0" algn="ctr" defTabSz="456789" fontAlgn="auto">
                <a:lnSpc>
                  <a:spcPct val="100000"/>
                </a:lnSpc>
                <a:spcBef>
                  <a:spcPts val="0"/>
                </a:spcBef>
                <a:spcAft>
                  <a:spcPts val="0"/>
                </a:spcAft>
                <a:buClrTx/>
                <a:buSzTx/>
                <a:buFontTx/>
                <a:buNone/>
                <a:tabLst/>
                <a:defRPr kumimoji="0" sz="1050" b="0" i="0" u="none" strike="noStrike" kern="0" cap="none" spc="0" normalizeH="0" baseline="0">
                  <a:ln>
                    <a:noFill/>
                  </a:ln>
                  <a:solidFill>
                    <a:srgbClr val="373738"/>
                  </a:solidFill>
                  <a:effectLst/>
                  <a:uLnTx/>
                  <a:uFillTx/>
                  <a:latin typeface="Roboto"/>
                  <a:ea typeface="Roboto Light" pitchFamily="2" charset="0"/>
                  <a:cs typeface="Roboto" panose="02000000000000000000" pitchFamily="2" charset="0"/>
                </a:defRPr>
              </a:lvl1pPr>
            </a:lstStyle>
            <a:p>
              <a:pPr marL="0" marR="0" lvl="0" indent="0" algn="ctr" defTabSz="45569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Data Enrichment</a:t>
              </a:r>
            </a:p>
          </p:txBody>
        </p:sp>
        <p:sp>
          <p:nvSpPr>
            <p:cNvPr id="189" name="TextBox 188">
              <a:extLst>
                <a:ext uri="{FF2B5EF4-FFF2-40B4-BE49-F238E27FC236}">
                  <a16:creationId xmlns:a16="http://schemas.microsoft.com/office/drawing/2014/main" id="{7568ECE9-7D33-0546-A555-F5A027F9834A}"/>
                </a:ext>
              </a:extLst>
            </p:cNvPr>
            <p:cNvSpPr txBox="1"/>
            <p:nvPr/>
          </p:nvSpPr>
          <p:spPr>
            <a:xfrm>
              <a:off x="2487235" y="2630455"/>
              <a:ext cx="822746" cy="1209912"/>
            </a:xfrm>
            <a:prstGeom prst="rect">
              <a:avLst/>
            </a:prstGeom>
            <a:solidFill>
              <a:schemeClr val="tx1">
                <a:lumMod val="75000"/>
              </a:schemeClr>
            </a:solidFill>
            <a:ln w="9525">
              <a:noFill/>
              <a:miter lim="800000"/>
              <a:headEnd/>
              <a:tailEnd/>
            </a:ln>
          </p:spPr>
          <p:txBody>
            <a:bodyPr wrap="square" lIns="0" tIns="0" rIns="0" bIns="0" anchor="ctr">
              <a:noAutofit/>
            </a:bodyPr>
            <a:lstStyle>
              <a:defPPr>
                <a:defRPr lang="en-US"/>
              </a:defPPr>
              <a:lvl1pPr marR="0" lvl="0" indent="0" algn="ctr" defTabSz="456789" fontAlgn="auto">
                <a:lnSpc>
                  <a:spcPct val="100000"/>
                </a:lnSpc>
                <a:spcBef>
                  <a:spcPts val="0"/>
                </a:spcBef>
                <a:spcAft>
                  <a:spcPts val="0"/>
                </a:spcAft>
                <a:buClrTx/>
                <a:buSzTx/>
                <a:buFontTx/>
                <a:buNone/>
                <a:tabLst/>
                <a:defRPr kumimoji="0" sz="1050" b="0" i="0" u="none" strike="noStrike" kern="0" cap="none" spc="0" normalizeH="0" baseline="0">
                  <a:ln>
                    <a:noFill/>
                  </a:ln>
                  <a:solidFill>
                    <a:srgbClr val="373738"/>
                  </a:solidFill>
                  <a:effectLst/>
                  <a:uLnTx/>
                  <a:uFillTx/>
                  <a:latin typeface="Roboto"/>
                  <a:ea typeface="Roboto Light" pitchFamily="2" charset="0"/>
                  <a:cs typeface="Roboto" panose="02000000000000000000" pitchFamily="2" charset="0"/>
                </a:defRPr>
              </a:lvl1pPr>
            </a:lstStyle>
            <a:p>
              <a:pPr marL="0" marR="0" lvl="0" indent="0" algn="ctr" defTabSz="45569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Landing </a:t>
              </a:r>
            </a:p>
            <a:p>
              <a:pPr marL="0" marR="0" lvl="0" indent="0" algn="ctr" defTabSz="455693"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panose="020B0604020202020204"/>
                  <a:ea typeface="Roboto Light" pitchFamily="2" charset="0"/>
                  <a:cs typeface="Arial" panose="020B0604020202020204" pitchFamily="34" charset="0"/>
                </a:rPr>
                <a:t>Zone</a:t>
              </a:r>
            </a:p>
          </p:txBody>
        </p:sp>
        <p:sp>
          <p:nvSpPr>
            <p:cNvPr id="190" name="Freeform: Shape 193">
              <a:extLst>
                <a:ext uri="{FF2B5EF4-FFF2-40B4-BE49-F238E27FC236}">
                  <a16:creationId xmlns:a16="http://schemas.microsoft.com/office/drawing/2014/main" id="{734B92F5-BEA9-A145-BF9E-E08A50431461}"/>
                </a:ext>
              </a:extLst>
            </p:cNvPr>
            <p:cNvSpPr/>
            <p:nvPr/>
          </p:nvSpPr>
          <p:spPr>
            <a:xfrm>
              <a:off x="1695592" y="5751070"/>
              <a:ext cx="7811060" cy="274320"/>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CLAIRE: Intelligence and Automation </a:t>
              </a:r>
            </a:p>
          </p:txBody>
        </p:sp>
        <p:sp>
          <p:nvSpPr>
            <p:cNvPr id="191" name="Arrow: Pentagon 425">
              <a:extLst>
                <a:ext uri="{FF2B5EF4-FFF2-40B4-BE49-F238E27FC236}">
                  <a16:creationId xmlns:a16="http://schemas.microsoft.com/office/drawing/2014/main" id="{9C856F3A-FC56-9B4B-B96C-A288D70840D4}"/>
                </a:ext>
              </a:extLst>
            </p:cNvPr>
            <p:cNvSpPr/>
            <p:nvPr/>
          </p:nvSpPr>
          <p:spPr>
            <a:xfrm>
              <a:off x="1695592" y="5023289"/>
              <a:ext cx="7811060" cy="27432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Catalog</a:t>
              </a:r>
            </a:p>
          </p:txBody>
        </p:sp>
        <p:sp>
          <p:nvSpPr>
            <p:cNvPr id="192" name="Arrow: Pentagon 425">
              <a:extLst>
                <a:ext uri="{FF2B5EF4-FFF2-40B4-BE49-F238E27FC236}">
                  <a16:creationId xmlns:a16="http://schemas.microsoft.com/office/drawing/2014/main" id="{D4E7B44D-8E58-ED45-B07B-DCB884B7E2A0}"/>
                </a:ext>
              </a:extLst>
            </p:cNvPr>
            <p:cNvSpPr/>
            <p:nvPr/>
          </p:nvSpPr>
          <p:spPr>
            <a:xfrm>
              <a:off x="1695592" y="5387179"/>
              <a:ext cx="7811060" cy="27432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Governance and Privacy</a:t>
              </a:r>
            </a:p>
          </p:txBody>
        </p:sp>
        <p:sp>
          <p:nvSpPr>
            <p:cNvPr id="193" name="Freeform: Shape 436">
              <a:extLst>
                <a:ext uri="{FF2B5EF4-FFF2-40B4-BE49-F238E27FC236}">
                  <a16:creationId xmlns:a16="http://schemas.microsoft.com/office/drawing/2014/main" id="{C67643C5-D802-ED4B-8BC0-A42397C9B73F}"/>
                </a:ext>
              </a:extLst>
            </p:cNvPr>
            <p:cNvSpPr/>
            <p:nvPr/>
          </p:nvSpPr>
          <p:spPr>
            <a:xfrm>
              <a:off x="2454934" y="2297222"/>
              <a:ext cx="2882322" cy="278278"/>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Quality</a:t>
              </a:r>
            </a:p>
          </p:txBody>
        </p:sp>
        <p:sp>
          <p:nvSpPr>
            <p:cNvPr id="194" name="Freeform: Shape 436">
              <a:extLst>
                <a:ext uri="{FF2B5EF4-FFF2-40B4-BE49-F238E27FC236}">
                  <a16:creationId xmlns:a16="http://schemas.microsoft.com/office/drawing/2014/main" id="{F62D317D-47ED-7D4D-82C7-CB971903865F}"/>
                </a:ext>
              </a:extLst>
            </p:cNvPr>
            <p:cNvSpPr/>
            <p:nvPr/>
          </p:nvSpPr>
          <p:spPr>
            <a:xfrm>
              <a:off x="2454932" y="1994632"/>
              <a:ext cx="2879610" cy="285866"/>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Integration</a:t>
              </a:r>
            </a:p>
          </p:txBody>
        </p:sp>
        <p:sp>
          <p:nvSpPr>
            <p:cNvPr id="195" name="Freeform: Shape 353">
              <a:extLst>
                <a:ext uri="{FF2B5EF4-FFF2-40B4-BE49-F238E27FC236}">
                  <a16:creationId xmlns:a16="http://schemas.microsoft.com/office/drawing/2014/main" id="{19BF9BC5-2D97-714B-94C5-0929100920E5}"/>
                </a:ext>
              </a:extLst>
            </p:cNvPr>
            <p:cNvSpPr/>
            <p:nvPr/>
          </p:nvSpPr>
          <p:spPr>
            <a:xfrm rot="16200000">
              <a:off x="4648885" y="2933747"/>
              <a:ext cx="2703606" cy="408123"/>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Integration </a:t>
              </a:r>
            </a:p>
          </p:txBody>
        </p:sp>
        <p:cxnSp>
          <p:nvCxnSpPr>
            <p:cNvPr id="196" name="Straight Arrow Connector 195">
              <a:extLst>
                <a:ext uri="{FF2B5EF4-FFF2-40B4-BE49-F238E27FC236}">
                  <a16:creationId xmlns:a16="http://schemas.microsoft.com/office/drawing/2014/main" id="{8B02A53D-28FD-9543-9B5B-EAD50C35D096}"/>
                </a:ext>
              </a:extLst>
            </p:cNvPr>
            <p:cNvCxnSpPr>
              <a:cxnSpLocks/>
            </p:cNvCxnSpPr>
            <p:nvPr/>
          </p:nvCxnSpPr>
          <p:spPr>
            <a:xfrm flipH="1" flipV="1">
              <a:off x="6225684" y="4161685"/>
              <a:ext cx="914162" cy="1"/>
            </a:xfrm>
            <a:prstGeom prst="straightConnector1">
              <a:avLst/>
            </a:prstGeom>
            <a:solidFill>
              <a:schemeClr val="bg1"/>
            </a:solidFill>
            <a:ln>
              <a:solidFill>
                <a:schemeClr val="accent2"/>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Arrow Connector 196">
              <a:extLst>
                <a:ext uri="{FF2B5EF4-FFF2-40B4-BE49-F238E27FC236}">
                  <a16:creationId xmlns:a16="http://schemas.microsoft.com/office/drawing/2014/main" id="{B4CCA74B-6C09-5941-B833-DA5D3E5EA1A8}"/>
                </a:ext>
              </a:extLst>
            </p:cNvPr>
            <p:cNvCxnSpPr>
              <a:cxnSpLocks/>
            </p:cNvCxnSpPr>
            <p:nvPr/>
          </p:nvCxnSpPr>
          <p:spPr>
            <a:xfrm flipH="1">
              <a:off x="8595659" y="2540814"/>
              <a:ext cx="417742" cy="2967"/>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Arrow Connector 197">
              <a:extLst>
                <a:ext uri="{FF2B5EF4-FFF2-40B4-BE49-F238E27FC236}">
                  <a16:creationId xmlns:a16="http://schemas.microsoft.com/office/drawing/2014/main" id="{DF290AAE-E9E2-2945-9798-E084E1ED1094}"/>
                </a:ext>
              </a:extLst>
            </p:cNvPr>
            <p:cNvCxnSpPr>
              <a:cxnSpLocks/>
            </p:cNvCxnSpPr>
            <p:nvPr/>
          </p:nvCxnSpPr>
          <p:spPr>
            <a:xfrm flipH="1">
              <a:off x="8658735" y="4137952"/>
              <a:ext cx="354667" cy="0"/>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199" name="Freeform: Shape 353">
              <a:extLst>
                <a:ext uri="{FF2B5EF4-FFF2-40B4-BE49-F238E27FC236}">
                  <a16:creationId xmlns:a16="http://schemas.microsoft.com/office/drawing/2014/main" id="{B2472DAE-1C2E-774D-80C6-E5CA3FC2454F}"/>
                </a:ext>
              </a:extLst>
            </p:cNvPr>
            <p:cNvSpPr/>
            <p:nvPr/>
          </p:nvSpPr>
          <p:spPr>
            <a:xfrm rot="16200000">
              <a:off x="7380591" y="2805113"/>
              <a:ext cx="3789926" cy="462196"/>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Data Delivery and Marketplace </a:t>
              </a:r>
            </a:p>
          </p:txBody>
        </p:sp>
        <p:cxnSp>
          <p:nvCxnSpPr>
            <p:cNvPr id="200" name="Straight Arrow Connector 199">
              <a:extLst>
                <a:ext uri="{FF2B5EF4-FFF2-40B4-BE49-F238E27FC236}">
                  <a16:creationId xmlns:a16="http://schemas.microsoft.com/office/drawing/2014/main" id="{E1F8F9E1-A637-F84E-9BA3-A231EFCBA56B}"/>
                </a:ext>
              </a:extLst>
            </p:cNvPr>
            <p:cNvCxnSpPr>
              <a:cxnSpLocks/>
            </p:cNvCxnSpPr>
            <p:nvPr/>
          </p:nvCxnSpPr>
          <p:spPr>
            <a:xfrm flipH="1">
              <a:off x="6225684" y="3245576"/>
              <a:ext cx="914162" cy="0"/>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Arrow Connector 200">
              <a:extLst>
                <a:ext uri="{FF2B5EF4-FFF2-40B4-BE49-F238E27FC236}">
                  <a16:creationId xmlns:a16="http://schemas.microsoft.com/office/drawing/2014/main" id="{C9A3F9EF-0A3F-E347-B1DC-C659F74C2E5C}"/>
                </a:ext>
              </a:extLst>
            </p:cNvPr>
            <p:cNvCxnSpPr>
              <a:cxnSpLocks/>
            </p:cNvCxnSpPr>
            <p:nvPr/>
          </p:nvCxnSpPr>
          <p:spPr>
            <a:xfrm flipH="1" flipV="1">
              <a:off x="7920652" y="2743970"/>
              <a:ext cx="5690" cy="167227"/>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02" name="Group 201">
              <a:extLst>
                <a:ext uri="{FF2B5EF4-FFF2-40B4-BE49-F238E27FC236}">
                  <a16:creationId xmlns:a16="http://schemas.microsoft.com/office/drawing/2014/main" id="{0CE902C4-26A0-A244-9C63-13DE1B6CF3FC}"/>
                </a:ext>
              </a:extLst>
            </p:cNvPr>
            <p:cNvGrpSpPr/>
            <p:nvPr/>
          </p:nvGrpSpPr>
          <p:grpSpPr>
            <a:xfrm>
              <a:off x="7342361" y="2016527"/>
              <a:ext cx="1169304" cy="310864"/>
              <a:chOff x="7081097" y="2015790"/>
              <a:chExt cx="1169914" cy="311026"/>
            </a:xfrm>
          </p:grpSpPr>
          <p:cxnSp>
            <p:nvCxnSpPr>
              <p:cNvPr id="239" name="Straight Connector 238">
                <a:extLst>
                  <a:ext uri="{FF2B5EF4-FFF2-40B4-BE49-F238E27FC236}">
                    <a16:creationId xmlns:a16="http://schemas.microsoft.com/office/drawing/2014/main" id="{DE7F3EE2-F534-4A46-9D18-C2C387D5B224}"/>
                  </a:ext>
                </a:extLst>
              </p:cNvPr>
              <p:cNvCxnSpPr>
                <a:cxnSpLocks/>
                <a:stCxn id="248" idx="1"/>
                <a:endCxn id="244" idx="3"/>
              </p:cNvCxnSpPr>
              <p:nvPr/>
            </p:nvCxnSpPr>
            <p:spPr>
              <a:xfrm flipV="1">
                <a:off x="7136151" y="2169997"/>
                <a:ext cx="1065340" cy="9456"/>
              </a:xfrm>
              <a:prstGeom prst="line">
                <a:avLst/>
              </a:prstGeom>
              <a:ln/>
            </p:spPr>
            <p:style>
              <a:lnRef idx="1">
                <a:schemeClr val="accent2"/>
              </a:lnRef>
              <a:fillRef idx="0">
                <a:schemeClr val="accent2"/>
              </a:fillRef>
              <a:effectRef idx="0">
                <a:schemeClr val="accent2"/>
              </a:effectRef>
              <a:fontRef idx="minor">
                <a:schemeClr val="tx1"/>
              </a:fontRef>
            </p:style>
          </p:cxnSp>
          <p:grpSp>
            <p:nvGrpSpPr>
              <p:cNvPr id="240" name="Group 239">
                <a:extLst>
                  <a:ext uri="{FF2B5EF4-FFF2-40B4-BE49-F238E27FC236}">
                    <a16:creationId xmlns:a16="http://schemas.microsoft.com/office/drawing/2014/main" id="{13C1C0F6-C6B2-E249-8196-BDF0F4A00494}"/>
                  </a:ext>
                </a:extLst>
              </p:cNvPr>
              <p:cNvGrpSpPr>
                <a:grpSpLocks noChangeAspect="1"/>
              </p:cNvGrpSpPr>
              <p:nvPr/>
            </p:nvGrpSpPr>
            <p:grpSpPr>
              <a:xfrm>
                <a:off x="7081097" y="2018797"/>
                <a:ext cx="304853" cy="308019"/>
                <a:chOff x="3583109" y="1448122"/>
                <a:chExt cx="1008994" cy="1008993"/>
              </a:xfrm>
            </p:grpSpPr>
            <p:sp>
              <p:nvSpPr>
                <p:cNvPr id="247" name="Oval 246">
                  <a:extLst>
                    <a:ext uri="{FF2B5EF4-FFF2-40B4-BE49-F238E27FC236}">
                      <a16:creationId xmlns:a16="http://schemas.microsoft.com/office/drawing/2014/main" id="{B0668D09-F892-A641-843F-BD51316CE94F}"/>
                    </a:ext>
                  </a:extLst>
                </p:cNvPr>
                <p:cNvSpPr/>
                <p:nvPr/>
              </p:nvSpPr>
              <p:spPr>
                <a:xfrm>
                  <a:off x="3583109" y="1448122"/>
                  <a:ext cx="1008994" cy="100899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016" tIns="91344" rIns="137016" bIns="91344"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noProof="0">
                    <a:ln>
                      <a:noFill/>
                    </a:ln>
                    <a:solidFill>
                      <a:srgbClr val="373737"/>
                    </a:solidFill>
                    <a:effectLst/>
                    <a:uLnTx/>
                    <a:uFillTx/>
                    <a:latin typeface="Arial" panose="020B0604020202020204"/>
                    <a:ea typeface="Roboto" charset="0"/>
                    <a:cs typeface="Roboto" charset="0"/>
                  </a:endParaRPr>
                </a:p>
              </p:txBody>
            </p:sp>
            <p:pic>
              <p:nvPicPr>
                <p:cNvPr id="248" name="Picture 247">
                  <a:extLst>
                    <a:ext uri="{FF2B5EF4-FFF2-40B4-BE49-F238E27FC236}">
                      <a16:creationId xmlns:a16="http://schemas.microsoft.com/office/drawing/2014/main" id="{7FB0357A-D282-2D4F-8BB5-3C46206F6D9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765326" y="1747063"/>
                  <a:ext cx="642408" cy="454658"/>
                </a:xfrm>
                <a:prstGeom prst="rect">
                  <a:avLst/>
                </a:prstGeom>
                <a:solidFill>
                  <a:schemeClr val="bg1"/>
                </a:solidFill>
                <a:ln>
                  <a:noFill/>
                </a:ln>
              </p:spPr>
            </p:pic>
          </p:grpSp>
          <p:grpSp>
            <p:nvGrpSpPr>
              <p:cNvPr id="241" name="Group 240">
                <a:extLst>
                  <a:ext uri="{FF2B5EF4-FFF2-40B4-BE49-F238E27FC236}">
                    <a16:creationId xmlns:a16="http://schemas.microsoft.com/office/drawing/2014/main" id="{00141BF9-92B5-204D-846E-F1A19B578A5F}"/>
                  </a:ext>
                </a:extLst>
              </p:cNvPr>
              <p:cNvGrpSpPr>
                <a:grpSpLocks noChangeAspect="1"/>
              </p:cNvGrpSpPr>
              <p:nvPr/>
            </p:nvGrpSpPr>
            <p:grpSpPr>
              <a:xfrm>
                <a:off x="7528275" y="2015790"/>
                <a:ext cx="304853" cy="308986"/>
                <a:chOff x="4298444" y="1214967"/>
                <a:chExt cx="1008994" cy="1008993"/>
              </a:xfrm>
            </p:grpSpPr>
            <p:sp>
              <p:nvSpPr>
                <p:cNvPr id="245" name="Oval 244">
                  <a:extLst>
                    <a:ext uri="{FF2B5EF4-FFF2-40B4-BE49-F238E27FC236}">
                      <a16:creationId xmlns:a16="http://schemas.microsoft.com/office/drawing/2014/main" id="{C3D3DA02-9BF8-6042-A369-3FE2D350FF29}"/>
                    </a:ext>
                  </a:extLst>
                </p:cNvPr>
                <p:cNvSpPr/>
                <p:nvPr/>
              </p:nvSpPr>
              <p:spPr>
                <a:xfrm>
                  <a:off x="4298444" y="1214967"/>
                  <a:ext cx="1008994" cy="100899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016" tIns="91344" rIns="137016" bIns="91344"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noProof="0">
                    <a:ln>
                      <a:noFill/>
                    </a:ln>
                    <a:solidFill>
                      <a:srgbClr val="373737"/>
                    </a:solidFill>
                    <a:effectLst/>
                    <a:uLnTx/>
                    <a:uFillTx/>
                    <a:latin typeface="Arial" panose="020B0604020202020204"/>
                    <a:ea typeface="Roboto" charset="0"/>
                    <a:cs typeface="Roboto" charset="0"/>
                  </a:endParaRPr>
                </a:p>
              </p:txBody>
            </p:sp>
            <p:pic>
              <p:nvPicPr>
                <p:cNvPr id="246" name="Picture 245">
                  <a:extLst>
                    <a:ext uri="{FF2B5EF4-FFF2-40B4-BE49-F238E27FC236}">
                      <a16:creationId xmlns:a16="http://schemas.microsoft.com/office/drawing/2014/main" id="{D5EFD71C-FD96-8241-9710-6DF54CAB7D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65310" y="1290130"/>
                  <a:ext cx="859113" cy="859113"/>
                </a:xfrm>
                <a:prstGeom prst="rect">
                  <a:avLst/>
                </a:prstGeom>
              </p:spPr>
            </p:pic>
          </p:grpSp>
          <p:grpSp>
            <p:nvGrpSpPr>
              <p:cNvPr id="242" name="Group 241">
                <a:extLst>
                  <a:ext uri="{FF2B5EF4-FFF2-40B4-BE49-F238E27FC236}">
                    <a16:creationId xmlns:a16="http://schemas.microsoft.com/office/drawing/2014/main" id="{87380136-D66F-D644-8CA1-3E22DEF6B640}"/>
                  </a:ext>
                </a:extLst>
              </p:cNvPr>
              <p:cNvGrpSpPr>
                <a:grpSpLocks noChangeAspect="1"/>
              </p:cNvGrpSpPr>
              <p:nvPr/>
            </p:nvGrpSpPr>
            <p:grpSpPr>
              <a:xfrm>
                <a:off x="7946158" y="2016757"/>
                <a:ext cx="304853" cy="308019"/>
                <a:chOff x="7467863" y="1761121"/>
                <a:chExt cx="1008994" cy="1008993"/>
              </a:xfrm>
            </p:grpSpPr>
            <p:sp>
              <p:nvSpPr>
                <p:cNvPr id="243" name="Oval 242">
                  <a:extLst>
                    <a:ext uri="{FF2B5EF4-FFF2-40B4-BE49-F238E27FC236}">
                      <a16:creationId xmlns:a16="http://schemas.microsoft.com/office/drawing/2014/main" id="{D5101307-BA23-F648-A316-284CFAC254D3}"/>
                    </a:ext>
                  </a:extLst>
                </p:cNvPr>
                <p:cNvSpPr>
                  <a:spLocks noChangeAspect="1"/>
                </p:cNvSpPr>
                <p:nvPr/>
              </p:nvSpPr>
              <p:spPr>
                <a:xfrm>
                  <a:off x="7467863" y="1761121"/>
                  <a:ext cx="1008994" cy="1008993"/>
                </a:xfrm>
                <a:prstGeom prst="ellipse">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016" tIns="91344" rIns="137016" bIns="91344" rtlCol="0" anchor="ctr"/>
                <a:lstStyle/>
                <a:p>
                  <a:pPr marL="0" marR="0" lvl="0" indent="0" algn="ctr" defTabSz="456789" rtl="0" eaLnBrk="1" fontAlgn="auto" latinLnBrk="0" hangingPunct="1">
                    <a:lnSpc>
                      <a:spcPct val="100000"/>
                    </a:lnSpc>
                    <a:spcBef>
                      <a:spcPts val="0"/>
                    </a:spcBef>
                    <a:spcAft>
                      <a:spcPts val="0"/>
                    </a:spcAft>
                    <a:buClrTx/>
                    <a:buSzTx/>
                    <a:buFontTx/>
                    <a:buNone/>
                    <a:tabLst/>
                    <a:defRPr/>
                  </a:pPr>
                  <a:endParaRPr kumimoji="0" lang="en-US" sz="1796" b="0" i="0" u="none" strike="noStrike" kern="1200" cap="none" spc="0" normalizeH="0" baseline="0" noProof="0">
                    <a:ln>
                      <a:noFill/>
                    </a:ln>
                    <a:solidFill>
                      <a:srgbClr val="373737"/>
                    </a:solidFill>
                    <a:effectLst/>
                    <a:uLnTx/>
                    <a:uFillTx/>
                    <a:latin typeface="Arial" panose="020B0604020202020204"/>
                    <a:ea typeface="Roboto" charset="0"/>
                    <a:cs typeface="Roboto" charset="0"/>
                  </a:endParaRPr>
                </a:p>
              </p:txBody>
            </p:sp>
            <p:pic>
              <p:nvPicPr>
                <p:cNvPr id="244" name="Picture 243">
                  <a:extLst>
                    <a:ext uri="{FF2B5EF4-FFF2-40B4-BE49-F238E27FC236}">
                      <a16:creationId xmlns:a16="http://schemas.microsoft.com/office/drawing/2014/main" id="{DFC11E68-1D0E-E045-A544-F38C042345A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46541" y="1955406"/>
                  <a:ext cx="666416" cy="615375"/>
                </a:xfrm>
                <a:prstGeom prst="rect">
                  <a:avLst/>
                </a:prstGeom>
              </p:spPr>
            </p:pic>
          </p:grpSp>
        </p:grpSp>
        <p:sp>
          <p:nvSpPr>
            <p:cNvPr id="203" name="Freeform: Shape 164">
              <a:extLst>
                <a:ext uri="{FF2B5EF4-FFF2-40B4-BE49-F238E27FC236}">
                  <a16:creationId xmlns:a16="http://schemas.microsoft.com/office/drawing/2014/main" id="{40D0FF12-02BC-7C45-BECE-67E2AAA72A8D}"/>
                </a:ext>
              </a:extLst>
            </p:cNvPr>
            <p:cNvSpPr/>
            <p:nvPr/>
          </p:nvSpPr>
          <p:spPr>
            <a:xfrm>
              <a:off x="7229628" y="2405891"/>
              <a:ext cx="1401822" cy="337404"/>
            </a:xfrm>
            <a:custGeom>
              <a:avLst/>
              <a:gdLst>
                <a:gd name="connsiteX0" fmla="*/ 0 w 12520040"/>
                <a:gd name="connsiteY0" fmla="*/ 0 h 1271453"/>
                <a:gd name="connsiteX1" fmla="*/ 12520040 w 12520040"/>
                <a:gd name="connsiteY1" fmla="*/ 0 h 1271453"/>
                <a:gd name="connsiteX2" fmla="*/ 12520040 w 12520040"/>
                <a:gd name="connsiteY2" fmla="*/ 1271453 h 1271453"/>
                <a:gd name="connsiteX3" fmla="*/ 0 w 12520040"/>
                <a:gd name="connsiteY3" fmla="*/ 1271453 h 1271453"/>
                <a:gd name="connsiteX4" fmla="*/ 0 w 12520040"/>
                <a:gd name="connsiteY4" fmla="*/ 0 h 1271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0040" h="1271453">
                  <a:moveTo>
                    <a:pt x="0" y="0"/>
                  </a:moveTo>
                  <a:lnTo>
                    <a:pt x="12520040" y="0"/>
                  </a:lnTo>
                  <a:lnTo>
                    <a:pt x="12520040" y="1271453"/>
                  </a:lnTo>
                  <a:lnTo>
                    <a:pt x="0" y="1271453"/>
                  </a:lnTo>
                  <a:lnTo>
                    <a:pt x="0" y="0"/>
                  </a:lnTo>
                  <a:close/>
                </a:path>
              </a:pathLst>
            </a:custGeom>
            <a:solidFill>
              <a:schemeClr val="accent3">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MDM</a:t>
              </a:r>
            </a:p>
          </p:txBody>
        </p:sp>
        <p:cxnSp>
          <p:nvCxnSpPr>
            <p:cNvPr id="204" name="Straight Arrow Connector 203">
              <a:extLst>
                <a:ext uri="{FF2B5EF4-FFF2-40B4-BE49-F238E27FC236}">
                  <a16:creationId xmlns:a16="http://schemas.microsoft.com/office/drawing/2014/main" id="{D1D9DFCB-4A60-7A44-A1A2-82E6C377174A}"/>
                </a:ext>
              </a:extLst>
            </p:cNvPr>
            <p:cNvCxnSpPr>
              <a:cxnSpLocks/>
            </p:cNvCxnSpPr>
            <p:nvPr/>
          </p:nvCxnSpPr>
          <p:spPr>
            <a:xfrm flipH="1">
              <a:off x="8638262" y="1362036"/>
              <a:ext cx="388767" cy="0"/>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206" name="Arrow: Pentagon 425">
              <a:extLst>
                <a:ext uri="{FF2B5EF4-FFF2-40B4-BE49-F238E27FC236}">
                  <a16:creationId xmlns:a16="http://schemas.microsoft.com/office/drawing/2014/main" id="{E01C9083-A833-ED46-8C36-04C112E5194E}"/>
                </a:ext>
              </a:extLst>
            </p:cNvPr>
            <p:cNvSpPr/>
            <p:nvPr/>
          </p:nvSpPr>
          <p:spPr>
            <a:xfrm>
              <a:off x="1695592" y="4659398"/>
              <a:ext cx="6987383" cy="27432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65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3" normalizeH="0" baseline="0" noProof="0">
                  <a:ln>
                    <a:noFill/>
                  </a:ln>
                  <a:solidFill>
                    <a:srgbClr val="FFFFFF"/>
                  </a:solidFill>
                  <a:effectLst/>
                  <a:uLnTx/>
                  <a:uFillTx/>
                  <a:latin typeface="Arial" panose="020B0604020202020204"/>
                  <a:ea typeface="Roboto" panose="02000000000000000000" pitchFamily="2" charset="0"/>
                  <a:cs typeface="Arial" panose="020B0604020202020204" pitchFamily="34" charset="0"/>
                </a:rPr>
                <a:t>                        API &amp; Application Integration</a:t>
              </a:r>
            </a:p>
          </p:txBody>
        </p:sp>
        <p:cxnSp>
          <p:nvCxnSpPr>
            <p:cNvPr id="207" name="Straight Arrow Connector 206">
              <a:extLst>
                <a:ext uri="{FF2B5EF4-FFF2-40B4-BE49-F238E27FC236}">
                  <a16:creationId xmlns:a16="http://schemas.microsoft.com/office/drawing/2014/main" id="{C1204E5A-5794-FA4E-A99B-983AE674945E}"/>
                </a:ext>
              </a:extLst>
            </p:cNvPr>
            <p:cNvCxnSpPr>
              <a:cxnSpLocks/>
              <a:endCxn id="174" idx="3"/>
            </p:cNvCxnSpPr>
            <p:nvPr/>
          </p:nvCxnSpPr>
          <p:spPr>
            <a:xfrm flipH="1" flipV="1">
              <a:off x="8624635" y="3245577"/>
              <a:ext cx="388769" cy="7762"/>
            </a:xfrm>
            <a:prstGeom prst="straightConnector1">
              <a:avLst/>
            </a:prstGeom>
            <a:solidFill>
              <a:schemeClr val="bg1"/>
            </a:solidFill>
            <a:ln>
              <a:solidFill>
                <a:schemeClr val="accent2"/>
              </a:solidFill>
              <a:head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208" name="Group 207">
              <a:extLst>
                <a:ext uri="{FF2B5EF4-FFF2-40B4-BE49-F238E27FC236}">
                  <a16:creationId xmlns:a16="http://schemas.microsoft.com/office/drawing/2014/main" id="{1AA99267-7A6A-0D47-A387-018F2831198E}"/>
                </a:ext>
              </a:extLst>
            </p:cNvPr>
            <p:cNvGrpSpPr/>
            <p:nvPr/>
          </p:nvGrpSpPr>
          <p:grpSpPr>
            <a:xfrm>
              <a:off x="7337574" y="3027271"/>
              <a:ext cx="547701" cy="248680"/>
              <a:chOff x="3536972" y="4374173"/>
              <a:chExt cx="560130" cy="254324"/>
            </a:xfrm>
          </p:grpSpPr>
          <p:pic>
            <p:nvPicPr>
              <p:cNvPr id="237" name="Picture 236">
                <a:extLst>
                  <a:ext uri="{FF2B5EF4-FFF2-40B4-BE49-F238E27FC236}">
                    <a16:creationId xmlns:a16="http://schemas.microsoft.com/office/drawing/2014/main" id="{50E565D5-A652-BF4D-83BE-65BDE23BA35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3536972" y="4374173"/>
                <a:ext cx="235250" cy="254324"/>
              </a:xfrm>
              <a:prstGeom prst="rect">
                <a:avLst/>
              </a:prstGeom>
            </p:spPr>
          </p:pic>
          <p:pic>
            <p:nvPicPr>
              <p:cNvPr id="238" name="Picture 237">
                <a:extLst>
                  <a:ext uri="{FF2B5EF4-FFF2-40B4-BE49-F238E27FC236}">
                    <a16:creationId xmlns:a16="http://schemas.microsoft.com/office/drawing/2014/main" id="{AB4C89E6-A137-B84C-85A0-5AA3E92E0CAE}"/>
                  </a:ext>
                </a:extLst>
              </p:cNvPr>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p:blipFill>
            <p:spPr>
              <a:xfrm>
                <a:off x="3802085" y="4440407"/>
                <a:ext cx="295017" cy="121854"/>
              </a:xfrm>
              <a:prstGeom prst="rect">
                <a:avLst/>
              </a:prstGeom>
            </p:spPr>
          </p:pic>
        </p:grpSp>
        <p:pic>
          <p:nvPicPr>
            <p:cNvPr id="209" name="Picture 208">
              <a:extLst>
                <a:ext uri="{FF2B5EF4-FFF2-40B4-BE49-F238E27FC236}">
                  <a16:creationId xmlns:a16="http://schemas.microsoft.com/office/drawing/2014/main" id="{EB517453-7AED-6040-AD62-0AEE1E5C8FC8}"/>
                </a:ext>
              </a:extLst>
            </p:cNvPr>
            <p:cNvPicPr>
              <a:picLocks noChangeAspect="1"/>
            </p:cNvPicPr>
            <p:nvPr/>
          </p:nvPicPr>
          <p:blipFill>
            <a:blip r:embed="rId20" cstate="print">
              <a:extLst>
                <a:ext uri="{28A0092B-C50C-407E-A947-70E740481C1C}">
                  <a14:useLocalDpi xmlns:a14="http://schemas.microsoft.com/office/drawing/2010/main" val="0"/>
                </a:ext>
              </a:extLst>
            </a:blip>
            <a:srcRect/>
            <a:stretch/>
          </p:blipFill>
          <p:spPr>
            <a:xfrm>
              <a:off x="7887156" y="3366828"/>
              <a:ext cx="407194" cy="213776"/>
            </a:xfrm>
            <a:prstGeom prst="rect">
              <a:avLst/>
            </a:prstGeom>
          </p:spPr>
        </p:pic>
        <p:pic>
          <p:nvPicPr>
            <p:cNvPr id="210" name="Picture 209">
              <a:extLst>
                <a:ext uri="{FF2B5EF4-FFF2-40B4-BE49-F238E27FC236}">
                  <a16:creationId xmlns:a16="http://schemas.microsoft.com/office/drawing/2014/main" id="{4ED562D2-5FA9-874A-9C81-132AC0C56B01}"/>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7335546" y="3489609"/>
              <a:ext cx="594232" cy="142058"/>
            </a:xfrm>
            <a:prstGeom prst="rect">
              <a:avLst/>
            </a:prstGeom>
          </p:spPr>
        </p:pic>
        <p:pic>
          <p:nvPicPr>
            <p:cNvPr id="211" name="Picture 210">
              <a:extLst>
                <a:ext uri="{FF2B5EF4-FFF2-40B4-BE49-F238E27FC236}">
                  <a16:creationId xmlns:a16="http://schemas.microsoft.com/office/drawing/2014/main" id="{F474B4A2-4CD0-AE44-87C2-75434640E91F}"/>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r="55451"/>
            <a:stretch/>
          </p:blipFill>
          <p:spPr>
            <a:xfrm>
              <a:off x="7924983" y="3048195"/>
              <a:ext cx="279727" cy="267489"/>
            </a:xfrm>
            <a:prstGeom prst="rect">
              <a:avLst/>
            </a:prstGeom>
          </p:spPr>
        </p:pic>
        <p:pic>
          <p:nvPicPr>
            <p:cNvPr id="212" name="Picture 4">
              <a:extLst>
                <a:ext uri="{FF2B5EF4-FFF2-40B4-BE49-F238E27FC236}">
                  <a16:creationId xmlns:a16="http://schemas.microsoft.com/office/drawing/2014/main" id="{DC0A0EF8-F99E-744E-B4A8-0A08A3498C86}"/>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t="6239" b="6239"/>
            <a:stretch/>
          </p:blipFill>
          <p:spPr bwMode="auto">
            <a:xfrm>
              <a:off x="5232452" y="1225497"/>
              <a:ext cx="509255" cy="247689"/>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a:extLst>
                <a:ext uri="{FF2B5EF4-FFF2-40B4-BE49-F238E27FC236}">
                  <a16:creationId xmlns:a16="http://schemas.microsoft.com/office/drawing/2014/main" id="{60D37B77-57E8-F944-AA65-5474982CAB6D}"/>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r="62372"/>
            <a:stretch/>
          </p:blipFill>
          <p:spPr bwMode="auto">
            <a:xfrm>
              <a:off x="5839854" y="1229995"/>
              <a:ext cx="227629" cy="24319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4">
              <a:extLst>
                <a:ext uri="{FF2B5EF4-FFF2-40B4-BE49-F238E27FC236}">
                  <a16:creationId xmlns:a16="http://schemas.microsoft.com/office/drawing/2014/main" id="{9A5FBEFE-6941-6544-96B0-4EE0A58D4B92}"/>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r="62251"/>
            <a:stretch/>
          </p:blipFill>
          <p:spPr bwMode="auto">
            <a:xfrm>
              <a:off x="6557514" y="1250847"/>
              <a:ext cx="184430" cy="203200"/>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6">
              <a:extLst>
                <a:ext uri="{FF2B5EF4-FFF2-40B4-BE49-F238E27FC236}">
                  <a16:creationId xmlns:a16="http://schemas.microsoft.com/office/drawing/2014/main" id="{ED76DC72-3BF3-7842-920F-52678D21E2D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p:blipFill>
          <p:spPr bwMode="auto">
            <a:xfrm>
              <a:off x="7115908" y="1205128"/>
              <a:ext cx="298028" cy="298028"/>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10">
              <a:extLst>
                <a:ext uri="{FF2B5EF4-FFF2-40B4-BE49-F238E27FC236}">
                  <a16:creationId xmlns:a16="http://schemas.microsoft.com/office/drawing/2014/main" id="{0A6943DB-78FC-0F45-B849-D1C464C5EDC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p:blipFill>
          <p:spPr bwMode="auto">
            <a:xfrm>
              <a:off x="7943810" y="4280693"/>
              <a:ext cx="220936" cy="237728"/>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12">
              <a:extLst>
                <a:ext uri="{FF2B5EF4-FFF2-40B4-BE49-F238E27FC236}">
                  <a16:creationId xmlns:a16="http://schemas.microsoft.com/office/drawing/2014/main" id="{F8B14A3A-AB95-5A43-AE13-4AEC4CCEE964}"/>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p:blipFill>
          <p:spPr bwMode="auto">
            <a:xfrm>
              <a:off x="7789305" y="4005589"/>
              <a:ext cx="213680" cy="213680"/>
            </a:xfrm>
            <a:prstGeom prst="rect">
              <a:avLst/>
            </a:prstGeom>
            <a:noFill/>
            <a:extLst>
              <a:ext uri="{909E8E84-426E-40DD-AFC4-6F175D3DCCD1}">
                <a14:hiddenFill xmlns:a14="http://schemas.microsoft.com/office/drawing/2010/main">
                  <a:solidFill>
                    <a:srgbClr val="FFFFFF"/>
                  </a:solidFill>
                </a14:hiddenFill>
              </a:ext>
            </a:extLst>
          </p:spPr>
        </p:pic>
        <p:sp>
          <p:nvSpPr>
            <p:cNvPr id="218" name="Rectangle 217">
              <a:extLst>
                <a:ext uri="{FF2B5EF4-FFF2-40B4-BE49-F238E27FC236}">
                  <a16:creationId xmlns:a16="http://schemas.microsoft.com/office/drawing/2014/main" id="{C8B6E74B-AAEE-674F-86BB-E5ED9EDFCC1B}"/>
                </a:ext>
              </a:extLst>
            </p:cNvPr>
            <p:cNvSpPr/>
            <p:nvPr/>
          </p:nvSpPr>
          <p:spPr>
            <a:xfrm>
              <a:off x="2487929" y="2626733"/>
              <a:ext cx="2820660" cy="321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pic>
          <p:nvPicPr>
            <p:cNvPr id="219" name="Picture 218">
              <a:extLst>
                <a:ext uri="{FF2B5EF4-FFF2-40B4-BE49-F238E27FC236}">
                  <a16:creationId xmlns:a16="http://schemas.microsoft.com/office/drawing/2014/main" id="{937B4730-BCF7-1C4A-B7F6-B0E2FD254B80}"/>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p:blipFill>
          <p:spPr>
            <a:xfrm>
              <a:off x="4167953" y="2717779"/>
              <a:ext cx="608881" cy="145560"/>
            </a:xfrm>
            <a:prstGeom prst="rect">
              <a:avLst/>
            </a:prstGeom>
          </p:spPr>
        </p:pic>
        <p:pic>
          <p:nvPicPr>
            <p:cNvPr id="220" name="Picture 219">
              <a:extLst>
                <a:ext uri="{FF2B5EF4-FFF2-40B4-BE49-F238E27FC236}">
                  <a16:creationId xmlns:a16="http://schemas.microsoft.com/office/drawing/2014/main" id="{FCA4645C-DC7A-F342-9BC8-5A98D15246EB}"/>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38997"/>
            <a:stretch/>
          </p:blipFill>
          <p:spPr>
            <a:xfrm>
              <a:off x="4826945" y="2680783"/>
              <a:ext cx="405815" cy="139305"/>
            </a:xfrm>
            <a:prstGeom prst="rect">
              <a:avLst/>
            </a:prstGeom>
          </p:spPr>
        </p:pic>
        <p:pic>
          <p:nvPicPr>
            <p:cNvPr id="221" name="Picture 16">
              <a:extLst>
                <a:ext uri="{FF2B5EF4-FFF2-40B4-BE49-F238E27FC236}">
                  <a16:creationId xmlns:a16="http://schemas.microsoft.com/office/drawing/2014/main" id="{1798B03A-6813-4D42-A81A-A4B730A46752}"/>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p:blipFill>
          <p:spPr bwMode="auto">
            <a:xfrm>
              <a:off x="3132111" y="2638569"/>
              <a:ext cx="297740" cy="155817"/>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18">
              <a:extLst>
                <a:ext uri="{FF2B5EF4-FFF2-40B4-BE49-F238E27FC236}">
                  <a16:creationId xmlns:a16="http://schemas.microsoft.com/office/drawing/2014/main" id="{CA6FD66D-B675-DA4A-8832-9C79C76533BD}"/>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p:blipFill>
          <p:spPr bwMode="auto">
            <a:xfrm>
              <a:off x="3395441" y="2687844"/>
              <a:ext cx="352789" cy="235193"/>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8">
              <a:extLst>
                <a:ext uri="{FF2B5EF4-FFF2-40B4-BE49-F238E27FC236}">
                  <a16:creationId xmlns:a16="http://schemas.microsoft.com/office/drawing/2014/main" id="{825D59C3-7CF5-1A40-A0C0-03CDE3930526}"/>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r="61355"/>
            <a:stretch/>
          </p:blipFill>
          <p:spPr bwMode="auto">
            <a:xfrm>
              <a:off x="7250730" y="4245522"/>
              <a:ext cx="247567" cy="2729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14">
              <a:extLst>
                <a:ext uri="{FF2B5EF4-FFF2-40B4-BE49-F238E27FC236}">
                  <a16:creationId xmlns:a16="http://schemas.microsoft.com/office/drawing/2014/main" id="{996BF4F3-F3FC-8442-82C0-816FB73426ED}"/>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1715" r="56964"/>
            <a:stretch/>
          </p:blipFill>
          <p:spPr bwMode="auto">
            <a:xfrm>
              <a:off x="2520295" y="2670018"/>
              <a:ext cx="237241" cy="261187"/>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4">
              <a:extLst>
                <a:ext uri="{FF2B5EF4-FFF2-40B4-BE49-F238E27FC236}">
                  <a16:creationId xmlns:a16="http://schemas.microsoft.com/office/drawing/2014/main" id="{E906AE72-4A35-7843-B93B-DE2C390FA645}"/>
                </a:ext>
              </a:extLst>
            </p:cNvPr>
            <p:cNvPicPr>
              <a:picLocks noChangeAspect="1" noChangeArrowheads="1"/>
            </p:cNvPicPr>
            <p:nvPr/>
          </p:nvPicPr>
          <p:blipFill rotWithShape="1">
            <a:blip r:embed="rId36" cstate="print">
              <a:extLst>
                <a:ext uri="{BEBA8EAE-BF5A-486C-A8C5-ECC9F3942E4B}">
                  <a14:imgProps xmlns:a14="http://schemas.microsoft.com/office/drawing/2010/main">
                    <a14:imgLayer r:embed="rId37">
                      <a14:imgEffect>
                        <a14:brightnessContrast bright="100000" contrast="100000"/>
                      </a14:imgEffect>
                    </a14:imgLayer>
                  </a14:imgProps>
                </a:ext>
                <a:ext uri="{28A0092B-C50C-407E-A947-70E740481C1C}">
                  <a14:useLocalDpi xmlns:a14="http://schemas.microsoft.com/office/drawing/2010/main" val="0"/>
                </a:ext>
              </a:extLst>
            </a:blip>
            <a:srcRect l="37753"/>
            <a:stretch/>
          </p:blipFill>
          <p:spPr bwMode="auto">
            <a:xfrm>
              <a:off x="6748638" y="1257839"/>
              <a:ext cx="304125" cy="203200"/>
            </a:xfrm>
            <a:prstGeom prst="rect">
              <a:avLst/>
            </a:prstGeom>
            <a:noFill/>
            <a:extLst>
              <a:ext uri="{909E8E84-426E-40DD-AFC4-6F175D3DCCD1}">
                <a14:hiddenFill xmlns:a14="http://schemas.microsoft.com/office/drawing/2010/main">
                  <a:solidFill>
                    <a:srgbClr val="FFFFFF"/>
                  </a:solidFill>
                </a14:hiddenFill>
              </a:ext>
            </a:extLst>
          </p:spPr>
        </p:pic>
        <p:sp>
          <p:nvSpPr>
            <p:cNvPr id="226" name="TextBox 225">
              <a:extLst>
                <a:ext uri="{FF2B5EF4-FFF2-40B4-BE49-F238E27FC236}">
                  <a16:creationId xmlns:a16="http://schemas.microsoft.com/office/drawing/2014/main" id="{0AF2B972-BD02-F943-B450-351AC097AB6F}"/>
                </a:ext>
              </a:extLst>
            </p:cNvPr>
            <p:cNvSpPr txBox="1"/>
            <p:nvPr/>
          </p:nvSpPr>
          <p:spPr>
            <a:xfrm>
              <a:off x="6069531" y="1288291"/>
              <a:ext cx="668957" cy="110108"/>
            </a:xfrm>
            <a:prstGeom prst="rect">
              <a:avLst/>
            </a:prstGeom>
            <a:noFill/>
          </p:spPr>
          <p:txBody>
            <a:bodyPr wrap="squar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Google Cloud </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Pub/Sub</a:t>
              </a:r>
            </a:p>
          </p:txBody>
        </p:sp>
        <p:pic>
          <p:nvPicPr>
            <p:cNvPr id="227" name="Picture 14">
              <a:extLst>
                <a:ext uri="{FF2B5EF4-FFF2-40B4-BE49-F238E27FC236}">
                  <a16:creationId xmlns:a16="http://schemas.microsoft.com/office/drawing/2014/main" id="{00050DA6-49F7-7848-BA48-39165BC696B9}"/>
                </a:ext>
              </a:extLst>
            </p:cNvPr>
            <p:cNvPicPr>
              <a:picLocks noChangeAspect="1" noChangeArrowheads="1"/>
            </p:cNvPicPr>
            <p:nvPr/>
          </p:nvPicPr>
          <p:blipFill rotWithShape="1">
            <a:blip r:embed="rId38" cstate="print">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val="0"/>
                </a:ext>
              </a:extLst>
            </a:blip>
            <a:srcRect l="41441" r="11715"/>
            <a:stretch/>
          </p:blipFill>
          <p:spPr bwMode="auto">
            <a:xfrm>
              <a:off x="2737680" y="2670018"/>
              <a:ext cx="354820" cy="261187"/>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7E43B666-3F78-0848-A819-CCDAA0FC4DD8}"/>
                </a:ext>
              </a:extLst>
            </p:cNvPr>
            <p:cNvSpPr txBox="1"/>
            <p:nvPr/>
          </p:nvSpPr>
          <p:spPr>
            <a:xfrm>
              <a:off x="2932112" y="2805441"/>
              <a:ext cx="668957" cy="110108"/>
            </a:xfrm>
            <a:prstGeom prst="rect">
              <a:avLst/>
            </a:prstGeom>
            <a:no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Roboto" charset="0"/>
                  <a:ea typeface="Roboto" charset="0"/>
                  <a:cs typeface="Roboto" charset="0"/>
                </a:rPr>
                <a:t>Azure Data Lake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Roboto" charset="0"/>
                  <a:ea typeface="Roboto" charset="0"/>
                  <a:cs typeface="Roboto" charset="0"/>
                </a:rPr>
                <a:t>Storage Gen2</a:t>
              </a:r>
            </a:p>
          </p:txBody>
        </p:sp>
        <p:sp>
          <p:nvSpPr>
            <p:cNvPr id="230" name="TextBox 229">
              <a:extLst>
                <a:ext uri="{FF2B5EF4-FFF2-40B4-BE49-F238E27FC236}">
                  <a16:creationId xmlns:a16="http://schemas.microsoft.com/office/drawing/2014/main" id="{177D786A-1960-0945-9B05-FC6E637E0887}"/>
                </a:ext>
              </a:extLst>
            </p:cNvPr>
            <p:cNvSpPr txBox="1"/>
            <p:nvPr/>
          </p:nvSpPr>
          <p:spPr>
            <a:xfrm>
              <a:off x="3688116" y="2746890"/>
              <a:ext cx="668957" cy="110108"/>
            </a:xfrm>
            <a:prstGeom prst="rect">
              <a:avLst/>
            </a:prstGeom>
            <a:noFill/>
          </p:spPr>
          <p:txBody>
            <a:bodyPr wrap="squar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Google </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Cloud Storage</a:t>
              </a:r>
            </a:p>
          </p:txBody>
        </p:sp>
        <p:pic>
          <p:nvPicPr>
            <p:cNvPr id="232" name="Picture 231">
              <a:extLst>
                <a:ext uri="{FF2B5EF4-FFF2-40B4-BE49-F238E27FC236}">
                  <a16:creationId xmlns:a16="http://schemas.microsoft.com/office/drawing/2014/main" id="{14ACE3FD-77BE-2D4B-A520-C24EA703370A}"/>
                </a:ext>
              </a:extLst>
            </p:cNvPr>
            <p:cNvPicPr>
              <a:picLocks noChangeAspect="1"/>
            </p:cNvPicPr>
            <p:nvPr/>
          </p:nvPicPr>
          <p:blipFill rotWithShape="1">
            <a:blip r:embed="rId40" cstate="print">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val="0"/>
                </a:ext>
              </a:extLst>
            </a:blip>
            <a:srcRect t="64264"/>
            <a:stretch/>
          </p:blipFill>
          <p:spPr>
            <a:xfrm>
              <a:off x="4826945" y="2812600"/>
              <a:ext cx="405815" cy="81607"/>
            </a:xfrm>
            <a:prstGeom prst="rect">
              <a:avLst/>
            </a:prstGeom>
          </p:spPr>
        </p:pic>
        <p:pic>
          <p:nvPicPr>
            <p:cNvPr id="233" name="Picture 8">
              <a:extLst>
                <a:ext uri="{FF2B5EF4-FFF2-40B4-BE49-F238E27FC236}">
                  <a16:creationId xmlns:a16="http://schemas.microsoft.com/office/drawing/2014/main" id="{3CED7C53-83DC-9F49-8998-930405C5ECC0}"/>
                </a:ext>
              </a:extLst>
            </p:cNvPr>
            <p:cNvPicPr>
              <a:picLocks noChangeAspect="1" noChangeArrowheads="1"/>
            </p:cNvPicPr>
            <p:nvPr/>
          </p:nvPicPr>
          <p:blipFill rotWithShape="1">
            <a:blip r:embed="rId42" cstate="print">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rcRect l="36292"/>
            <a:stretch/>
          </p:blipFill>
          <p:spPr bwMode="auto">
            <a:xfrm>
              <a:off x="7479705" y="4245522"/>
              <a:ext cx="408124" cy="272900"/>
            </a:xfrm>
            <a:prstGeom prst="rect">
              <a:avLst/>
            </a:prstGeom>
            <a:noFill/>
            <a:extLst>
              <a:ext uri="{909E8E84-426E-40DD-AFC4-6F175D3DCCD1}">
                <a14:hiddenFill xmlns:a14="http://schemas.microsoft.com/office/drawing/2010/main">
                  <a:solidFill>
                    <a:srgbClr val="FFFFFF"/>
                  </a:solidFill>
                </a14:hiddenFill>
              </a:ext>
            </a:extLst>
          </p:spPr>
        </p:pic>
        <p:sp>
          <p:nvSpPr>
            <p:cNvPr id="234" name="TextBox 233">
              <a:extLst>
                <a:ext uri="{FF2B5EF4-FFF2-40B4-BE49-F238E27FC236}">
                  <a16:creationId xmlns:a16="http://schemas.microsoft.com/office/drawing/2014/main" id="{C3622AB3-CAF2-0F4D-8DA1-7B4A1038952A}"/>
                </a:ext>
              </a:extLst>
            </p:cNvPr>
            <p:cNvSpPr txBox="1"/>
            <p:nvPr/>
          </p:nvSpPr>
          <p:spPr>
            <a:xfrm>
              <a:off x="8224319" y="4300795"/>
              <a:ext cx="668957" cy="110108"/>
            </a:xfrm>
            <a:prstGeom prst="rect">
              <a:avLst/>
            </a:prstGeom>
            <a:noFill/>
          </p:spPr>
          <p:txBody>
            <a:bodyPr wrap="squar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Azure </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Machine </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Learning</a:t>
              </a:r>
            </a:p>
          </p:txBody>
        </p:sp>
        <p:sp>
          <p:nvSpPr>
            <p:cNvPr id="235" name="TextBox 234">
              <a:extLst>
                <a:ext uri="{FF2B5EF4-FFF2-40B4-BE49-F238E27FC236}">
                  <a16:creationId xmlns:a16="http://schemas.microsoft.com/office/drawing/2014/main" id="{03D94CC5-43BB-714C-801B-81D96F067A48}"/>
                </a:ext>
              </a:extLst>
            </p:cNvPr>
            <p:cNvSpPr txBox="1"/>
            <p:nvPr/>
          </p:nvSpPr>
          <p:spPr>
            <a:xfrm>
              <a:off x="8223900" y="3110920"/>
              <a:ext cx="668957" cy="110108"/>
            </a:xfrm>
            <a:prstGeom prst="rect">
              <a:avLst/>
            </a:prstGeom>
            <a:noFill/>
          </p:spPr>
          <p:txBody>
            <a:bodyPr wrap="square" lIns="0" tIns="0" rIns="0" bIns="0" rtlCol="0">
              <a:noAutofit/>
            </a:bodyPr>
            <a:lstStyle/>
            <a:p>
              <a:pPr marL="0" marR="0" lvl="0" indent="0" algn="l" defTabSz="457200" rtl="0" eaLnBrk="1" fontAlgn="auto" latinLnBrk="0" hangingPunct="1">
                <a:lnSpc>
                  <a:spcPct val="90000"/>
                </a:lnSpc>
                <a:spcBef>
                  <a:spcPts val="0"/>
                </a:spcBef>
                <a:spcAft>
                  <a:spcPts val="100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Google</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BigQuery</a:t>
              </a:r>
            </a:p>
          </p:txBody>
        </p:sp>
        <p:sp>
          <p:nvSpPr>
            <p:cNvPr id="236" name="TextBox 235">
              <a:extLst>
                <a:ext uri="{FF2B5EF4-FFF2-40B4-BE49-F238E27FC236}">
                  <a16:creationId xmlns:a16="http://schemas.microsoft.com/office/drawing/2014/main" id="{2709119C-0E63-044C-AB73-0F3E44F28B84}"/>
                </a:ext>
              </a:extLst>
            </p:cNvPr>
            <p:cNvSpPr txBox="1"/>
            <p:nvPr/>
          </p:nvSpPr>
          <p:spPr>
            <a:xfrm>
              <a:off x="8222278" y="3361312"/>
              <a:ext cx="668957" cy="11010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Azure</a:t>
              </a:r>
              <a:b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b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Synapse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Roboto" charset="0"/>
                  <a:ea typeface="Roboto" charset="0"/>
                  <a:cs typeface="Roboto" charset="0"/>
                </a:rPr>
                <a:t>Analytics</a:t>
              </a:r>
            </a:p>
          </p:txBody>
        </p:sp>
      </p:grpSp>
      <p:pic>
        <p:nvPicPr>
          <p:cNvPr id="2" name="Picture 1">
            <a:extLst>
              <a:ext uri="{FF2B5EF4-FFF2-40B4-BE49-F238E27FC236}">
                <a16:creationId xmlns:a16="http://schemas.microsoft.com/office/drawing/2014/main" id="{1588D2E6-EF4F-42FD-B233-DDA6EA9138F7}"/>
              </a:ext>
            </a:extLst>
          </p:cNvPr>
          <p:cNvPicPr>
            <a:picLocks noChangeAspect="1"/>
          </p:cNvPicPr>
          <p:nvPr/>
        </p:nvPicPr>
        <p:blipFill>
          <a:blip r:embed="rId44"/>
          <a:stretch>
            <a:fillRect/>
          </a:stretch>
        </p:blipFill>
        <p:spPr>
          <a:xfrm>
            <a:off x="7518752" y="3400466"/>
            <a:ext cx="328948" cy="158042"/>
          </a:xfrm>
          <a:prstGeom prst="rect">
            <a:avLst/>
          </a:prstGeom>
        </p:spPr>
      </p:pic>
      <p:sp>
        <p:nvSpPr>
          <p:cNvPr id="5" name="Title 128">
            <a:extLst>
              <a:ext uri="{FF2B5EF4-FFF2-40B4-BE49-F238E27FC236}">
                <a16:creationId xmlns:a16="http://schemas.microsoft.com/office/drawing/2014/main" id="{AB74E15E-0235-93D4-C24D-856160DDAEEF}"/>
              </a:ext>
            </a:extLst>
          </p:cNvPr>
          <p:cNvSpPr>
            <a:spLocks noGrp="1"/>
          </p:cNvSpPr>
          <p:nvPr>
            <p:ph type="title"/>
          </p:nvPr>
        </p:nvSpPr>
        <p:spPr>
          <a:xfrm>
            <a:off x="404813" y="251650"/>
            <a:ext cx="10947772" cy="716711"/>
          </a:xfrm>
        </p:spPr>
        <p:txBody>
          <a:bodyPr/>
          <a:lstStyle/>
          <a:p>
            <a:r>
              <a:rPr lang="it-IT" sz="2600">
                <a:latin typeface="Ubuntu Medium" panose="020B0604030602030204" pitchFamily="34" charset="0"/>
              </a:rPr>
              <a:t>Informatica Data Management Cloud (IDMC): </a:t>
            </a:r>
            <a:br>
              <a:rPr lang="it-IT" sz="2600">
                <a:latin typeface="Ubuntu Medium" panose="020B0604030602030204" pitchFamily="34" charset="0"/>
              </a:rPr>
            </a:br>
            <a:r>
              <a:rPr lang="it-IT" sz="2600">
                <a:latin typeface="Ubuntu Medium" panose="020B0604030602030204" pitchFamily="34" charset="0"/>
              </a:rPr>
              <a:t>Full support for next-gen data platforms</a:t>
            </a:r>
          </a:p>
        </p:txBody>
      </p:sp>
    </p:spTree>
    <p:custDataLst>
      <p:tags r:id="rId1"/>
    </p:custDataLst>
    <p:extLst>
      <p:ext uri="{BB962C8B-B14F-4D97-AF65-F5344CB8AC3E}">
        <p14:creationId xmlns:p14="http://schemas.microsoft.com/office/powerpoint/2010/main" val="3776585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F6A99-4EE6-4406-BDAC-3DBD5A4C8502}"/>
              </a:ext>
            </a:extLst>
          </p:cNvPr>
          <p:cNvSpPr>
            <a:spLocks noGrp="1"/>
          </p:cNvSpPr>
          <p:nvPr>
            <p:ph type="title"/>
          </p:nvPr>
        </p:nvSpPr>
        <p:spPr/>
        <p:txBody>
          <a:bodyPr/>
          <a:lstStyle/>
          <a:p>
            <a:r>
              <a:rPr lang="en-US"/>
              <a:t>How IDMC supports the components of Data Trust</a:t>
            </a:r>
            <a:br>
              <a:rPr lang="en-US"/>
            </a:br>
            <a:endParaRPr lang="en-US"/>
          </a:p>
        </p:txBody>
      </p:sp>
      <p:grpSp>
        <p:nvGrpSpPr>
          <p:cNvPr id="128" name="Group 127">
            <a:extLst>
              <a:ext uri="{FF2B5EF4-FFF2-40B4-BE49-F238E27FC236}">
                <a16:creationId xmlns:a16="http://schemas.microsoft.com/office/drawing/2014/main" id="{AA7D5A2F-BA62-7066-9237-4FC629549F07}"/>
              </a:ext>
            </a:extLst>
          </p:cNvPr>
          <p:cNvGrpSpPr/>
          <p:nvPr/>
        </p:nvGrpSpPr>
        <p:grpSpPr>
          <a:xfrm>
            <a:off x="8343774" y="4083695"/>
            <a:ext cx="842353" cy="804836"/>
            <a:chOff x="8343774" y="4083695"/>
            <a:chExt cx="842353" cy="804836"/>
          </a:xfrm>
        </p:grpSpPr>
        <p:pic>
          <p:nvPicPr>
            <p:cNvPr id="111" name="Picture 110">
              <a:extLst>
                <a:ext uri="{FF2B5EF4-FFF2-40B4-BE49-F238E27FC236}">
                  <a16:creationId xmlns:a16="http://schemas.microsoft.com/office/drawing/2014/main" id="{A6A5D321-02C1-ED11-B535-B5227BBE7F5F}"/>
                </a:ext>
              </a:extLst>
            </p:cNvPr>
            <p:cNvPicPr>
              <a:picLocks noChangeAspect="1"/>
            </p:cNvPicPr>
            <p:nvPr/>
          </p:nvPicPr>
          <p:blipFill>
            <a:blip r:embed="rId13"/>
            <a:stretch>
              <a:fillRect/>
            </a:stretch>
          </p:blipFill>
          <p:spPr>
            <a:xfrm>
              <a:off x="8534308" y="4189266"/>
              <a:ext cx="270028" cy="254374"/>
            </a:xfrm>
            <a:prstGeom prst="rect">
              <a:avLst/>
            </a:prstGeom>
          </p:spPr>
        </p:pic>
        <p:grpSp>
          <p:nvGrpSpPr>
            <p:cNvPr id="126" name="Group 125">
              <a:extLst>
                <a:ext uri="{FF2B5EF4-FFF2-40B4-BE49-F238E27FC236}">
                  <a16:creationId xmlns:a16="http://schemas.microsoft.com/office/drawing/2014/main" id="{FEC0F99F-762F-B71A-9C7B-F538135859D8}"/>
                </a:ext>
              </a:extLst>
            </p:cNvPr>
            <p:cNvGrpSpPr/>
            <p:nvPr/>
          </p:nvGrpSpPr>
          <p:grpSpPr>
            <a:xfrm>
              <a:off x="8343774" y="4083695"/>
              <a:ext cx="842353" cy="804836"/>
              <a:chOff x="6475290" y="134752"/>
              <a:chExt cx="829466" cy="864911"/>
            </a:xfrm>
          </p:grpSpPr>
          <p:sp>
            <p:nvSpPr>
              <p:cNvPr id="121" name="Round Same Side Corner Rectangle 102">
                <a:extLst>
                  <a:ext uri="{FF2B5EF4-FFF2-40B4-BE49-F238E27FC236}">
                    <a16:creationId xmlns:a16="http://schemas.microsoft.com/office/drawing/2014/main" id="{0C4D3FB2-EAA7-9D06-2800-8878EA04A9EB}"/>
                  </a:ext>
                </a:extLst>
              </p:cNvPr>
              <p:cNvSpPr/>
              <p:nvPr/>
            </p:nvSpPr>
            <p:spPr>
              <a:xfrm>
                <a:off x="6475290" y="134752"/>
                <a:ext cx="829466" cy="8649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grpSp>
            <p:nvGrpSpPr>
              <p:cNvPr id="125" name="Group 124">
                <a:extLst>
                  <a:ext uri="{FF2B5EF4-FFF2-40B4-BE49-F238E27FC236}">
                    <a16:creationId xmlns:a16="http://schemas.microsoft.com/office/drawing/2014/main" id="{8E6387E5-6B79-8CF3-8529-E78365C0F671}"/>
                  </a:ext>
                </a:extLst>
              </p:cNvPr>
              <p:cNvGrpSpPr/>
              <p:nvPr/>
            </p:nvGrpSpPr>
            <p:grpSpPr>
              <a:xfrm>
                <a:off x="6484383" y="186784"/>
                <a:ext cx="814729" cy="791103"/>
                <a:chOff x="347813" y="273961"/>
                <a:chExt cx="814729" cy="791103"/>
              </a:xfrm>
            </p:grpSpPr>
            <p:sp>
              <p:nvSpPr>
                <p:cNvPr id="123" name="Right Triangle 104">
                  <a:extLst>
                    <a:ext uri="{FF2B5EF4-FFF2-40B4-BE49-F238E27FC236}">
                      <a16:creationId xmlns:a16="http://schemas.microsoft.com/office/drawing/2014/main" id="{4A20DE51-0FDB-4235-DF29-CA3437CBC29C}"/>
                    </a:ext>
                  </a:extLst>
                </p:cNvPr>
                <p:cNvSpPr/>
                <p:nvPr/>
              </p:nvSpPr>
              <p:spPr>
                <a:xfrm rot="10800000" flipH="1">
                  <a:off x="347813" y="273961"/>
                  <a:ext cx="774379" cy="7911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no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124" name="TextBox 101">
                  <a:extLst>
                    <a:ext uri="{FF2B5EF4-FFF2-40B4-BE49-F238E27FC236}">
                      <a16:creationId xmlns:a16="http://schemas.microsoft.com/office/drawing/2014/main" id="{77CD71D4-6ABE-1C0F-BF43-2C74AEE8B9A7}"/>
                    </a:ext>
                  </a:extLst>
                </p:cNvPr>
                <p:cNvSpPr txBox="1"/>
                <p:nvPr/>
              </p:nvSpPr>
              <p:spPr>
                <a:xfrm>
                  <a:off x="368609" y="814078"/>
                  <a:ext cx="793933" cy="2379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800">
                      <a:solidFill>
                        <a:srgbClr val="373737"/>
                      </a:solidFill>
                      <a:latin typeface="Roboto Light"/>
                      <a:ea typeface="Roboto Light"/>
                      <a:cs typeface="Arial" panose="020B0604020202020204" pitchFamily="34" charset="0"/>
                      <a:sym typeface="Roboto Light"/>
                    </a:rPr>
                    <a:t>DATA MARKETPLACE</a:t>
                  </a:r>
                </a:p>
              </p:txBody>
            </p:sp>
          </p:grpSp>
        </p:grpSp>
      </p:grpSp>
      <p:sp>
        <p:nvSpPr>
          <p:cNvPr id="51" name="Rounded Rectangle 12">
            <a:extLst>
              <a:ext uri="{FF2B5EF4-FFF2-40B4-BE49-F238E27FC236}">
                <a16:creationId xmlns:a16="http://schemas.microsoft.com/office/drawing/2014/main" id="{783629CA-AD6F-4A3F-9AF2-5798583AA33E}"/>
              </a:ext>
            </a:extLst>
          </p:cNvPr>
          <p:cNvSpPr>
            <a:spLocks/>
          </p:cNvSpPr>
          <p:nvPr>
            <p:custDataLst>
              <p:tags r:id="rId1"/>
            </p:custDataLst>
          </p:nvPr>
        </p:nvSpPr>
        <p:spPr bwMode="auto">
          <a:xfrm>
            <a:off x="517725" y="3587242"/>
            <a:ext cx="2522680" cy="878496"/>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marL="0" marR="0" lvl="0" indent="0" algn="l" defTabSz="914400" rtl="0" eaLnBrk="1" fontAlgn="auto" latinLnBrk="0" hangingPunct="1">
              <a:spcBef>
                <a:spcPts val="0"/>
              </a:spcBef>
              <a:spcAft>
                <a:spcPts val="600"/>
              </a:spcAft>
              <a:buClrTx/>
              <a:buSzTx/>
              <a:buFontTx/>
              <a:buNone/>
              <a:tabLst/>
              <a:defRPr/>
            </a:pPr>
            <a:r>
              <a:rPr lang="en-GB" sz="950">
                <a:solidFill>
                  <a:schemeClr val="bg1"/>
                </a:solidFill>
              </a:rPr>
              <a:t>The process of discovering the organization’s data assets (data repositories, data domains, entities &amp; attributes) as well as their lineage and traceability (system interfaces)</a:t>
            </a:r>
            <a:r>
              <a:rPr kumimoji="0" lang="en-AU" sz="950" b="0" i="0" u="none" strike="noStrike" kern="1200" cap="none" spc="0" normalizeH="0" baseline="0" noProof="0">
                <a:ln>
                  <a:noFill/>
                </a:ln>
                <a:solidFill>
                  <a:schemeClr val="bg1"/>
                </a:solidFill>
                <a:effectLst/>
                <a:uLnTx/>
                <a:uFillTx/>
                <a:ea typeface="+mn-ea"/>
                <a:cs typeface="+mn-cs"/>
              </a:rPr>
              <a:t>.</a:t>
            </a:r>
          </a:p>
        </p:txBody>
      </p:sp>
      <p:sp>
        <p:nvSpPr>
          <p:cNvPr id="52" name="Rectangle 51">
            <a:extLst>
              <a:ext uri="{FF2B5EF4-FFF2-40B4-BE49-F238E27FC236}">
                <a16:creationId xmlns:a16="http://schemas.microsoft.com/office/drawing/2014/main" id="{223F48C0-8379-4CDC-BD02-BBF0D9E077FD}"/>
              </a:ext>
            </a:extLst>
          </p:cNvPr>
          <p:cNvSpPr/>
          <p:nvPr/>
        </p:nvSpPr>
        <p:spPr>
          <a:xfrm>
            <a:off x="818805" y="3246944"/>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Discovery &amp; Lineage</a:t>
            </a:r>
            <a:endParaRPr kumimoji="0" lang="en-AU" sz="1200" i="0" u="none" strike="noStrike" kern="0" cap="none" spc="0" normalizeH="0" baseline="0" noProof="0">
              <a:ln>
                <a:noFill/>
              </a:ln>
              <a:solidFill>
                <a:schemeClr val="bg1"/>
              </a:solidFill>
              <a:effectLst/>
              <a:uLnTx/>
              <a:uFillTx/>
              <a:latin typeface="+mj-lt"/>
              <a:ea typeface="+mn-ea"/>
              <a:cs typeface="Arial"/>
            </a:endParaRPr>
          </a:p>
        </p:txBody>
      </p:sp>
      <p:sp>
        <p:nvSpPr>
          <p:cNvPr id="55" name="Rounded Rectangle 12">
            <a:extLst>
              <a:ext uri="{FF2B5EF4-FFF2-40B4-BE49-F238E27FC236}">
                <a16:creationId xmlns:a16="http://schemas.microsoft.com/office/drawing/2014/main" id="{4EBACBFA-F631-4A6D-BC3F-54682D3364E3}"/>
              </a:ext>
            </a:extLst>
          </p:cNvPr>
          <p:cNvSpPr>
            <a:spLocks/>
          </p:cNvSpPr>
          <p:nvPr>
            <p:custDataLst>
              <p:tags r:id="rId2"/>
            </p:custDataLst>
          </p:nvPr>
        </p:nvSpPr>
        <p:spPr bwMode="auto">
          <a:xfrm>
            <a:off x="6174210" y="2044354"/>
            <a:ext cx="2662046" cy="1079367"/>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marL="0" marR="0" lvl="0" indent="0" algn="l" defTabSz="914400" rtl="0" eaLnBrk="1" fontAlgn="auto" latinLnBrk="0" hangingPunct="1">
              <a:spcBef>
                <a:spcPts val="0"/>
              </a:spcBef>
              <a:spcAft>
                <a:spcPts val="600"/>
              </a:spcAft>
              <a:buClrTx/>
              <a:buSzTx/>
              <a:buFontTx/>
              <a:buNone/>
              <a:tabLst/>
              <a:defRPr/>
            </a:pPr>
            <a:r>
              <a:rPr lang="en-GB" sz="950" i="0">
                <a:solidFill>
                  <a:schemeClr val="bg1"/>
                </a:solidFill>
              </a:rPr>
              <a:t>Creates/maintains an inventory of data assets through discovery, description and organization of distributed datasets (systems, databases, data lakes etc.) and their relationships, enabling data stewards, data/business analysts, data engineers and other data consumers to find and understand relevant datasets</a:t>
            </a:r>
            <a:endParaRPr kumimoji="0" lang="en-US" sz="950" b="0" i="0" u="none" strike="noStrike" kern="1200" cap="none" spc="0" normalizeH="0" baseline="0" noProof="0">
              <a:ln>
                <a:noFill/>
              </a:ln>
              <a:solidFill>
                <a:schemeClr val="bg1"/>
              </a:solidFill>
              <a:effectLst/>
              <a:uLnTx/>
              <a:uFillTx/>
              <a:ea typeface="+mn-ea"/>
              <a:cs typeface="+mn-cs"/>
            </a:endParaRPr>
          </a:p>
        </p:txBody>
      </p:sp>
      <p:sp>
        <p:nvSpPr>
          <p:cNvPr id="56" name="Rounded Rectangle 12">
            <a:extLst>
              <a:ext uri="{FF2B5EF4-FFF2-40B4-BE49-F238E27FC236}">
                <a16:creationId xmlns:a16="http://schemas.microsoft.com/office/drawing/2014/main" id="{4656C714-E891-4EA4-8F3B-6CD4179799CC}"/>
              </a:ext>
            </a:extLst>
          </p:cNvPr>
          <p:cNvSpPr>
            <a:spLocks/>
          </p:cNvSpPr>
          <p:nvPr>
            <p:custDataLst>
              <p:tags r:id="rId3"/>
            </p:custDataLst>
          </p:nvPr>
        </p:nvSpPr>
        <p:spPr bwMode="auto">
          <a:xfrm>
            <a:off x="8982262" y="2045137"/>
            <a:ext cx="2660904" cy="1079367"/>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marL="0" marR="0" lvl="0" indent="0" algn="l" defTabSz="914411" rtl="0" eaLnBrk="1" fontAlgn="auto" latinLnBrk="0" hangingPunct="1">
              <a:spcBef>
                <a:spcPts val="0"/>
              </a:spcBef>
              <a:spcAft>
                <a:spcPts val="600"/>
              </a:spcAft>
              <a:buClrTx/>
              <a:buSzTx/>
              <a:buFontTx/>
              <a:buNone/>
              <a:tabLst/>
              <a:defRPr/>
            </a:pPr>
            <a:r>
              <a:rPr lang="en-US" sz="950">
                <a:solidFill>
                  <a:schemeClr val="bg1"/>
                </a:solidFill>
              </a:rPr>
              <a:t>Contains the semantic description of enterprise-wide business concepts and data standards, usually in the form of detailed business term definitions for critical data attributes and their relationships to each other, with examples, exceptions, synonyms, lineage, business rules, context notes and data ownership</a:t>
            </a:r>
          </a:p>
        </p:txBody>
      </p:sp>
      <p:sp>
        <p:nvSpPr>
          <p:cNvPr id="62" name="Rounded Rectangle 12">
            <a:extLst>
              <a:ext uri="{FF2B5EF4-FFF2-40B4-BE49-F238E27FC236}">
                <a16:creationId xmlns:a16="http://schemas.microsoft.com/office/drawing/2014/main" id="{E4CD72CD-3DB4-4E03-A798-93902F2754E5}"/>
              </a:ext>
            </a:extLst>
          </p:cNvPr>
          <p:cNvSpPr>
            <a:spLocks/>
          </p:cNvSpPr>
          <p:nvPr>
            <p:custDataLst>
              <p:tags r:id="rId4"/>
            </p:custDataLst>
          </p:nvPr>
        </p:nvSpPr>
        <p:spPr bwMode="auto">
          <a:xfrm>
            <a:off x="3364564" y="3578006"/>
            <a:ext cx="2660904" cy="1079367"/>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a:spcAft>
                <a:spcPts val="600"/>
              </a:spcAft>
            </a:pPr>
            <a:r>
              <a:rPr lang="en-US" sz="950">
                <a:solidFill>
                  <a:schemeClr val="bg1"/>
                </a:solidFill>
              </a:rPr>
              <a:t>Measuring and visualizing data quality (Data Profiling) across a range of data quality dimensions, and of cleansing, enriching or otherwise improving the data quality, with a focus on high-priority strategic and operational metrics, by applying hygiene rules and functionalities, making it fit for purpose</a:t>
            </a:r>
          </a:p>
        </p:txBody>
      </p:sp>
      <p:sp>
        <p:nvSpPr>
          <p:cNvPr id="63" name="Rounded Rectangle 12">
            <a:extLst>
              <a:ext uri="{FF2B5EF4-FFF2-40B4-BE49-F238E27FC236}">
                <a16:creationId xmlns:a16="http://schemas.microsoft.com/office/drawing/2014/main" id="{81B8E46E-E83C-4E45-8B14-CAB671A337C0}"/>
              </a:ext>
            </a:extLst>
          </p:cNvPr>
          <p:cNvSpPr>
            <a:spLocks/>
          </p:cNvSpPr>
          <p:nvPr>
            <p:custDataLst>
              <p:tags r:id="rId5"/>
            </p:custDataLst>
          </p:nvPr>
        </p:nvSpPr>
        <p:spPr bwMode="auto">
          <a:xfrm>
            <a:off x="9000895" y="3567503"/>
            <a:ext cx="2523744" cy="1032384"/>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defTabSz="914411">
              <a:spcAft>
                <a:spcPts val="600"/>
              </a:spcAft>
              <a:defRPr/>
            </a:pPr>
            <a:r>
              <a:rPr lang="en-US" sz="950">
                <a:solidFill>
                  <a:schemeClr val="bg1"/>
                </a:solidFill>
              </a:rPr>
              <a:t>MDM is a tool-based approach towards building the single view of master data and reference data (single source of truth, or golden copy), based on a variety of source systems that all hold similar, though incomplete master data</a:t>
            </a:r>
          </a:p>
        </p:txBody>
      </p:sp>
      <p:sp>
        <p:nvSpPr>
          <p:cNvPr id="64" name="Rounded Rectangle 12">
            <a:extLst>
              <a:ext uri="{FF2B5EF4-FFF2-40B4-BE49-F238E27FC236}">
                <a16:creationId xmlns:a16="http://schemas.microsoft.com/office/drawing/2014/main" id="{E5BEDD96-6794-47B8-90FC-739818A39A06}"/>
              </a:ext>
            </a:extLst>
          </p:cNvPr>
          <p:cNvSpPr>
            <a:spLocks/>
          </p:cNvSpPr>
          <p:nvPr>
            <p:custDataLst>
              <p:tags r:id="rId6"/>
            </p:custDataLst>
          </p:nvPr>
        </p:nvSpPr>
        <p:spPr bwMode="auto">
          <a:xfrm>
            <a:off x="517730" y="5155710"/>
            <a:ext cx="2660904" cy="1095458"/>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marR="0" lvl="0" indent="0" defTabSz="914411" fontAlgn="auto">
              <a:spcBef>
                <a:spcPts val="0"/>
              </a:spcBef>
              <a:buClrTx/>
              <a:buSzTx/>
              <a:buFontTx/>
              <a:buNone/>
              <a:tabLst/>
              <a:defRPr/>
            </a:pPr>
            <a:r>
              <a:rPr lang="en-US" sz="950">
                <a:solidFill>
                  <a:schemeClr val="bg1"/>
                </a:solidFill>
              </a:rPr>
              <a:t>The lifecycle of enterprise data assets is managed via data retention, data archiving, data disposition policies that document specific timings, methods, target repositories and relevant compliance regulation, with specialized tools configured to perform recurring or one-off lifecycle management tasks</a:t>
            </a:r>
          </a:p>
        </p:txBody>
      </p:sp>
      <p:sp>
        <p:nvSpPr>
          <p:cNvPr id="65" name="Rounded Rectangle 12">
            <a:extLst>
              <a:ext uri="{FF2B5EF4-FFF2-40B4-BE49-F238E27FC236}">
                <a16:creationId xmlns:a16="http://schemas.microsoft.com/office/drawing/2014/main" id="{E57A9DC1-D1F3-48E3-BD31-A0839E1A25E8}"/>
              </a:ext>
            </a:extLst>
          </p:cNvPr>
          <p:cNvSpPr>
            <a:spLocks/>
          </p:cNvSpPr>
          <p:nvPr>
            <p:custDataLst>
              <p:tags r:id="rId7"/>
            </p:custDataLst>
          </p:nvPr>
        </p:nvSpPr>
        <p:spPr bwMode="auto">
          <a:xfrm>
            <a:off x="3364569" y="5146474"/>
            <a:ext cx="2660904" cy="1032206"/>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defTabSz="914411">
              <a:spcAft>
                <a:spcPts val="600"/>
              </a:spcAft>
              <a:defRPr/>
            </a:pPr>
            <a:r>
              <a:rPr lang="en-GB" sz="950">
                <a:solidFill>
                  <a:schemeClr val="bg1"/>
                </a:solidFill>
              </a:rPr>
              <a:t>Regulations such as GDPR and HIPAA require organizations to apply specific controls to Personal Information concerning protection, consent and disposal. They require solutions centred around data discovery, classification, security and the ability to mask or delete data, typically through MDM-related solutions.</a:t>
            </a:r>
            <a:endParaRPr lang="en-US" sz="950">
              <a:solidFill>
                <a:schemeClr val="bg1"/>
              </a:solidFill>
            </a:endParaRPr>
          </a:p>
        </p:txBody>
      </p:sp>
      <p:sp>
        <p:nvSpPr>
          <p:cNvPr id="66" name="Rounded Rectangle 12">
            <a:extLst>
              <a:ext uri="{FF2B5EF4-FFF2-40B4-BE49-F238E27FC236}">
                <a16:creationId xmlns:a16="http://schemas.microsoft.com/office/drawing/2014/main" id="{8C3DC1CF-6748-4D65-BDF8-DFC50612C9F9}"/>
              </a:ext>
            </a:extLst>
          </p:cNvPr>
          <p:cNvSpPr>
            <a:spLocks/>
          </p:cNvSpPr>
          <p:nvPr>
            <p:custDataLst>
              <p:tags r:id="rId8"/>
            </p:custDataLst>
          </p:nvPr>
        </p:nvSpPr>
        <p:spPr bwMode="auto">
          <a:xfrm>
            <a:off x="6183303" y="3576740"/>
            <a:ext cx="2608300" cy="1032206"/>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marL="0" marR="0" lvl="0" indent="0" algn="l" defTabSz="914400" rtl="0" eaLnBrk="1" fontAlgn="auto" latinLnBrk="0" hangingPunct="1">
              <a:spcBef>
                <a:spcPts val="0"/>
              </a:spcBef>
              <a:spcAft>
                <a:spcPts val="600"/>
              </a:spcAft>
              <a:buClrTx/>
              <a:buSzTx/>
              <a:buFontTx/>
              <a:buNone/>
              <a:tabLst/>
              <a:defRPr/>
            </a:pPr>
            <a:r>
              <a:rPr lang="en-US" sz="950" kern="1200">
                <a:solidFill>
                  <a:schemeClr val="bg1"/>
                </a:solidFill>
                <a:ea typeface="+mn-ea"/>
                <a:cs typeface="+mn-cs"/>
              </a:rPr>
              <a:t>Data Mesh is an architectural and </a:t>
            </a:r>
            <a:r>
              <a:rPr lang="en-US" sz="950" kern="1200" err="1">
                <a:solidFill>
                  <a:schemeClr val="bg1"/>
                </a:solidFill>
                <a:ea typeface="+mn-ea"/>
                <a:cs typeface="+mn-cs"/>
              </a:rPr>
              <a:t>organiza-tional</a:t>
            </a:r>
            <a:r>
              <a:rPr lang="en-US" sz="950" kern="1200">
                <a:solidFill>
                  <a:schemeClr val="bg1"/>
                </a:solidFill>
                <a:ea typeface="+mn-ea"/>
                <a:cs typeface="+mn-cs"/>
              </a:rPr>
              <a:t> paradigm that seeks to decentralize and distribute ownership and responsibility of data delivery to people who are closest to the data, providing a standardized set of Data as Products for self-serve data consumption, often via data marketplaces</a:t>
            </a:r>
            <a:endParaRPr kumimoji="0" lang="en-US" sz="950" b="0" i="0" u="none" strike="noStrike" kern="1200" cap="none" spc="0" normalizeH="0" baseline="0" noProof="0">
              <a:ln>
                <a:noFill/>
              </a:ln>
              <a:solidFill>
                <a:schemeClr val="bg1"/>
              </a:solidFill>
              <a:effectLst/>
              <a:uLnTx/>
              <a:uFillTx/>
              <a:ea typeface="+mn-ea"/>
              <a:cs typeface="+mn-cs"/>
            </a:endParaRPr>
          </a:p>
        </p:txBody>
      </p:sp>
      <p:sp>
        <p:nvSpPr>
          <p:cNvPr id="67" name="Oval 66">
            <a:extLst>
              <a:ext uri="{FF2B5EF4-FFF2-40B4-BE49-F238E27FC236}">
                <a16:creationId xmlns:a16="http://schemas.microsoft.com/office/drawing/2014/main" id="{DCE83667-E136-4165-AB9D-7C2734CC2039}"/>
              </a:ext>
            </a:extLst>
          </p:cNvPr>
          <p:cNvSpPr/>
          <p:nvPr/>
        </p:nvSpPr>
        <p:spPr>
          <a:xfrm>
            <a:off x="6150906" y="1690275"/>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2</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cxnSp>
        <p:nvCxnSpPr>
          <p:cNvPr id="89" name="Straight Connector 88">
            <a:extLst>
              <a:ext uri="{FF2B5EF4-FFF2-40B4-BE49-F238E27FC236}">
                <a16:creationId xmlns:a16="http://schemas.microsoft.com/office/drawing/2014/main" id="{5FA8797F-F2C4-470F-9C5A-CF04D5BA299D}"/>
              </a:ext>
            </a:extLst>
          </p:cNvPr>
          <p:cNvCxnSpPr/>
          <p:nvPr/>
        </p:nvCxnSpPr>
        <p:spPr>
          <a:xfrm>
            <a:off x="406480" y="3143362"/>
            <a:ext cx="1137429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49662F-81F2-4008-8F8C-0280B4B3D97D}"/>
              </a:ext>
            </a:extLst>
          </p:cNvPr>
          <p:cNvCxnSpPr/>
          <p:nvPr/>
        </p:nvCxnSpPr>
        <p:spPr>
          <a:xfrm>
            <a:off x="406480" y="4702374"/>
            <a:ext cx="11374291"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1EF5C5-1670-407C-8961-8100200DDAE5}"/>
              </a:ext>
            </a:extLst>
          </p:cNvPr>
          <p:cNvCxnSpPr>
            <a:cxnSpLocks/>
          </p:cNvCxnSpPr>
          <p:nvPr/>
        </p:nvCxnSpPr>
        <p:spPr>
          <a:xfrm>
            <a:off x="6059055" y="1620116"/>
            <a:ext cx="12599" cy="4642528"/>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7FCBEEA-7540-4504-9091-11583BD7780F}"/>
              </a:ext>
            </a:extLst>
          </p:cNvPr>
          <p:cNvCxnSpPr>
            <a:cxnSpLocks/>
          </p:cNvCxnSpPr>
          <p:nvPr/>
        </p:nvCxnSpPr>
        <p:spPr>
          <a:xfrm>
            <a:off x="3264743" y="3143362"/>
            <a:ext cx="0" cy="3112369"/>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22BA44D-0C62-433A-9423-6017CD4C9114}"/>
              </a:ext>
            </a:extLst>
          </p:cNvPr>
          <p:cNvCxnSpPr>
            <a:cxnSpLocks/>
          </p:cNvCxnSpPr>
          <p:nvPr/>
        </p:nvCxnSpPr>
        <p:spPr>
          <a:xfrm>
            <a:off x="8878564" y="1614255"/>
            <a:ext cx="0" cy="4648389"/>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F915E87-346C-4F94-86B4-499987A002CE}"/>
              </a:ext>
            </a:extLst>
          </p:cNvPr>
          <p:cNvCxnSpPr/>
          <p:nvPr/>
        </p:nvCxnSpPr>
        <p:spPr>
          <a:xfrm>
            <a:off x="406480" y="6264948"/>
            <a:ext cx="11374291"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31507CC-A8E1-4036-9780-43FED4B77704}"/>
              </a:ext>
            </a:extLst>
          </p:cNvPr>
          <p:cNvCxnSpPr>
            <a:cxnSpLocks/>
          </p:cNvCxnSpPr>
          <p:nvPr/>
        </p:nvCxnSpPr>
        <p:spPr>
          <a:xfrm>
            <a:off x="410697" y="1614255"/>
            <a:ext cx="11376000"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1E291EA-9CF2-446D-A5C6-801CF9DA7099}"/>
              </a:ext>
            </a:extLst>
          </p:cNvPr>
          <p:cNvCxnSpPr>
            <a:cxnSpLocks/>
          </p:cNvCxnSpPr>
          <p:nvPr/>
        </p:nvCxnSpPr>
        <p:spPr>
          <a:xfrm>
            <a:off x="415594" y="1614255"/>
            <a:ext cx="0" cy="46512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71259BD-2401-4CEE-9F92-C17D138068E1}"/>
              </a:ext>
            </a:extLst>
          </p:cNvPr>
          <p:cNvCxnSpPr>
            <a:cxnSpLocks/>
          </p:cNvCxnSpPr>
          <p:nvPr/>
        </p:nvCxnSpPr>
        <p:spPr>
          <a:xfrm>
            <a:off x="11776893" y="1614255"/>
            <a:ext cx="0" cy="465120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7F14852-61EE-420A-A59B-0689CE946F50}"/>
              </a:ext>
            </a:extLst>
          </p:cNvPr>
          <p:cNvSpPr/>
          <p:nvPr/>
        </p:nvSpPr>
        <p:spPr>
          <a:xfrm>
            <a:off x="6475290" y="1704056"/>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Catalog</a:t>
            </a:r>
          </a:p>
        </p:txBody>
      </p:sp>
      <p:sp>
        <p:nvSpPr>
          <p:cNvPr id="101" name="Oval 100">
            <a:extLst>
              <a:ext uri="{FF2B5EF4-FFF2-40B4-BE49-F238E27FC236}">
                <a16:creationId xmlns:a16="http://schemas.microsoft.com/office/drawing/2014/main" id="{8DE59FFD-55DD-42EC-B6DA-20C496AEC606}"/>
              </a:ext>
            </a:extLst>
          </p:cNvPr>
          <p:cNvSpPr/>
          <p:nvPr/>
        </p:nvSpPr>
        <p:spPr>
          <a:xfrm>
            <a:off x="8958259" y="1691058"/>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3</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02" name="Rectangle 101">
            <a:extLst>
              <a:ext uri="{FF2B5EF4-FFF2-40B4-BE49-F238E27FC236}">
                <a16:creationId xmlns:a16="http://schemas.microsoft.com/office/drawing/2014/main" id="{B2EF1A82-59CA-479F-BEB3-388531A7E33F}"/>
              </a:ext>
            </a:extLst>
          </p:cNvPr>
          <p:cNvSpPr/>
          <p:nvPr/>
        </p:nvSpPr>
        <p:spPr>
          <a:xfrm>
            <a:off x="9282643" y="1704839"/>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Business Glossary</a:t>
            </a:r>
          </a:p>
        </p:txBody>
      </p:sp>
      <p:sp>
        <p:nvSpPr>
          <p:cNvPr id="103" name="Oval 102">
            <a:extLst>
              <a:ext uri="{FF2B5EF4-FFF2-40B4-BE49-F238E27FC236}">
                <a16:creationId xmlns:a16="http://schemas.microsoft.com/office/drawing/2014/main" id="{D99EE4F5-51FB-4858-AEF7-CA1D6C9B2411}"/>
              </a:ext>
            </a:extLst>
          </p:cNvPr>
          <p:cNvSpPr/>
          <p:nvPr/>
        </p:nvSpPr>
        <p:spPr>
          <a:xfrm>
            <a:off x="496181" y="3233163"/>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4</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04" name="Rectangle 103">
            <a:extLst>
              <a:ext uri="{FF2B5EF4-FFF2-40B4-BE49-F238E27FC236}">
                <a16:creationId xmlns:a16="http://schemas.microsoft.com/office/drawing/2014/main" id="{827A0D89-8C0C-45BB-980F-4127DF63EFFE}"/>
              </a:ext>
            </a:extLst>
          </p:cNvPr>
          <p:cNvSpPr/>
          <p:nvPr/>
        </p:nvSpPr>
        <p:spPr>
          <a:xfrm>
            <a:off x="3664944" y="3237708"/>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Quality</a:t>
            </a:r>
          </a:p>
        </p:txBody>
      </p:sp>
      <p:sp>
        <p:nvSpPr>
          <p:cNvPr id="105" name="Oval 104">
            <a:extLst>
              <a:ext uri="{FF2B5EF4-FFF2-40B4-BE49-F238E27FC236}">
                <a16:creationId xmlns:a16="http://schemas.microsoft.com/office/drawing/2014/main" id="{D64F0D53-FA26-40E7-946E-3C006ACFF413}"/>
              </a:ext>
            </a:extLst>
          </p:cNvPr>
          <p:cNvSpPr/>
          <p:nvPr/>
        </p:nvSpPr>
        <p:spPr>
          <a:xfrm>
            <a:off x="3340561" y="3223927"/>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5</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06" name="Rectangle 105">
            <a:extLst>
              <a:ext uri="{FF2B5EF4-FFF2-40B4-BE49-F238E27FC236}">
                <a16:creationId xmlns:a16="http://schemas.microsoft.com/office/drawing/2014/main" id="{1102EB0F-783C-486C-B345-03832793AAD4}"/>
              </a:ext>
            </a:extLst>
          </p:cNvPr>
          <p:cNvSpPr/>
          <p:nvPr/>
        </p:nvSpPr>
        <p:spPr>
          <a:xfrm>
            <a:off x="9301276" y="3227769"/>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Master Data Management</a:t>
            </a:r>
          </a:p>
        </p:txBody>
      </p:sp>
      <p:sp>
        <p:nvSpPr>
          <p:cNvPr id="107" name="Oval 106">
            <a:extLst>
              <a:ext uri="{FF2B5EF4-FFF2-40B4-BE49-F238E27FC236}">
                <a16:creationId xmlns:a16="http://schemas.microsoft.com/office/drawing/2014/main" id="{3644F4B3-83D0-44AE-B693-058044A45D54}"/>
              </a:ext>
            </a:extLst>
          </p:cNvPr>
          <p:cNvSpPr/>
          <p:nvPr/>
        </p:nvSpPr>
        <p:spPr>
          <a:xfrm>
            <a:off x="6159999" y="3223224"/>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6</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08" name="Rectangle 107">
            <a:extLst>
              <a:ext uri="{FF2B5EF4-FFF2-40B4-BE49-F238E27FC236}">
                <a16:creationId xmlns:a16="http://schemas.microsoft.com/office/drawing/2014/main" id="{359E114E-F145-4015-B765-8B5E5A5CF66F}"/>
              </a:ext>
            </a:extLst>
          </p:cNvPr>
          <p:cNvSpPr/>
          <p:nvPr/>
        </p:nvSpPr>
        <p:spPr>
          <a:xfrm>
            <a:off x="818810" y="4815975"/>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Lifecycle Management</a:t>
            </a:r>
          </a:p>
        </p:txBody>
      </p:sp>
      <p:sp>
        <p:nvSpPr>
          <p:cNvPr id="109" name="Oval 108">
            <a:extLst>
              <a:ext uri="{FF2B5EF4-FFF2-40B4-BE49-F238E27FC236}">
                <a16:creationId xmlns:a16="http://schemas.microsoft.com/office/drawing/2014/main" id="{8019AFF5-926D-4FE5-97DC-3DAA83B69E6A}"/>
              </a:ext>
            </a:extLst>
          </p:cNvPr>
          <p:cNvSpPr/>
          <p:nvPr/>
        </p:nvSpPr>
        <p:spPr>
          <a:xfrm>
            <a:off x="8976892" y="3213988"/>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7</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10" name="Rectangle 109">
            <a:extLst>
              <a:ext uri="{FF2B5EF4-FFF2-40B4-BE49-F238E27FC236}">
                <a16:creationId xmlns:a16="http://schemas.microsoft.com/office/drawing/2014/main" id="{E8439DE5-7862-44A7-97AB-72EB6F68392D}"/>
              </a:ext>
            </a:extLst>
          </p:cNvPr>
          <p:cNvSpPr/>
          <p:nvPr/>
        </p:nvSpPr>
        <p:spPr>
          <a:xfrm>
            <a:off x="3664949" y="4806739"/>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Privacy/Protection</a:t>
            </a:r>
          </a:p>
        </p:txBody>
      </p:sp>
      <p:sp>
        <p:nvSpPr>
          <p:cNvPr id="112" name="Oval 111">
            <a:extLst>
              <a:ext uri="{FF2B5EF4-FFF2-40B4-BE49-F238E27FC236}">
                <a16:creationId xmlns:a16="http://schemas.microsoft.com/office/drawing/2014/main" id="{6EFA502C-48B8-4B83-812B-5DE0436A58F7}"/>
              </a:ext>
            </a:extLst>
          </p:cNvPr>
          <p:cNvSpPr/>
          <p:nvPr/>
        </p:nvSpPr>
        <p:spPr>
          <a:xfrm>
            <a:off x="496186" y="4802194"/>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8</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13" name="Rectangle 112">
            <a:extLst>
              <a:ext uri="{FF2B5EF4-FFF2-40B4-BE49-F238E27FC236}">
                <a16:creationId xmlns:a16="http://schemas.microsoft.com/office/drawing/2014/main" id="{8B242E7E-404F-4661-A8ED-A3895A98C64A}"/>
              </a:ext>
            </a:extLst>
          </p:cNvPr>
          <p:cNvSpPr/>
          <p:nvPr/>
        </p:nvSpPr>
        <p:spPr>
          <a:xfrm>
            <a:off x="6484383" y="3237005"/>
            <a:ext cx="2479866"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Data as Product, Data Mesh Gov., Data Marketplace Governance</a:t>
            </a:r>
          </a:p>
        </p:txBody>
      </p:sp>
      <p:sp>
        <p:nvSpPr>
          <p:cNvPr id="114" name="Oval 113">
            <a:extLst>
              <a:ext uri="{FF2B5EF4-FFF2-40B4-BE49-F238E27FC236}">
                <a16:creationId xmlns:a16="http://schemas.microsoft.com/office/drawing/2014/main" id="{E910795A-273B-4A11-B241-0BA9E7583432}"/>
              </a:ext>
            </a:extLst>
          </p:cNvPr>
          <p:cNvSpPr/>
          <p:nvPr/>
        </p:nvSpPr>
        <p:spPr>
          <a:xfrm>
            <a:off x="3340566" y="4792958"/>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9</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15" name="Rectangle 114">
            <a:extLst>
              <a:ext uri="{FF2B5EF4-FFF2-40B4-BE49-F238E27FC236}">
                <a16:creationId xmlns:a16="http://schemas.microsoft.com/office/drawing/2014/main" id="{1DC89F14-6AEC-4CEA-ADB9-FD8533508132}"/>
              </a:ext>
            </a:extLst>
          </p:cNvPr>
          <p:cNvSpPr/>
          <p:nvPr/>
        </p:nvSpPr>
        <p:spPr>
          <a:xfrm>
            <a:off x="1310803" y="1937846"/>
            <a:ext cx="4379314"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 Data Governance Strategy, Culture, Organization &amp; Process</a:t>
            </a:r>
          </a:p>
        </p:txBody>
      </p:sp>
      <p:sp>
        <p:nvSpPr>
          <p:cNvPr id="116" name="Oval 115">
            <a:extLst>
              <a:ext uri="{FF2B5EF4-FFF2-40B4-BE49-F238E27FC236}">
                <a16:creationId xmlns:a16="http://schemas.microsoft.com/office/drawing/2014/main" id="{ACB425A9-921B-40C6-A0F9-2D322708D77D}"/>
              </a:ext>
            </a:extLst>
          </p:cNvPr>
          <p:cNvSpPr/>
          <p:nvPr/>
        </p:nvSpPr>
        <p:spPr>
          <a:xfrm>
            <a:off x="986420" y="1924065"/>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1</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17" name="Rounded Rectangle 12">
            <a:extLst>
              <a:ext uri="{FF2B5EF4-FFF2-40B4-BE49-F238E27FC236}">
                <a16:creationId xmlns:a16="http://schemas.microsoft.com/office/drawing/2014/main" id="{643F1BD4-80EA-47D0-AAD4-1550CD19434A}"/>
              </a:ext>
            </a:extLst>
          </p:cNvPr>
          <p:cNvSpPr>
            <a:spLocks/>
          </p:cNvSpPr>
          <p:nvPr>
            <p:custDataLst>
              <p:tags r:id="rId9"/>
            </p:custDataLst>
          </p:nvPr>
        </p:nvSpPr>
        <p:spPr bwMode="auto">
          <a:xfrm>
            <a:off x="592586" y="2256686"/>
            <a:ext cx="5329881" cy="461665"/>
          </a:xfrm>
          <a:prstGeom prst="rect">
            <a:avLst/>
          </a:prstGeom>
          <a:noFill/>
          <a:ln w="6350" cap="flat" cmpd="sng" algn="ctr">
            <a:noFill/>
            <a:prstDash val="solid"/>
            <a:round/>
            <a:headEnd type="none" w="med" len="med"/>
            <a:tailEnd type="none" w="med" len="med"/>
          </a:ln>
          <a:effectLst/>
        </p:spPr>
        <p:txBody>
          <a:bodyPr wrap="square" lIns="0" tIns="0" rIns="0" bIns="0" anchor="t">
            <a:spAutoFit/>
          </a:bodyPr>
          <a:lstStyle/>
          <a:p>
            <a:pPr marL="0" marR="0" lvl="0" indent="0" algn="ctr" defTabSz="914400" rtl="0" eaLnBrk="1" fontAlgn="auto" latinLnBrk="0" hangingPunct="1">
              <a:spcBef>
                <a:spcPts val="0"/>
              </a:spcBef>
              <a:spcAft>
                <a:spcPts val="600"/>
              </a:spcAft>
              <a:buClrTx/>
              <a:buSzTx/>
              <a:buFontTx/>
              <a:buNone/>
              <a:tabLst/>
              <a:defRPr/>
            </a:pPr>
            <a:r>
              <a:rPr lang="en-US" sz="1000" i="0">
                <a:solidFill>
                  <a:schemeClr val="bg1"/>
                </a:solidFill>
              </a:rPr>
              <a:t>Establishes data as a business asset, defines data ownership, ensures Business/IT engagement, develops the data organization and operating model, enforces data policies and processes, and promotes data literacy and culture</a:t>
            </a:r>
          </a:p>
        </p:txBody>
      </p:sp>
      <p:sp>
        <p:nvSpPr>
          <p:cNvPr id="43" name="TextBox 42">
            <a:extLst>
              <a:ext uri="{FF2B5EF4-FFF2-40B4-BE49-F238E27FC236}">
                <a16:creationId xmlns:a16="http://schemas.microsoft.com/office/drawing/2014/main" id="{B9AB0000-FB87-4096-93C8-117252D61393}"/>
              </a:ext>
            </a:extLst>
          </p:cNvPr>
          <p:cNvSpPr txBox="1"/>
          <p:nvPr/>
        </p:nvSpPr>
        <p:spPr>
          <a:xfrm>
            <a:off x="313762" y="844627"/>
            <a:ext cx="11573823" cy="553998"/>
          </a:xfrm>
          <a:prstGeom prst="rect">
            <a:avLst/>
          </a:prstGeom>
          <a:noFill/>
        </p:spPr>
        <p:txBody>
          <a:bodyPr wrap="square">
            <a:spAutoFit/>
          </a:bodyPr>
          <a:lstStyle/>
          <a:p>
            <a:r>
              <a:rPr lang="en-US" sz="1500">
                <a:solidFill>
                  <a:schemeClr val="accent2"/>
                </a:solidFill>
              </a:rPr>
              <a:t>CAPGEMINI’S DATA TRUST PROPOSITIONS, GLOBAL REACH, EXPERIENCE AND A POWERFUL COMBINATION OF BUSINESS AND TECHNOLOGY CONSULTING LEVERAGES METHODOLOGIES AND TOOLS WITHIN OUR DATA FACTORY </a:t>
            </a:r>
            <a:r>
              <a:rPr lang="en-US" sz="1500" i="1">
                <a:solidFill>
                  <a:schemeClr val="accent2"/>
                </a:solidFill>
              </a:rPr>
              <a:t>IDEA BY CAPGEMINI:</a:t>
            </a:r>
          </a:p>
        </p:txBody>
      </p:sp>
      <p:sp>
        <p:nvSpPr>
          <p:cNvPr id="11" name="Rounded Rectangle 12">
            <a:extLst>
              <a:ext uri="{FF2B5EF4-FFF2-40B4-BE49-F238E27FC236}">
                <a16:creationId xmlns:a16="http://schemas.microsoft.com/office/drawing/2014/main" id="{06806D01-44CA-039E-E013-4FA9E7D56E15}"/>
              </a:ext>
            </a:extLst>
          </p:cNvPr>
          <p:cNvSpPr>
            <a:spLocks/>
          </p:cNvSpPr>
          <p:nvPr>
            <p:custDataLst>
              <p:tags r:id="rId10"/>
            </p:custDataLst>
          </p:nvPr>
        </p:nvSpPr>
        <p:spPr bwMode="auto">
          <a:xfrm>
            <a:off x="6177050" y="5151092"/>
            <a:ext cx="2660904" cy="1032206"/>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defTabSz="914411">
              <a:spcAft>
                <a:spcPts val="600"/>
              </a:spcAft>
              <a:defRPr/>
            </a:pPr>
            <a:r>
              <a:rPr lang="en-GB" sz="950">
                <a:solidFill>
                  <a:schemeClr val="bg1"/>
                </a:solidFill>
              </a:rPr>
              <a:t>Safety mechanisms offering guidelines and boundaries to ensure that AI applications are being developed and aligned to meet ethical standards and societal expectations. Well-designed guidelines enable organizations to unleash the full potential of generative AI while mitigating the associated risks.</a:t>
            </a:r>
            <a:endParaRPr lang="en-US" sz="950">
              <a:solidFill>
                <a:schemeClr val="bg1"/>
              </a:solidFill>
            </a:endParaRPr>
          </a:p>
        </p:txBody>
      </p:sp>
      <p:sp>
        <p:nvSpPr>
          <p:cNvPr id="12" name="Rectangle 11">
            <a:extLst>
              <a:ext uri="{FF2B5EF4-FFF2-40B4-BE49-F238E27FC236}">
                <a16:creationId xmlns:a16="http://schemas.microsoft.com/office/drawing/2014/main" id="{3926DD8B-AC74-AC35-72E0-9F3D76E409AB}"/>
              </a:ext>
            </a:extLst>
          </p:cNvPr>
          <p:cNvSpPr/>
          <p:nvPr/>
        </p:nvSpPr>
        <p:spPr>
          <a:xfrm>
            <a:off x="6477430" y="4811357"/>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GenAI Guardrails</a:t>
            </a:r>
          </a:p>
        </p:txBody>
      </p:sp>
      <p:sp>
        <p:nvSpPr>
          <p:cNvPr id="13" name="Oval 12">
            <a:extLst>
              <a:ext uri="{FF2B5EF4-FFF2-40B4-BE49-F238E27FC236}">
                <a16:creationId xmlns:a16="http://schemas.microsoft.com/office/drawing/2014/main" id="{6A9EFE04-F8F8-C978-C710-867F6D1F60F0}"/>
              </a:ext>
            </a:extLst>
          </p:cNvPr>
          <p:cNvSpPr/>
          <p:nvPr/>
        </p:nvSpPr>
        <p:spPr>
          <a:xfrm>
            <a:off x="6153047" y="4797576"/>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10</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sp>
        <p:nvSpPr>
          <p:cNvPr id="14" name="Rounded Rectangle 12">
            <a:extLst>
              <a:ext uri="{FF2B5EF4-FFF2-40B4-BE49-F238E27FC236}">
                <a16:creationId xmlns:a16="http://schemas.microsoft.com/office/drawing/2014/main" id="{EA16CF6F-6016-9044-5582-623AB6EA9DED}"/>
              </a:ext>
            </a:extLst>
          </p:cNvPr>
          <p:cNvSpPr>
            <a:spLocks/>
          </p:cNvSpPr>
          <p:nvPr>
            <p:custDataLst>
              <p:tags r:id="rId11"/>
            </p:custDataLst>
          </p:nvPr>
        </p:nvSpPr>
        <p:spPr bwMode="auto">
          <a:xfrm>
            <a:off x="8998766" y="5146475"/>
            <a:ext cx="2660904" cy="1032206"/>
          </a:xfrm>
          <a:prstGeom prst="rect">
            <a:avLst/>
          </a:prstGeom>
          <a:noFill/>
          <a:ln w="6350" cap="flat" cmpd="sng" algn="ctr">
            <a:noFill/>
            <a:prstDash val="solid"/>
            <a:round/>
            <a:headEnd type="none" w="med" len="med"/>
            <a:tailEnd type="none" w="med" len="med"/>
          </a:ln>
          <a:effectLst/>
        </p:spPr>
        <p:txBody>
          <a:bodyPr wrap="square" lIns="0" tIns="0" rIns="0" bIns="0" anchor="t">
            <a:noAutofit/>
          </a:bodyPr>
          <a:lstStyle/>
          <a:p>
            <a:pPr defTabSz="914411">
              <a:spcAft>
                <a:spcPts val="600"/>
              </a:spcAft>
              <a:defRPr/>
            </a:pPr>
            <a:r>
              <a:rPr lang="en-GB" sz="950">
                <a:solidFill>
                  <a:schemeClr val="bg1"/>
                </a:solidFill>
              </a:rPr>
              <a:t>Assessing Large Language Models: will the candidate LLM adhere to ethical standards (fair, unbiased, respectful of diversity), societal expectations (values, norms, well-being), safety mechanisms (against harmful or inappropriate content) and compliance with regulatory requirements</a:t>
            </a:r>
            <a:endParaRPr lang="en-US" sz="950">
              <a:solidFill>
                <a:schemeClr val="bg1"/>
              </a:solidFill>
            </a:endParaRPr>
          </a:p>
        </p:txBody>
      </p:sp>
      <p:sp>
        <p:nvSpPr>
          <p:cNvPr id="15" name="Rectangle 14">
            <a:extLst>
              <a:ext uri="{FF2B5EF4-FFF2-40B4-BE49-F238E27FC236}">
                <a16:creationId xmlns:a16="http://schemas.microsoft.com/office/drawing/2014/main" id="{3AADFB7C-5309-AF4A-70ED-33EE20B64F43}"/>
              </a:ext>
            </a:extLst>
          </p:cNvPr>
          <p:cNvSpPr/>
          <p:nvPr/>
        </p:nvSpPr>
        <p:spPr>
          <a:xfrm>
            <a:off x="9299146" y="4806740"/>
            <a:ext cx="2221600" cy="249044"/>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p>
            <a:pPr marL="0" marR="0" lvl="0" indent="0" defTabSz="957732" rtl="0" eaLnBrk="1" fontAlgn="auto" latinLnBrk="0" hangingPunct="1">
              <a:spcBef>
                <a:spcPts val="0"/>
              </a:spcBef>
              <a:spcAft>
                <a:spcPts val="600"/>
              </a:spcAft>
              <a:buClrTx/>
              <a:buSzTx/>
              <a:buFontTx/>
              <a:buNone/>
              <a:tabLst/>
              <a:defRPr/>
            </a:pPr>
            <a:r>
              <a:rPr kumimoji="0" lang="en-US" sz="1200" i="0" u="none" strike="noStrike" kern="0" cap="none" spc="0" normalizeH="0" baseline="0" noProof="0">
                <a:ln>
                  <a:noFill/>
                </a:ln>
                <a:solidFill>
                  <a:schemeClr val="bg1"/>
                </a:solidFill>
                <a:effectLst/>
                <a:uLnTx/>
                <a:uFillTx/>
                <a:latin typeface="+mj-lt"/>
                <a:ea typeface="+mn-ea"/>
                <a:cs typeface="Arial"/>
              </a:rPr>
              <a:t>GenAI LLM Evaluation</a:t>
            </a:r>
          </a:p>
        </p:txBody>
      </p:sp>
      <p:sp>
        <p:nvSpPr>
          <p:cNvPr id="16" name="Oval 15">
            <a:extLst>
              <a:ext uri="{FF2B5EF4-FFF2-40B4-BE49-F238E27FC236}">
                <a16:creationId xmlns:a16="http://schemas.microsoft.com/office/drawing/2014/main" id="{AC7D18A8-CF3F-AD5A-2F55-B341D2079340}"/>
              </a:ext>
            </a:extLst>
          </p:cNvPr>
          <p:cNvSpPr/>
          <p:nvPr/>
        </p:nvSpPr>
        <p:spPr>
          <a:xfrm>
            <a:off x="8974763" y="4792959"/>
            <a:ext cx="276606" cy="2766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mj-lt"/>
                <a:ea typeface="+mn-ea"/>
                <a:cs typeface="+mn-cs"/>
              </a:rPr>
              <a:t>11</a:t>
            </a: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grpSp>
        <p:nvGrpSpPr>
          <p:cNvPr id="2" name="Group 1">
            <a:extLst>
              <a:ext uri="{FF2B5EF4-FFF2-40B4-BE49-F238E27FC236}">
                <a16:creationId xmlns:a16="http://schemas.microsoft.com/office/drawing/2014/main" id="{D89A698D-1FB0-931B-F3A3-9E09B74CFD59}"/>
              </a:ext>
            </a:extLst>
          </p:cNvPr>
          <p:cNvGrpSpPr/>
          <p:nvPr/>
        </p:nvGrpSpPr>
        <p:grpSpPr>
          <a:xfrm>
            <a:off x="7863840" y="1279916"/>
            <a:ext cx="731209" cy="663259"/>
            <a:chOff x="488950" y="570574"/>
            <a:chExt cx="829683" cy="865136"/>
          </a:xfrm>
        </p:grpSpPr>
        <p:grpSp>
          <p:nvGrpSpPr>
            <p:cNvPr id="4" name="Group 3">
              <a:extLst>
                <a:ext uri="{FF2B5EF4-FFF2-40B4-BE49-F238E27FC236}">
                  <a16:creationId xmlns:a16="http://schemas.microsoft.com/office/drawing/2014/main" id="{A91C32FB-CF26-F392-5701-2EF8F9195D45}"/>
                </a:ext>
              </a:extLst>
            </p:cNvPr>
            <p:cNvGrpSpPr>
              <a:grpSpLocks noChangeAspect="1"/>
            </p:cNvGrpSpPr>
            <p:nvPr/>
          </p:nvGrpSpPr>
          <p:grpSpPr>
            <a:xfrm>
              <a:off x="488950" y="570574"/>
              <a:ext cx="829683" cy="865136"/>
              <a:chOff x="1319923" y="2171526"/>
              <a:chExt cx="1052314" cy="1097280"/>
            </a:xfrm>
          </p:grpSpPr>
          <p:sp>
            <p:nvSpPr>
              <p:cNvPr id="6" name="Round Same Side Corner Rectangle 102">
                <a:extLst>
                  <a:ext uri="{FF2B5EF4-FFF2-40B4-BE49-F238E27FC236}">
                    <a16:creationId xmlns:a16="http://schemas.microsoft.com/office/drawing/2014/main" id="{5FAB875C-1560-9FA1-9B0E-1C45F11270E6}"/>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 name="Rectangle 103">
                <a:extLst>
                  <a:ext uri="{FF2B5EF4-FFF2-40B4-BE49-F238E27FC236}">
                    <a16:creationId xmlns:a16="http://schemas.microsoft.com/office/drawing/2014/main" id="{472B1893-A27A-AF51-F7C3-3CEDC1ED6454}"/>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8" name="Right Triangle 104">
                <a:extLst>
                  <a:ext uri="{FF2B5EF4-FFF2-40B4-BE49-F238E27FC236}">
                    <a16:creationId xmlns:a16="http://schemas.microsoft.com/office/drawing/2014/main" id="{D924D5E0-8F90-2336-AC3C-FADE98610886}"/>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9" name="TextBox 101">
                <a:extLst>
                  <a:ext uri="{FF2B5EF4-FFF2-40B4-BE49-F238E27FC236}">
                    <a16:creationId xmlns:a16="http://schemas.microsoft.com/office/drawing/2014/main" id="{B968160B-1AA6-1E9B-9AAE-53C3B19421BF}"/>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sz="900">
                    <a:solidFill>
                      <a:srgbClr val="373737"/>
                    </a:solidFill>
                    <a:latin typeface="Roboto Light"/>
                    <a:ea typeface="Roboto Light"/>
                    <a:cs typeface="Arial" panose="020B0604020202020204" pitchFamily="34" charset="0"/>
                    <a:sym typeface="Roboto Light"/>
                  </a:rPr>
                  <a:t>DATA</a:t>
                </a:r>
                <a:br>
                  <a:rPr sz="900">
                    <a:solidFill>
                      <a:srgbClr val="373737"/>
                    </a:solidFill>
                    <a:latin typeface="Roboto Light"/>
                    <a:ea typeface="Roboto Light"/>
                    <a:cs typeface="Arial" panose="020B0604020202020204" pitchFamily="34" charset="0"/>
                    <a:sym typeface="Roboto Light"/>
                  </a:rPr>
                </a:br>
                <a:r>
                  <a:rPr lang="en-US" sz="900">
                    <a:solidFill>
                      <a:srgbClr val="373737"/>
                    </a:solidFill>
                    <a:latin typeface="Roboto Light"/>
                    <a:ea typeface="Roboto Light"/>
                    <a:cs typeface="Arial" panose="020B0604020202020204" pitchFamily="34" charset="0"/>
                    <a:sym typeface="Roboto Light"/>
                  </a:rPr>
                  <a:t>CATALOG</a:t>
                </a:r>
                <a:endParaRPr sz="900">
                  <a:solidFill>
                    <a:srgbClr val="373737"/>
                  </a:solidFill>
                  <a:latin typeface="Roboto Light"/>
                  <a:ea typeface="Roboto Light"/>
                  <a:cs typeface="Arial" panose="020B0604020202020204" pitchFamily="34" charset="0"/>
                  <a:sym typeface="Roboto Light"/>
                </a:endParaRPr>
              </a:p>
            </p:txBody>
          </p:sp>
        </p:grpSp>
        <p:pic>
          <p:nvPicPr>
            <p:cNvPr id="5" name="Picture 91" descr="Picture 91">
              <a:extLst>
                <a:ext uri="{FF2B5EF4-FFF2-40B4-BE49-F238E27FC236}">
                  <a16:creationId xmlns:a16="http://schemas.microsoft.com/office/drawing/2014/main" id="{389C90CB-561B-CACB-61BC-EE03EDB53AAF}"/>
                </a:ext>
              </a:extLst>
            </p:cNvPr>
            <p:cNvPicPr>
              <a:picLocks noChangeAspect="1"/>
            </p:cNvPicPr>
            <p:nvPr/>
          </p:nvPicPr>
          <p:blipFill>
            <a:blip r:embed="rId14"/>
            <a:stretch>
              <a:fillRect/>
            </a:stretch>
          </p:blipFill>
          <p:spPr>
            <a:xfrm>
              <a:off x="728330" y="687736"/>
              <a:ext cx="350922" cy="383911"/>
            </a:xfrm>
            <a:prstGeom prst="rect">
              <a:avLst/>
            </a:prstGeom>
            <a:ln w="12700" cap="flat">
              <a:noFill/>
              <a:miter lim="400000"/>
            </a:ln>
            <a:effectLst/>
          </p:spPr>
        </p:pic>
      </p:grpSp>
      <p:grpSp>
        <p:nvGrpSpPr>
          <p:cNvPr id="10" name="Group 9">
            <a:extLst>
              <a:ext uri="{FF2B5EF4-FFF2-40B4-BE49-F238E27FC236}">
                <a16:creationId xmlns:a16="http://schemas.microsoft.com/office/drawing/2014/main" id="{453ED453-D159-97A0-D1CB-2E6F1E009B6B}"/>
              </a:ext>
            </a:extLst>
          </p:cNvPr>
          <p:cNvGrpSpPr/>
          <p:nvPr/>
        </p:nvGrpSpPr>
        <p:grpSpPr>
          <a:xfrm>
            <a:off x="4921023" y="2763352"/>
            <a:ext cx="835672" cy="775918"/>
            <a:chOff x="347811" y="269162"/>
            <a:chExt cx="829467" cy="864911"/>
          </a:xfrm>
        </p:grpSpPr>
        <p:grpSp>
          <p:nvGrpSpPr>
            <p:cNvPr id="17" name="Group 16">
              <a:extLst>
                <a:ext uri="{FF2B5EF4-FFF2-40B4-BE49-F238E27FC236}">
                  <a16:creationId xmlns:a16="http://schemas.microsoft.com/office/drawing/2014/main" id="{8D5CAACB-ACE1-44D9-1975-F2EE7E1132D8}"/>
                </a:ext>
              </a:extLst>
            </p:cNvPr>
            <p:cNvGrpSpPr>
              <a:grpSpLocks noChangeAspect="1"/>
            </p:cNvGrpSpPr>
            <p:nvPr/>
          </p:nvGrpSpPr>
          <p:grpSpPr>
            <a:xfrm>
              <a:off x="347811" y="269162"/>
              <a:ext cx="829467" cy="864911"/>
              <a:chOff x="1319923" y="2171526"/>
              <a:chExt cx="1052314" cy="1097280"/>
            </a:xfrm>
          </p:grpSpPr>
          <p:sp>
            <p:nvSpPr>
              <p:cNvPr id="19" name="Round Same Side Corner Rectangle 102">
                <a:extLst>
                  <a:ext uri="{FF2B5EF4-FFF2-40B4-BE49-F238E27FC236}">
                    <a16:creationId xmlns:a16="http://schemas.microsoft.com/office/drawing/2014/main" id="{2FD65352-42AE-18FC-EFA8-07DEA9825382}"/>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20" name="Rectangle 103">
                <a:extLst>
                  <a:ext uri="{FF2B5EF4-FFF2-40B4-BE49-F238E27FC236}">
                    <a16:creationId xmlns:a16="http://schemas.microsoft.com/office/drawing/2014/main" id="{C5319257-F0D6-EDA0-E770-3C4360CBCFEE}"/>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21" name="Right Triangle 104">
                <a:extLst>
                  <a:ext uri="{FF2B5EF4-FFF2-40B4-BE49-F238E27FC236}">
                    <a16:creationId xmlns:a16="http://schemas.microsoft.com/office/drawing/2014/main" id="{2B6C0616-F0D6-F636-E8C8-B7842526D32F}"/>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22" name="TextBox 101">
                <a:extLst>
                  <a:ext uri="{FF2B5EF4-FFF2-40B4-BE49-F238E27FC236}">
                    <a16:creationId xmlns:a16="http://schemas.microsoft.com/office/drawing/2014/main" id="{6F45F713-40EF-5E32-4B33-11E1875F4236}"/>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DATA</a:t>
                </a:r>
              </a:p>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QUALITY</a:t>
                </a:r>
              </a:p>
            </p:txBody>
          </p:sp>
        </p:grpSp>
        <p:pic>
          <p:nvPicPr>
            <p:cNvPr id="18" name="Picture 75" descr="Picture 75">
              <a:extLst>
                <a:ext uri="{FF2B5EF4-FFF2-40B4-BE49-F238E27FC236}">
                  <a16:creationId xmlns:a16="http://schemas.microsoft.com/office/drawing/2014/main" id="{38AC3E96-2D0B-EE0C-A6E1-EAFB9B087967}"/>
                </a:ext>
              </a:extLst>
            </p:cNvPr>
            <p:cNvPicPr>
              <a:picLocks noChangeAspect="1"/>
            </p:cNvPicPr>
            <p:nvPr/>
          </p:nvPicPr>
          <p:blipFill>
            <a:blip r:embed="rId15"/>
            <a:stretch>
              <a:fillRect/>
            </a:stretch>
          </p:blipFill>
          <p:spPr>
            <a:xfrm>
              <a:off x="578957" y="395611"/>
              <a:ext cx="369778" cy="369236"/>
            </a:xfrm>
            <a:prstGeom prst="rect">
              <a:avLst/>
            </a:prstGeom>
            <a:ln w="12700" cap="flat">
              <a:noFill/>
              <a:miter lim="400000"/>
            </a:ln>
            <a:effectLst/>
          </p:spPr>
        </p:pic>
      </p:grpSp>
      <p:grpSp>
        <p:nvGrpSpPr>
          <p:cNvPr id="29" name="Group 28">
            <a:extLst>
              <a:ext uri="{FF2B5EF4-FFF2-40B4-BE49-F238E27FC236}">
                <a16:creationId xmlns:a16="http://schemas.microsoft.com/office/drawing/2014/main" id="{9EFF8A11-F15A-9498-110B-7607EA809C67}"/>
              </a:ext>
            </a:extLst>
          </p:cNvPr>
          <p:cNvGrpSpPr/>
          <p:nvPr/>
        </p:nvGrpSpPr>
        <p:grpSpPr>
          <a:xfrm>
            <a:off x="11369154" y="4008908"/>
            <a:ext cx="691920" cy="670966"/>
            <a:chOff x="347811" y="269162"/>
            <a:chExt cx="829467" cy="864911"/>
          </a:xfrm>
        </p:grpSpPr>
        <p:grpSp>
          <p:nvGrpSpPr>
            <p:cNvPr id="30" name="Group 29">
              <a:extLst>
                <a:ext uri="{FF2B5EF4-FFF2-40B4-BE49-F238E27FC236}">
                  <a16:creationId xmlns:a16="http://schemas.microsoft.com/office/drawing/2014/main" id="{5988615A-652B-3C49-F5F0-4AC49CF4EC83}"/>
                </a:ext>
              </a:extLst>
            </p:cNvPr>
            <p:cNvGrpSpPr>
              <a:grpSpLocks noChangeAspect="1"/>
            </p:cNvGrpSpPr>
            <p:nvPr/>
          </p:nvGrpSpPr>
          <p:grpSpPr>
            <a:xfrm>
              <a:off x="347811" y="269162"/>
              <a:ext cx="829467" cy="864911"/>
              <a:chOff x="1319923" y="2171526"/>
              <a:chExt cx="1052314" cy="1097280"/>
            </a:xfrm>
          </p:grpSpPr>
          <p:sp>
            <p:nvSpPr>
              <p:cNvPr id="32" name="Round Same Side Corner Rectangle 102">
                <a:extLst>
                  <a:ext uri="{FF2B5EF4-FFF2-40B4-BE49-F238E27FC236}">
                    <a16:creationId xmlns:a16="http://schemas.microsoft.com/office/drawing/2014/main" id="{4D2384CB-9782-81D3-C122-8CA97C7FB035}"/>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33" name="Rectangle 103">
                <a:extLst>
                  <a:ext uri="{FF2B5EF4-FFF2-40B4-BE49-F238E27FC236}">
                    <a16:creationId xmlns:a16="http://schemas.microsoft.com/office/drawing/2014/main" id="{6ADC7A28-FEFB-2E5C-22D3-2D89901D9E4A}"/>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34" name="Right Triangle 104">
                <a:extLst>
                  <a:ext uri="{FF2B5EF4-FFF2-40B4-BE49-F238E27FC236}">
                    <a16:creationId xmlns:a16="http://schemas.microsoft.com/office/drawing/2014/main" id="{ADB92071-DC72-2D00-D4FF-E3B719033E88}"/>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35" name="TextBox 101">
                <a:extLst>
                  <a:ext uri="{FF2B5EF4-FFF2-40B4-BE49-F238E27FC236}">
                    <a16:creationId xmlns:a16="http://schemas.microsoft.com/office/drawing/2014/main" id="{9305E6E5-F1D8-F43C-51F2-15D11C6ED1EC}"/>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800">
                    <a:solidFill>
                      <a:srgbClr val="373737"/>
                    </a:solidFill>
                    <a:latin typeface="Roboto Light"/>
                    <a:ea typeface="Roboto Light"/>
                    <a:cs typeface="Arial" panose="020B0604020202020204" pitchFamily="34" charset="0"/>
                    <a:sym typeface="Roboto Light"/>
                  </a:rPr>
                  <a:t>MASTER DATA</a:t>
                </a:r>
                <a:br>
                  <a:rPr lang="en-US" sz="800">
                    <a:solidFill>
                      <a:srgbClr val="373737"/>
                    </a:solidFill>
                    <a:latin typeface="Roboto Light"/>
                    <a:ea typeface="Roboto Light"/>
                    <a:cs typeface="Arial" panose="020B0604020202020204" pitchFamily="34" charset="0"/>
                    <a:sym typeface="Roboto Light"/>
                  </a:rPr>
                </a:br>
                <a:r>
                  <a:rPr lang="en-US" sz="800">
                    <a:solidFill>
                      <a:srgbClr val="373737"/>
                    </a:solidFill>
                    <a:latin typeface="Roboto Light"/>
                    <a:ea typeface="Roboto Light"/>
                    <a:cs typeface="Arial" panose="020B0604020202020204" pitchFamily="34" charset="0"/>
                    <a:sym typeface="Roboto Light"/>
                  </a:rPr>
                  <a:t>MANAGEMENT</a:t>
                </a:r>
              </a:p>
            </p:txBody>
          </p:sp>
        </p:grpSp>
        <p:pic>
          <p:nvPicPr>
            <p:cNvPr id="31" name="Picture 83" descr="Picture 83">
              <a:extLst>
                <a:ext uri="{FF2B5EF4-FFF2-40B4-BE49-F238E27FC236}">
                  <a16:creationId xmlns:a16="http://schemas.microsoft.com/office/drawing/2014/main" id="{33104C9C-C910-68BB-1DE8-78990E592D38}"/>
                </a:ext>
              </a:extLst>
            </p:cNvPr>
            <p:cNvPicPr>
              <a:picLocks noChangeAspect="1"/>
            </p:cNvPicPr>
            <p:nvPr/>
          </p:nvPicPr>
          <p:blipFill>
            <a:blip r:embed="rId16"/>
            <a:srcRect/>
            <a:stretch>
              <a:fillRect/>
            </a:stretch>
          </p:blipFill>
          <p:spPr>
            <a:xfrm>
              <a:off x="618488" y="378021"/>
              <a:ext cx="345654" cy="395270"/>
            </a:xfrm>
            <a:prstGeom prst="rect">
              <a:avLst/>
            </a:prstGeom>
            <a:ln w="12700" cap="flat">
              <a:noFill/>
              <a:miter lim="400000"/>
            </a:ln>
            <a:effectLst/>
          </p:spPr>
        </p:pic>
      </p:grpSp>
      <p:grpSp>
        <p:nvGrpSpPr>
          <p:cNvPr id="36" name="Group 35">
            <a:extLst>
              <a:ext uri="{FF2B5EF4-FFF2-40B4-BE49-F238E27FC236}">
                <a16:creationId xmlns:a16="http://schemas.microsoft.com/office/drawing/2014/main" id="{76CA0CCE-05B1-CA6D-F8AD-32F72E50BE62}"/>
              </a:ext>
            </a:extLst>
          </p:cNvPr>
          <p:cNvGrpSpPr/>
          <p:nvPr/>
        </p:nvGrpSpPr>
        <p:grpSpPr>
          <a:xfrm>
            <a:off x="2589722" y="4123779"/>
            <a:ext cx="704392" cy="684882"/>
            <a:chOff x="488950" y="570574"/>
            <a:chExt cx="829683" cy="865136"/>
          </a:xfrm>
        </p:grpSpPr>
        <p:grpSp>
          <p:nvGrpSpPr>
            <p:cNvPr id="37" name="Group 36">
              <a:extLst>
                <a:ext uri="{FF2B5EF4-FFF2-40B4-BE49-F238E27FC236}">
                  <a16:creationId xmlns:a16="http://schemas.microsoft.com/office/drawing/2014/main" id="{4D8E64F4-8A00-AA47-1D50-9FA845C3AAF4}"/>
                </a:ext>
              </a:extLst>
            </p:cNvPr>
            <p:cNvGrpSpPr>
              <a:grpSpLocks noChangeAspect="1"/>
            </p:cNvGrpSpPr>
            <p:nvPr/>
          </p:nvGrpSpPr>
          <p:grpSpPr>
            <a:xfrm>
              <a:off x="488950" y="570574"/>
              <a:ext cx="829683" cy="865136"/>
              <a:chOff x="1319923" y="2171526"/>
              <a:chExt cx="1052314" cy="1097280"/>
            </a:xfrm>
          </p:grpSpPr>
          <p:sp>
            <p:nvSpPr>
              <p:cNvPr id="39" name="Round Same Side Corner Rectangle 102">
                <a:extLst>
                  <a:ext uri="{FF2B5EF4-FFF2-40B4-BE49-F238E27FC236}">
                    <a16:creationId xmlns:a16="http://schemas.microsoft.com/office/drawing/2014/main" id="{9A3847FE-DA25-40F2-7083-250F14629077}"/>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40" name="Rectangle 103">
                <a:extLst>
                  <a:ext uri="{FF2B5EF4-FFF2-40B4-BE49-F238E27FC236}">
                    <a16:creationId xmlns:a16="http://schemas.microsoft.com/office/drawing/2014/main" id="{9774D572-9F21-837B-8F74-4550F788E126}"/>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41" name="Right Triangle 104">
                <a:extLst>
                  <a:ext uri="{FF2B5EF4-FFF2-40B4-BE49-F238E27FC236}">
                    <a16:creationId xmlns:a16="http://schemas.microsoft.com/office/drawing/2014/main" id="{81D9C720-0CAD-5DDD-CA39-FD119CF94EA9}"/>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42" name="TextBox 101">
                <a:extLst>
                  <a:ext uri="{FF2B5EF4-FFF2-40B4-BE49-F238E27FC236}">
                    <a16:creationId xmlns:a16="http://schemas.microsoft.com/office/drawing/2014/main" id="{8B67C80A-168A-7553-0FC8-BE54BDF716E0}"/>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sz="900">
                    <a:solidFill>
                      <a:srgbClr val="373737"/>
                    </a:solidFill>
                    <a:latin typeface="Roboto Light"/>
                    <a:ea typeface="Roboto Light"/>
                    <a:cs typeface="Arial" panose="020B0604020202020204" pitchFamily="34" charset="0"/>
                    <a:sym typeface="Roboto Light"/>
                  </a:rPr>
                  <a:t>DATA</a:t>
                </a:r>
                <a:br>
                  <a:rPr sz="900">
                    <a:solidFill>
                      <a:srgbClr val="373737"/>
                    </a:solidFill>
                    <a:latin typeface="Roboto Light"/>
                    <a:ea typeface="Roboto Light"/>
                    <a:cs typeface="Arial" panose="020B0604020202020204" pitchFamily="34" charset="0"/>
                    <a:sym typeface="Roboto Light"/>
                  </a:rPr>
                </a:br>
                <a:r>
                  <a:rPr lang="en-US" sz="900">
                    <a:solidFill>
                      <a:srgbClr val="373737"/>
                    </a:solidFill>
                    <a:latin typeface="Roboto Light"/>
                    <a:ea typeface="Roboto Light"/>
                    <a:cs typeface="Arial" panose="020B0604020202020204" pitchFamily="34" charset="0"/>
                    <a:sym typeface="Roboto Light"/>
                  </a:rPr>
                  <a:t>CATALOG</a:t>
                </a:r>
                <a:endParaRPr sz="900">
                  <a:solidFill>
                    <a:srgbClr val="373737"/>
                  </a:solidFill>
                  <a:latin typeface="Roboto Light"/>
                  <a:ea typeface="Roboto Light"/>
                  <a:cs typeface="Arial" panose="020B0604020202020204" pitchFamily="34" charset="0"/>
                  <a:sym typeface="Roboto Light"/>
                </a:endParaRPr>
              </a:p>
            </p:txBody>
          </p:sp>
        </p:grpSp>
        <p:pic>
          <p:nvPicPr>
            <p:cNvPr id="38" name="Picture 91" descr="Picture 91">
              <a:extLst>
                <a:ext uri="{FF2B5EF4-FFF2-40B4-BE49-F238E27FC236}">
                  <a16:creationId xmlns:a16="http://schemas.microsoft.com/office/drawing/2014/main" id="{1D6EC397-5635-9C57-275D-292644B36604}"/>
                </a:ext>
              </a:extLst>
            </p:cNvPr>
            <p:cNvPicPr>
              <a:picLocks noChangeAspect="1"/>
            </p:cNvPicPr>
            <p:nvPr/>
          </p:nvPicPr>
          <p:blipFill>
            <a:blip r:embed="rId14"/>
            <a:stretch>
              <a:fillRect/>
            </a:stretch>
          </p:blipFill>
          <p:spPr>
            <a:xfrm>
              <a:off x="728330" y="687736"/>
              <a:ext cx="350922" cy="383911"/>
            </a:xfrm>
            <a:prstGeom prst="rect">
              <a:avLst/>
            </a:prstGeom>
            <a:ln w="12700" cap="flat">
              <a:noFill/>
              <a:miter lim="400000"/>
            </a:ln>
            <a:effectLst/>
          </p:spPr>
        </p:pic>
      </p:grpSp>
      <p:grpSp>
        <p:nvGrpSpPr>
          <p:cNvPr id="49" name="Group 48">
            <a:extLst>
              <a:ext uri="{FF2B5EF4-FFF2-40B4-BE49-F238E27FC236}">
                <a16:creationId xmlns:a16="http://schemas.microsoft.com/office/drawing/2014/main" id="{692ED339-1E51-ED05-BBD4-9F26BA0A5D6F}"/>
              </a:ext>
            </a:extLst>
          </p:cNvPr>
          <p:cNvGrpSpPr/>
          <p:nvPr/>
        </p:nvGrpSpPr>
        <p:grpSpPr>
          <a:xfrm>
            <a:off x="11385309" y="3144965"/>
            <a:ext cx="691919" cy="715505"/>
            <a:chOff x="344156" y="237631"/>
            <a:chExt cx="833122" cy="896442"/>
          </a:xfrm>
        </p:grpSpPr>
        <p:grpSp>
          <p:nvGrpSpPr>
            <p:cNvPr id="50" name="Group 49">
              <a:extLst>
                <a:ext uri="{FF2B5EF4-FFF2-40B4-BE49-F238E27FC236}">
                  <a16:creationId xmlns:a16="http://schemas.microsoft.com/office/drawing/2014/main" id="{C9DE93DD-E00F-F45D-0D08-3AC5E017E198}"/>
                </a:ext>
              </a:extLst>
            </p:cNvPr>
            <p:cNvGrpSpPr>
              <a:grpSpLocks noChangeAspect="1"/>
            </p:cNvGrpSpPr>
            <p:nvPr/>
          </p:nvGrpSpPr>
          <p:grpSpPr>
            <a:xfrm>
              <a:off x="347811" y="269162"/>
              <a:ext cx="829467" cy="864911"/>
              <a:chOff x="1319923" y="2171526"/>
              <a:chExt cx="1052314" cy="1097280"/>
            </a:xfrm>
          </p:grpSpPr>
          <p:sp>
            <p:nvSpPr>
              <p:cNvPr id="68" name="Round Same Side Corner Rectangle 102">
                <a:extLst>
                  <a:ext uri="{FF2B5EF4-FFF2-40B4-BE49-F238E27FC236}">
                    <a16:creationId xmlns:a16="http://schemas.microsoft.com/office/drawing/2014/main" id="{49A1B57B-E8CB-53B7-86A9-F9FACB5D02E3}"/>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69" name="Rectangle 103">
                <a:extLst>
                  <a:ext uri="{FF2B5EF4-FFF2-40B4-BE49-F238E27FC236}">
                    <a16:creationId xmlns:a16="http://schemas.microsoft.com/office/drawing/2014/main" id="{1CB2F6A2-4177-B5A5-76D2-24BA2D459B4E}"/>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0" name="Right Triangle 104">
                <a:extLst>
                  <a:ext uri="{FF2B5EF4-FFF2-40B4-BE49-F238E27FC236}">
                    <a16:creationId xmlns:a16="http://schemas.microsoft.com/office/drawing/2014/main" id="{F767FF08-15D9-E1E1-8666-AF6E053132F6}"/>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1" name="TextBox 101">
                <a:extLst>
                  <a:ext uri="{FF2B5EF4-FFF2-40B4-BE49-F238E27FC236}">
                    <a16:creationId xmlns:a16="http://schemas.microsoft.com/office/drawing/2014/main" id="{2EDD1D18-0B95-E975-01C6-81831E5AD309}"/>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800">
                    <a:solidFill>
                      <a:srgbClr val="373737"/>
                    </a:solidFill>
                    <a:latin typeface="Roboto Light"/>
                    <a:ea typeface="Roboto Light"/>
                    <a:cs typeface="Arial" panose="020B0604020202020204" pitchFamily="34" charset="0"/>
                    <a:sym typeface="Roboto Light"/>
                  </a:rPr>
                  <a:t>360 APPLICATIONS</a:t>
                </a:r>
              </a:p>
            </p:txBody>
          </p:sp>
        </p:grpSp>
        <p:pic>
          <p:nvPicPr>
            <p:cNvPr id="53" name="Picture 151" descr="Picture 151">
              <a:extLst>
                <a:ext uri="{FF2B5EF4-FFF2-40B4-BE49-F238E27FC236}">
                  <a16:creationId xmlns:a16="http://schemas.microsoft.com/office/drawing/2014/main" id="{4EEAB7C5-4792-C804-413D-9F3503070EFB}"/>
                </a:ext>
              </a:extLst>
            </p:cNvPr>
            <p:cNvPicPr>
              <a:picLocks noChangeAspect="1"/>
            </p:cNvPicPr>
            <p:nvPr/>
          </p:nvPicPr>
          <p:blipFill>
            <a:blip r:embed="rId17"/>
            <a:stretch>
              <a:fillRect/>
            </a:stretch>
          </p:blipFill>
          <p:spPr>
            <a:xfrm>
              <a:off x="565007" y="401874"/>
              <a:ext cx="374034" cy="347073"/>
            </a:xfrm>
            <a:prstGeom prst="rect">
              <a:avLst/>
            </a:prstGeom>
            <a:ln w="12700" cap="flat">
              <a:noFill/>
              <a:miter lim="400000"/>
            </a:ln>
            <a:effectLst/>
          </p:spPr>
        </p:pic>
        <p:grpSp>
          <p:nvGrpSpPr>
            <p:cNvPr id="54" name="Group 53">
              <a:extLst>
                <a:ext uri="{FF2B5EF4-FFF2-40B4-BE49-F238E27FC236}">
                  <a16:creationId xmlns:a16="http://schemas.microsoft.com/office/drawing/2014/main" id="{ECE31570-E949-57AE-1145-8A728671954A}"/>
                </a:ext>
              </a:extLst>
            </p:cNvPr>
            <p:cNvGrpSpPr>
              <a:grpSpLocks noChangeAspect="1"/>
            </p:cNvGrpSpPr>
            <p:nvPr/>
          </p:nvGrpSpPr>
          <p:grpSpPr>
            <a:xfrm>
              <a:off x="344156" y="237631"/>
              <a:ext cx="829467" cy="864911"/>
              <a:chOff x="1319923" y="2171526"/>
              <a:chExt cx="1052314" cy="1097280"/>
            </a:xfrm>
          </p:grpSpPr>
          <p:sp>
            <p:nvSpPr>
              <p:cNvPr id="58" name="Round Same Side Corner Rectangle 102">
                <a:extLst>
                  <a:ext uri="{FF2B5EF4-FFF2-40B4-BE49-F238E27FC236}">
                    <a16:creationId xmlns:a16="http://schemas.microsoft.com/office/drawing/2014/main" id="{637ADDF1-C0D2-6710-1725-F7BE50E87130}"/>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59" name="Rectangle 103">
                <a:extLst>
                  <a:ext uri="{FF2B5EF4-FFF2-40B4-BE49-F238E27FC236}">
                    <a16:creationId xmlns:a16="http://schemas.microsoft.com/office/drawing/2014/main" id="{7ED7810F-3054-4B02-1B6A-830E867F956F}"/>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60" name="Right Triangle 104">
                <a:extLst>
                  <a:ext uri="{FF2B5EF4-FFF2-40B4-BE49-F238E27FC236}">
                    <a16:creationId xmlns:a16="http://schemas.microsoft.com/office/drawing/2014/main" id="{DE821CFA-F4FE-9DC0-250E-0335C58EB8EC}"/>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61" name="TextBox 101">
                <a:extLst>
                  <a:ext uri="{FF2B5EF4-FFF2-40B4-BE49-F238E27FC236}">
                    <a16:creationId xmlns:a16="http://schemas.microsoft.com/office/drawing/2014/main" id="{B77C119D-624D-27A9-A1DC-ECAA908BBDFC}"/>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800">
                    <a:solidFill>
                      <a:srgbClr val="373737"/>
                    </a:solidFill>
                    <a:latin typeface="Roboto Light"/>
                    <a:ea typeface="Roboto Light"/>
                    <a:cs typeface="Arial" panose="020B0604020202020204" pitchFamily="34" charset="0"/>
                    <a:sym typeface="Roboto Light"/>
                  </a:rPr>
                  <a:t>360 APPLICATIONS</a:t>
                </a:r>
              </a:p>
            </p:txBody>
          </p:sp>
        </p:grpSp>
        <p:pic>
          <p:nvPicPr>
            <p:cNvPr id="57" name="Picture 151" descr="Picture 151">
              <a:extLst>
                <a:ext uri="{FF2B5EF4-FFF2-40B4-BE49-F238E27FC236}">
                  <a16:creationId xmlns:a16="http://schemas.microsoft.com/office/drawing/2014/main" id="{E496EFC6-ACE0-648F-0396-CA85DA5F10BE}"/>
                </a:ext>
              </a:extLst>
            </p:cNvPr>
            <p:cNvPicPr>
              <a:picLocks noChangeAspect="1"/>
            </p:cNvPicPr>
            <p:nvPr/>
          </p:nvPicPr>
          <p:blipFill>
            <a:blip r:embed="rId17"/>
            <a:stretch>
              <a:fillRect/>
            </a:stretch>
          </p:blipFill>
          <p:spPr>
            <a:xfrm>
              <a:off x="561352" y="370343"/>
              <a:ext cx="374034" cy="347073"/>
            </a:xfrm>
            <a:prstGeom prst="rect">
              <a:avLst/>
            </a:prstGeom>
            <a:ln w="12700" cap="flat">
              <a:noFill/>
              <a:miter lim="400000"/>
            </a:ln>
            <a:effectLst/>
          </p:spPr>
        </p:pic>
      </p:grpSp>
      <p:grpSp>
        <p:nvGrpSpPr>
          <p:cNvPr id="77" name="Group 76">
            <a:extLst>
              <a:ext uri="{FF2B5EF4-FFF2-40B4-BE49-F238E27FC236}">
                <a16:creationId xmlns:a16="http://schemas.microsoft.com/office/drawing/2014/main" id="{D9F09D65-09BD-55B7-1871-4A3ACA9CC89F}"/>
              </a:ext>
            </a:extLst>
          </p:cNvPr>
          <p:cNvGrpSpPr/>
          <p:nvPr/>
        </p:nvGrpSpPr>
        <p:grpSpPr>
          <a:xfrm>
            <a:off x="5208935" y="4245062"/>
            <a:ext cx="829467" cy="864911"/>
            <a:chOff x="347811" y="269162"/>
            <a:chExt cx="829467" cy="864911"/>
          </a:xfrm>
        </p:grpSpPr>
        <p:grpSp>
          <p:nvGrpSpPr>
            <p:cNvPr id="78" name="Group 77">
              <a:extLst>
                <a:ext uri="{FF2B5EF4-FFF2-40B4-BE49-F238E27FC236}">
                  <a16:creationId xmlns:a16="http://schemas.microsoft.com/office/drawing/2014/main" id="{4CE13AE3-6D9A-5E42-619C-51F46299A4E7}"/>
                </a:ext>
              </a:extLst>
            </p:cNvPr>
            <p:cNvGrpSpPr>
              <a:grpSpLocks noChangeAspect="1"/>
            </p:cNvGrpSpPr>
            <p:nvPr/>
          </p:nvGrpSpPr>
          <p:grpSpPr>
            <a:xfrm>
              <a:off x="347811" y="269162"/>
              <a:ext cx="829467" cy="864911"/>
              <a:chOff x="1319923" y="2171526"/>
              <a:chExt cx="1052314" cy="1097280"/>
            </a:xfrm>
          </p:grpSpPr>
          <p:sp>
            <p:nvSpPr>
              <p:cNvPr id="80" name="Round Same Side Corner Rectangle 102">
                <a:extLst>
                  <a:ext uri="{FF2B5EF4-FFF2-40B4-BE49-F238E27FC236}">
                    <a16:creationId xmlns:a16="http://schemas.microsoft.com/office/drawing/2014/main" id="{1D2072B3-4684-0FE3-6217-BAF633F696A9}"/>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81" name="Rectangle 103">
                <a:extLst>
                  <a:ext uri="{FF2B5EF4-FFF2-40B4-BE49-F238E27FC236}">
                    <a16:creationId xmlns:a16="http://schemas.microsoft.com/office/drawing/2014/main" id="{BDFD7165-9EBC-3C11-D55B-428648FE837C}"/>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82" name="Right Triangle 104">
                <a:extLst>
                  <a:ext uri="{FF2B5EF4-FFF2-40B4-BE49-F238E27FC236}">
                    <a16:creationId xmlns:a16="http://schemas.microsoft.com/office/drawing/2014/main" id="{8C3997A8-C23B-6F5D-FDBC-C266B45647A0}"/>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83" name="TextBox 101">
                <a:extLst>
                  <a:ext uri="{FF2B5EF4-FFF2-40B4-BE49-F238E27FC236}">
                    <a16:creationId xmlns:a16="http://schemas.microsoft.com/office/drawing/2014/main" id="{37EC7042-6482-0330-870C-1111F32AE2C5}"/>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GOVERNANCE &amp; PRIVACY</a:t>
                </a:r>
              </a:p>
            </p:txBody>
          </p:sp>
        </p:grpSp>
        <p:pic>
          <p:nvPicPr>
            <p:cNvPr id="79" name="Picture 159" descr="Picture 159">
              <a:extLst>
                <a:ext uri="{FF2B5EF4-FFF2-40B4-BE49-F238E27FC236}">
                  <a16:creationId xmlns:a16="http://schemas.microsoft.com/office/drawing/2014/main" id="{DD58D484-7E4C-F0B1-D200-4E16E389CBCE}"/>
                </a:ext>
              </a:extLst>
            </p:cNvPr>
            <p:cNvPicPr>
              <a:picLocks noChangeAspect="1"/>
            </p:cNvPicPr>
            <p:nvPr/>
          </p:nvPicPr>
          <p:blipFill>
            <a:blip r:embed="rId18"/>
            <a:stretch>
              <a:fillRect/>
            </a:stretch>
          </p:blipFill>
          <p:spPr>
            <a:xfrm>
              <a:off x="536562" y="392651"/>
              <a:ext cx="436678" cy="403224"/>
            </a:xfrm>
            <a:prstGeom prst="rect">
              <a:avLst/>
            </a:prstGeom>
            <a:ln w="12700" cap="flat">
              <a:noFill/>
              <a:miter lim="400000"/>
            </a:ln>
            <a:effectLst/>
          </p:spPr>
        </p:pic>
      </p:grpSp>
      <p:grpSp>
        <p:nvGrpSpPr>
          <p:cNvPr id="84" name="Group 83">
            <a:extLst>
              <a:ext uri="{FF2B5EF4-FFF2-40B4-BE49-F238E27FC236}">
                <a16:creationId xmlns:a16="http://schemas.microsoft.com/office/drawing/2014/main" id="{9076D072-8DC9-251F-7D09-064E6B85C7B2}"/>
              </a:ext>
            </a:extLst>
          </p:cNvPr>
          <p:cNvGrpSpPr/>
          <p:nvPr/>
        </p:nvGrpSpPr>
        <p:grpSpPr>
          <a:xfrm>
            <a:off x="2388425" y="5945561"/>
            <a:ext cx="835672" cy="775918"/>
            <a:chOff x="347811" y="269162"/>
            <a:chExt cx="829467" cy="864911"/>
          </a:xfrm>
        </p:grpSpPr>
        <p:grpSp>
          <p:nvGrpSpPr>
            <p:cNvPr id="85" name="Group 84">
              <a:extLst>
                <a:ext uri="{FF2B5EF4-FFF2-40B4-BE49-F238E27FC236}">
                  <a16:creationId xmlns:a16="http://schemas.microsoft.com/office/drawing/2014/main" id="{1655A99D-2CD0-86D0-09BF-D822DA14EBBB}"/>
                </a:ext>
              </a:extLst>
            </p:cNvPr>
            <p:cNvGrpSpPr>
              <a:grpSpLocks noChangeAspect="1"/>
            </p:cNvGrpSpPr>
            <p:nvPr/>
          </p:nvGrpSpPr>
          <p:grpSpPr>
            <a:xfrm>
              <a:off x="347811" y="269162"/>
              <a:ext cx="829467" cy="864911"/>
              <a:chOff x="1319923" y="2171526"/>
              <a:chExt cx="1052314" cy="1097280"/>
            </a:xfrm>
          </p:grpSpPr>
          <p:sp>
            <p:nvSpPr>
              <p:cNvPr id="87" name="Round Same Side Corner Rectangle 102">
                <a:extLst>
                  <a:ext uri="{FF2B5EF4-FFF2-40B4-BE49-F238E27FC236}">
                    <a16:creationId xmlns:a16="http://schemas.microsoft.com/office/drawing/2014/main" id="{3481046A-78A3-D686-2CBB-296D1289EAE9}"/>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88" name="Rectangle 103">
                <a:extLst>
                  <a:ext uri="{FF2B5EF4-FFF2-40B4-BE49-F238E27FC236}">
                    <a16:creationId xmlns:a16="http://schemas.microsoft.com/office/drawing/2014/main" id="{588633F3-CF6F-AD00-331C-95C32C72090C}"/>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96" name="Right Triangle 104">
                <a:extLst>
                  <a:ext uri="{FF2B5EF4-FFF2-40B4-BE49-F238E27FC236}">
                    <a16:creationId xmlns:a16="http://schemas.microsoft.com/office/drawing/2014/main" id="{ECC2FABB-735B-3C3C-F341-28763593CC65}"/>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97" name="TextBox 101">
                <a:extLst>
                  <a:ext uri="{FF2B5EF4-FFF2-40B4-BE49-F238E27FC236}">
                    <a16:creationId xmlns:a16="http://schemas.microsoft.com/office/drawing/2014/main" id="{7C8D684C-C105-F498-C3D2-6643244D8056}"/>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DATA</a:t>
                </a:r>
              </a:p>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QUALITY</a:t>
                </a:r>
              </a:p>
            </p:txBody>
          </p:sp>
        </p:grpSp>
        <p:pic>
          <p:nvPicPr>
            <p:cNvPr id="86" name="Picture 75" descr="Picture 75">
              <a:extLst>
                <a:ext uri="{FF2B5EF4-FFF2-40B4-BE49-F238E27FC236}">
                  <a16:creationId xmlns:a16="http://schemas.microsoft.com/office/drawing/2014/main" id="{C98B15F9-3730-17C9-896E-34AC73C362BF}"/>
                </a:ext>
              </a:extLst>
            </p:cNvPr>
            <p:cNvPicPr>
              <a:picLocks noChangeAspect="1"/>
            </p:cNvPicPr>
            <p:nvPr/>
          </p:nvPicPr>
          <p:blipFill>
            <a:blip r:embed="rId15"/>
            <a:stretch>
              <a:fillRect/>
            </a:stretch>
          </p:blipFill>
          <p:spPr>
            <a:xfrm>
              <a:off x="578957" y="395611"/>
              <a:ext cx="369778" cy="369236"/>
            </a:xfrm>
            <a:prstGeom prst="rect">
              <a:avLst/>
            </a:prstGeom>
            <a:ln w="12700" cap="flat">
              <a:noFill/>
              <a:miter lim="400000"/>
            </a:ln>
            <a:effectLst/>
          </p:spPr>
        </p:pic>
      </p:grpSp>
      <p:sp>
        <p:nvSpPr>
          <p:cNvPr id="122" name="Rectangle 103">
            <a:extLst>
              <a:ext uri="{FF2B5EF4-FFF2-40B4-BE49-F238E27FC236}">
                <a16:creationId xmlns:a16="http://schemas.microsoft.com/office/drawing/2014/main" id="{08970A4C-C306-30AB-AD33-E78DE905B6DC}"/>
              </a:ext>
            </a:extLst>
          </p:cNvPr>
          <p:cNvSpPr/>
          <p:nvPr/>
        </p:nvSpPr>
        <p:spPr>
          <a:xfrm>
            <a:off x="8338480" y="4024635"/>
            <a:ext cx="860164" cy="45719"/>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grpSp>
        <p:nvGrpSpPr>
          <p:cNvPr id="23" name="Group 22">
            <a:extLst>
              <a:ext uri="{FF2B5EF4-FFF2-40B4-BE49-F238E27FC236}">
                <a16:creationId xmlns:a16="http://schemas.microsoft.com/office/drawing/2014/main" id="{ADB870E6-C940-D4AC-C8B8-A932281F4503}"/>
              </a:ext>
            </a:extLst>
          </p:cNvPr>
          <p:cNvGrpSpPr/>
          <p:nvPr/>
        </p:nvGrpSpPr>
        <p:grpSpPr>
          <a:xfrm>
            <a:off x="121382" y="1413698"/>
            <a:ext cx="829467" cy="864911"/>
            <a:chOff x="347811" y="269162"/>
            <a:chExt cx="829467" cy="864911"/>
          </a:xfrm>
        </p:grpSpPr>
        <p:grpSp>
          <p:nvGrpSpPr>
            <p:cNvPr id="24" name="Group 23">
              <a:extLst>
                <a:ext uri="{FF2B5EF4-FFF2-40B4-BE49-F238E27FC236}">
                  <a16:creationId xmlns:a16="http://schemas.microsoft.com/office/drawing/2014/main" id="{91336257-AD94-681B-B6A2-74E8F9127713}"/>
                </a:ext>
              </a:extLst>
            </p:cNvPr>
            <p:cNvGrpSpPr>
              <a:grpSpLocks noChangeAspect="1"/>
            </p:cNvGrpSpPr>
            <p:nvPr/>
          </p:nvGrpSpPr>
          <p:grpSpPr>
            <a:xfrm>
              <a:off x="347811" y="269162"/>
              <a:ext cx="829467" cy="864911"/>
              <a:chOff x="1319923" y="2171526"/>
              <a:chExt cx="1052314" cy="1097280"/>
            </a:xfrm>
          </p:grpSpPr>
          <p:sp>
            <p:nvSpPr>
              <p:cNvPr id="26" name="Round Same Side Corner Rectangle 102">
                <a:extLst>
                  <a:ext uri="{FF2B5EF4-FFF2-40B4-BE49-F238E27FC236}">
                    <a16:creationId xmlns:a16="http://schemas.microsoft.com/office/drawing/2014/main" id="{2613BC63-4980-7B56-3137-1774242E7BA4}"/>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27" name="Rectangle 103">
                <a:extLst>
                  <a:ext uri="{FF2B5EF4-FFF2-40B4-BE49-F238E27FC236}">
                    <a16:creationId xmlns:a16="http://schemas.microsoft.com/office/drawing/2014/main" id="{822004C2-2C39-D4BA-EAF6-768A80305270}"/>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28" name="Right Triangle 104">
                <a:extLst>
                  <a:ext uri="{FF2B5EF4-FFF2-40B4-BE49-F238E27FC236}">
                    <a16:creationId xmlns:a16="http://schemas.microsoft.com/office/drawing/2014/main" id="{2BA6B2C4-4E03-2009-068D-6F910D4D4B81}"/>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44" name="TextBox 101">
                <a:extLst>
                  <a:ext uri="{FF2B5EF4-FFF2-40B4-BE49-F238E27FC236}">
                    <a16:creationId xmlns:a16="http://schemas.microsoft.com/office/drawing/2014/main" id="{6AAF73E3-3A04-4A03-7CBA-F286227C934F}"/>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lang="en-US" sz="900">
                    <a:solidFill>
                      <a:srgbClr val="373737"/>
                    </a:solidFill>
                    <a:latin typeface="Roboto Light"/>
                    <a:ea typeface="Roboto Light"/>
                    <a:cs typeface="Arial" panose="020B0604020202020204" pitchFamily="34" charset="0"/>
                    <a:sym typeface="Roboto Light"/>
                  </a:rPr>
                  <a:t>GOVERNANCE &amp; PRIVACY</a:t>
                </a:r>
              </a:p>
            </p:txBody>
          </p:sp>
        </p:grpSp>
        <p:pic>
          <p:nvPicPr>
            <p:cNvPr id="25" name="Picture 159" descr="Picture 159">
              <a:extLst>
                <a:ext uri="{FF2B5EF4-FFF2-40B4-BE49-F238E27FC236}">
                  <a16:creationId xmlns:a16="http://schemas.microsoft.com/office/drawing/2014/main" id="{13CD2F06-CEBC-3566-0E50-B324D5B013F4}"/>
                </a:ext>
              </a:extLst>
            </p:cNvPr>
            <p:cNvPicPr>
              <a:picLocks noChangeAspect="1"/>
            </p:cNvPicPr>
            <p:nvPr/>
          </p:nvPicPr>
          <p:blipFill>
            <a:blip r:embed="rId18"/>
            <a:stretch>
              <a:fillRect/>
            </a:stretch>
          </p:blipFill>
          <p:spPr>
            <a:xfrm>
              <a:off x="536562" y="392651"/>
              <a:ext cx="436678" cy="403224"/>
            </a:xfrm>
            <a:prstGeom prst="rect">
              <a:avLst/>
            </a:prstGeom>
            <a:ln w="12700" cap="flat">
              <a:noFill/>
              <a:miter lim="400000"/>
            </a:ln>
            <a:effectLst/>
          </p:spPr>
        </p:pic>
      </p:grpSp>
      <p:grpSp>
        <p:nvGrpSpPr>
          <p:cNvPr id="45" name="Group 44">
            <a:extLst>
              <a:ext uri="{FF2B5EF4-FFF2-40B4-BE49-F238E27FC236}">
                <a16:creationId xmlns:a16="http://schemas.microsoft.com/office/drawing/2014/main" id="{E73D1E42-58E7-C7D5-857E-45816E7A8631}"/>
              </a:ext>
            </a:extLst>
          </p:cNvPr>
          <p:cNvGrpSpPr/>
          <p:nvPr/>
        </p:nvGrpSpPr>
        <p:grpSpPr>
          <a:xfrm>
            <a:off x="10936012" y="1256584"/>
            <a:ext cx="731209" cy="663259"/>
            <a:chOff x="488950" y="570574"/>
            <a:chExt cx="829683" cy="865136"/>
          </a:xfrm>
        </p:grpSpPr>
        <p:grpSp>
          <p:nvGrpSpPr>
            <p:cNvPr id="46" name="Group 45">
              <a:extLst>
                <a:ext uri="{FF2B5EF4-FFF2-40B4-BE49-F238E27FC236}">
                  <a16:creationId xmlns:a16="http://schemas.microsoft.com/office/drawing/2014/main" id="{7CF12274-453B-ACE6-C847-6CC6A56B509B}"/>
                </a:ext>
              </a:extLst>
            </p:cNvPr>
            <p:cNvGrpSpPr>
              <a:grpSpLocks noChangeAspect="1"/>
            </p:cNvGrpSpPr>
            <p:nvPr/>
          </p:nvGrpSpPr>
          <p:grpSpPr>
            <a:xfrm>
              <a:off x="488950" y="570574"/>
              <a:ext cx="829683" cy="865136"/>
              <a:chOff x="1319923" y="2171526"/>
              <a:chExt cx="1052314" cy="1097280"/>
            </a:xfrm>
          </p:grpSpPr>
          <p:sp>
            <p:nvSpPr>
              <p:cNvPr id="48" name="Round Same Side Corner Rectangle 102">
                <a:extLst>
                  <a:ext uri="{FF2B5EF4-FFF2-40B4-BE49-F238E27FC236}">
                    <a16:creationId xmlns:a16="http://schemas.microsoft.com/office/drawing/2014/main" id="{EB08AA31-28E0-2FA3-08C2-4130E3C52246}"/>
                  </a:ext>
                </a:extLst>
              </p:cNvPr>
              <p:cNvSpPr/>
              <p:nvPr/>
            </p:nvSpPr>
            <p:spPr>
              <a:xfrm>
                <a:off x="1319925" y="2171526"/>
                <a:ext cx="1052312" cy="1097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0394"/>
                    </a:lnTo>
                    <a:cubicBezTo>
                      <a:pt x="21600" y="21060"/>
                      <a:pt x="21037" y="21600"/>
                      <a:pt x="20342" y="21600"/>
                    </a:cubicBezTo>
                    <a:lnTo>
                      <a:pt x="1258" y="21600"/>
                    </a:lnTo>
                    <a:cubicBezTo>
                      <a:pt x="563" y="21600"/>
                      <a:pt x="0" y="21060"/>
                      <a:pt x="0" y="20394"/>
                    </a:cubicBezTo>
                    <a:lnTo>
                      <a:pt x="0" y="0"/>
                    </a:lnTo>
                    <a:close/>
                  </a:path>
                </a:pathLst>
              </a:custGeom>
              <a:gradFill flip="none" rotWithShape="1">
                <a:gsLst>
                  <a:gs pos="15000">
                    <a:srgbClr val="FFFFFF"/>
                  </a:gs>
                  <a:gs pos="87000">
                    <a:srgbClr val="D9D9D9"/>
                  </a:gs>
                </a:gsLst>
                <a:lin ang="5400000" scaled="0"/>
              </a:gradFill>
              <a:ln w="12700" cap="flat">
                <a:noFill/>
                <a:miter lim="400000"/>
              </a:ln>
              <a:effectLst>
                <a:outerShdw blurRad="203200" dist="101600" dir="5400000" rotWithShape="0">
                  <a:srgbClr val="000000">
                    <a:alpha val="40000"/>
                  </a:srgbClr>
                </a:outerShdw>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2" name="Rectangle 103">
                <a:extLst>
                  <a:ext uri="{FF2B5EF4-FFF2-40B4-BE49-F238E27FC236}">
                    <a16:creationId xmlns:a16="http://schemas.microsoft.com/office/drawing/2014/main" id="{4E655DF3-0327-CC81-E5DF-F66585DC9300}"/>
                  </a:ext>
                </a:extLst>
              </p:cNvPr>
              <p:cNvSpPr/>
              <p:nvPr/>
            </p:nvSpPr>
            <p:spPr>
              <a:xfrm>
                <a:off x="1319923" y="2171526"/>
                <a:ext cx="1052313" cy="86533"/>
              </a:xfrm>
              <a:prstGeom prst="rect">
                <a:avLst/>
              </a:prstGeom>
              <a:solidFill>
                <a:srgbClr val="00A9BB"/>
              </a:solidFill>
              <a:ln w="12700" cap="flat">
                <a:noFill/>
                <a:miter lim="400000"/>
              </a:ln>
              <a:effectLst/>
            </p:spPr>
            <p:txBody>
              <a:bodyPr wrap="square" lIns="91368" tIns="91368" rIns="91368" bIns="91368" numCol="1" anchor="ctr">
                <a:noAutofit/>
              </a:bodyPr>
              <a:lstStyle/>
              <a:p>
                <a:pPr defTabSz="456881">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3" name="Right Triangle 104">
                <a:extLst>
                  <a:ext uri="{FF2B5EF4-FFF2-40B4-BE49-F238E27FC236}">
                    <a16:creationId xmlns:a16="http://schemas.microsoft.com/office/drawing/2014/main" id="{0AB2F156-D2EB-4F47-A15F-C3BE6623E2F7}"/>
                  </a:ext>
                </a:extLst>
              </p:cNvPr>
              <p:cNvSpPr/>
              <p:nvPr/>
            </p:nvSpPr>
            <p:spPr>
              <a:xfrm rot="10800000" flipH="1">
                <a:off x="1319925" y="2177616"/>
                <a:ext cx="982426" cy="10036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gradFill flip="none" rotWithShape="1">
                <a:gsLst>
                  <a:gs pos="15000">
                    <a:srgbClr val="FFFFFF">
                      <a:alpha val="27000"/>
                    </a:srgbClr>
                  </a:gs>
                  <a:gs pos="87000">
                    <a:srgbClr val="FFFFFF">
                      <a:alpha val="54000"/>
                    </a:srgbClr>
                  </a:gs>
                </a:gsLst>
                <a:lin ang="16200000" scaled="0"/>
              </a:gradFill>
              <a:ln w="12700" cap="flat">
                <a:noFill/>
                <a:miter lim="400000"/>
              </a:ln>
              <a:effectLst/>
            </p:spPr>
            <p:txBody>
              <a:bodyPr wrap="square" lIns="91368" tIns="91368" rIns="91368" bIns="91368" numCol="1" anchor="ctr">
                <a:noAutofit/>
              </a:bodyPr>
              <a:lstStyle/>
              <a:p>
                <a:pPr defTabSz="913486">
                  <a:defRPr sz="3400">
                    <a:latin typeface="Roboto Light"/>
                    <a:ea typeface="Roboto Light"/>
                    <a:cs typeface="Roboto Light"/>
                    <a:sym typeface="Roboto Light"/>
                  </a:defRPr>
                </a:pPr>
                <a:endParaRPr sz="3398">
                  <a:solidFill>
                    <a:srgbClr val="373737"/>
                  </a:solidFill>
                  <a:latin typeface="Roboto" panose="02000000000000000000" pitchFamily="2" charset="0"/>
                  <a:ea typeface="Roboto Light"/>
                  <a:cs typeface="Arial" panose="020B0604020202020204" pitchFamily="34" charset="0"/>
                  <a:sym typeface="Roboto Light"/>
                </a:endParaRPr>
              </a:p>
            </p:txBody>
          </p:sp>
          <p:sp>
            <p:nvSpPr>
              <p:cNvPr id="74" name="TextBox 101">
                <a:extLst>
                  <a:ext uri="{FF2B5EF4-FFF2-40B4-BE49-F238E27FC236}">
                    <a16:creationId xmlns:a16="http://schemas.microsoft.com/office/drawing/2014/main" id="{E7554778-F92C-4496-EA35-E7A2D18EF442}"/>
                  </a:ext>
                </a:extLst>
              </p:cNvPr>
              <p:cNvSpPr txBox="1"/>
              <p:nvPr/>
            </p:nvSpPr>
            <p:spPr>
              <a:xfrm>
                <a:off x="1346309" y="2862842"/>
                <a:ext cx="1007233" cy="301919"/>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t">
                <a:noAutofit/>
              </a:bodyPr>
              <a:lstStyle/>
              <a:p>
                <a:pPr algn="ctr" defTabSz="456881">
                  <a:lnSpc>
                    <a:spcPct val="90000"/>
                  </a:lnSpc>
                  <a:defRPr sz="1800">
                    <a:solidFill>
                      <a:srgbClr val="373737"/>
                    </a:solidFill>
                    <a:latin typeface="Roboto Light"/>
                    <a:ea typeface="Roboto Light"/>
                    <a:cs typeface="Roboto Light"/>
                    <a:sym typeface="Roboto Light"/>
                  </a:defRPr>
                </a:pPr>
                <a:r>
                  <a:rPr sz="900">
                    <a:solidFill>
                      <a:srgbClr val="373737"/>
                    </a:solidFill>
                    <a:latin typeface="Roboto Light"/>
                    <a:ea typeface="Roboto Light"/>
                    <a:cs typeface="Arial" panose="020B0604020202020204" pitchFamily="34" charset="0"/>
                    <a:sym typeface="Roboto Light"/>
                  </a:rPr>
                  <a:t>DATA</a:t>
                </a:r>
                <a:br>
                  <a:rPr sz="900">
                    <a:solidFill>
                      <a:srgbClr val="373737"/>
                    </a:solidFill>
                    <a:latin typeface="Roboto Light"/>
                    <a:ea typeface="Roboto Light"/>
                    <a:cs typeface="Arial" panose="020B0604020202020204" pitchFamily="34" charset="0"/>
                    <a:sym typeface="Roboto Light"/>
                  </a:rPr>
                </a:br>
                <a:r>
                  <a:rPr lang="en-US" sz="900">
                    <a:solidFill>
                      <a:srgbClr val="373737"/>
                    </a:solidFill>
                    <a:latin typeface="Roboto Light"/>
                    <a:ea typeface="Roboto Light"/>
                    <a:cs typeface="Arial" panose="020B0604020202020204" pitchFamily="34" charset="0"/>
                    <a:sym typeface="Roboto Light"/>
                  </a:rPr>
                  <a:t>CATALOG</a:t>
                </a:r>
                <a:endParaRPr sz="900">
                  <a:solidFill>
                    <a:srgbClr val="373737"/>
                  </a:solidFill>
                  <a:latin typeface="Roboto Light"/>
                  <a:ea typeface="Roboto Light"/>
                  <a:cs typeface="Arial" panose="020B0604020202020204" pitchFamily="34" charset="0"/>
                  <a:sym typeface="Roboto Light"/>
                </a:endParaRPr>
              </a:p>
            </p:txBody>
          </p:sp>
        </p:grpSp>
        <p:pic>
          <p:nvPicPr>
            <p:cNvPr id="47" name="Picture 91" descr="Picture 91">
              <a:extLst>
                <a:ext uri="{FF2B5EF4-FFF2-40B4-BE49-F238E27FC236}">
                  <a16:creationId xmlns:a16="http://schemas.microsoft.com/office/drawing/2014/main" id="{AB67CBE3-013E-EFA6-A4E4-B646B534335D}"/>
                </a:ext>
              </a:extLst>
            </p:cNvPr>
            <p:cNvPicPr>
              <a:picLocks noChangeAspect="1"/>
            </p:cNvPicPr>
            <p:nvPr/>
          </p:nvPicPr>
          <p:blipFill>
            <a:blip r:embed="rId14"/>
            <a:stretch>
              <a:fillRect/>
            </a:stretch>
          </p:blipFill>
          <p:spPr>
            <a:xfrm>
              <a:off x="728330" y="687736"/>
              <a:ext cx="350922" cy="383911"/>
            </a:xfrm>
            <a:prstGeom prst="rect">
              <a:avLst/>
            </a:prstGeom>
            <a:ln w="12700" cap="flat">
              <a:noFill/>
              <a:miter lim="400000"/>
            </a:ln>
            <a:effectLst/>
          </p:spPr>
        </p:pic>
      </p:grpSp>
    </p:spTree>
    <p:extLst>
      <p:ext uri="{BB962C8B-B14F-4D97-AF65-F5344CB8AC3E}">
        <p14:creationId xmlns:p14="http://schemas.microsoft.com/office/powerpoint/2010/main" val="218276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B4224E4-95EA-4DE2-B734-333DC4BF7A4F}"/>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15" name="Title 14">
            <a:extLst>
              <a:ext uri="{FF2B5EF4-FFF2-40B4-BE49-F238E27FC236}">
                <a16:creationId xmlns:a16="http://schemas.microsoft.com/office/drawing/2014/main" id="{05383CED-A871-D722-5C38-FDB6D14AA784}"/>
              </a:ext>
            </a:extLst>
          </p:cNvPr>
          <p:cNvSpPr>
            <a:spLocks noGrp="1"/>
          </p:cNvSpPr>
          <p:nvPr>
            <p:ph type="ctrTitle"/>
          </p:nvPr>
        </p:nvSpPr>
        <p:spPr>
          <a:xfrm>
            <a:off x="0" y="2708275"/>
            <a:ext cx="7967663" cy="2201960"/>
          </a:xfrm>
          <a:solidFill>
            <a:schemeClr val="accent4"/>
          </a:solidFill>
        </p:spPr>
        <p:txBody>
          <a:bodyPr/>
          <a:lstStyle/>
          <a:p>
            <a:pPr lvl="0"/>
            <a:r>
              <a:rPr lang="en-IN">
                <a:solidFill>
                  <a:schemeClr val="bg1"/>
                </a:solidFill>
              </a:rPr>
              <a:t>IDMC Factory  </a:t>
            </a:r>
          </a:p>
        </p:txBody>
      </p:sp>
      <p:pic>
        <p:nvPicPr>
          <p:cNvPr id="17" name="Picture 16">
            <a:extLst>
              <a:ext uri="{FF2B5EF4-FFF2-40B4-BE49-F238E27FC236}">
                <a16:creationId xmlns:a16="http://schemas.microsoft.com/office/drawing/2014/main" id="{4701FEDB-E7B0-6672-EEAD-306A2F3ACEEE}"/>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1649" y="995926"/>
            <a:ext cx="8281358" cy="6858000"/>
          </a:xfrm>
          <a:prstGeom prst="rect">
            <a:avLst/>
          </a:prstGeom>
        </p:spPr>
      </p:pic>
    </p:spTree>
    <p:extLst>
      <p:ext uri="{BB962C8B-B14F-4D97-AF65-F5344CB8AC3E}">
        <p14:creationId xmlns:p14="http://schemas.microsoft.com/office/powerpoint/2010/main" val="117059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D38BA4-3921-6553-EF9B-4BEE4DC643D5}"/>
              </a:ext>
            </a:extLst>
          </p:cNvPr>
          <p:cNvSpPr/>
          <p:nvPr/>
        </p:nvSpPr>
        <p:spPr>
          <a:xfrm>
            <a:off x="8184013" y="2701862"/>
            <a:ext cx="3599999" cy="3182926"/>
          </a:xfrm>
          <a:prstGeom prst="rect">
            <a:avLst/>
          </a:prstGeom>
          <a:solidFill>
            <a:schemeClr val="bg1">
              <a:alpha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Ubuntu Light" panose="020B0304030602030204" pitchFamily="34" charset="0"/>
                <a:ea typeface="+mn-ea"/>
                <a:cs typeface="+mn-cs"/>
              </a:rPr>
              <a:t>Customer-Centric Operating Model</a:t>
            </a:r>
          </a:p>
        </p:txBody>
      </p:sp>
      <p:sp>
        <p:nvSpPr>
          <p:cNvPr id="3" name="Title 2">
            <a:extLst>
              <a:ext uri="{FF2B5EF4-FFF2-40B4-BE49-F238E27FC236}">
                <a16:creationId xmlns:a16="http://schemas.microsoft.com/office/drawing/2014/main" id="{08B9C4EC-320D-E262-4EAB-747395565204}"/>
              </a:ext>
            </a:extLst>
          </p:cNvPr>
          <p:cNvSpPr>
            <a:spLocks noGrp="1"/>
          </p:cNvSpPr>
          <p:nvPr>
            <p:ph type="title"/>
          </p:nvPr>
        </p:nvSpPr>
        <p:spPr>
          <a:xfrm>
            <a:off x="414971" y="260350"/>
            <a:ext cx="11008413" cy="792163"/>
          </a:xfrm>
        </p:spPr>
        <p:txBody>
          <a:bodyPr/>
          <a:lstStyle/>
          <a:p>
            <a:r>
              <a:rPr lang="en-US"/>
              <a:t>Capgemini’s Informatica IDMC Factory: Inception Overview</a:t>
            </a:r>
            <a:br>
              <a:rPr lang="en-US"/>
            </a:br>
            <a:endParaRPr lang="en-US"/>
          </a:p>
        </p:txBody>
      </p:sp>
      <p:pic>
        <p:nvPicPr>
          <p:cNvPr id="5" name="Picture 4">
            <a:extLst>
              <a:ext uri="{FF2B5EF4-FFF2-40B4-BE49-F238E27FC236}">
                <a16:creationId xmlns:a16="http://schemas.microsoft.com/office/drawing/2014/main" id="{2E0C0F88-8E9E-55CB-1D4E-0964F33767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5775" y="2701862"/>
            <a:ext cx="3600000" cy="3182926"/>
          </a:xfrm>
          <a:prstGeom prst="rect">
            <a:avLst/>
          </a:prstGeom>
        </p:spPr>
      </p:pic>
      <p:pic>
        <p:nvPicPr>
          <p:cNvPr id="16" name="Picture 15">
            <a:extLst>
              <a:ext uri="{FF2B5EF4-FFF2-40B4-BE49-F238E27FC236}">
                <a16:creationId xmlns:a16="http://schemas.microsoft.com/office/drawing/2014/main" id="{E9F3D2B6-9CE6-044F-1158-BB36CC0F2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2914" y="3245812"/>
            <a:ext cx="3242196" cy="2223336"/>
          </a:xfrm>
          <a:prstGeom prst="rect">
            <a:avLst/>
          </a:prstGeom>
          <a:ln w="19050">
            <a:solidFill>
              <a:schemeClr val="bg1"/>
            </a:solidFill>
          </a:ln>
        </p:spPr>
      </p:pic>
      <p:sp>
        <p:nvSpPr>
          <p:cNvPr id="18" name="Rectangle 17">
            <a:extLst>
              <a:ext uri="{FF2B5EF4-FFF2-40B4-BE49-F238E27FC236}">
                <a16:creationId xmlns:a16="http://schemas.microsoft.com/office/drawing/2014/main" id="{6BEEACB3-1DCF-5500-C206-2243D8E2C950}"/>
              </a:ext>
            </a:extLst>
          </p:cNvPr>
          <p:cNvSpPr/>
          <p:nvPr/>
        </p:nvSpPr>
        <p:spPr>
          <a:xfrm>
            <a:off x="414971" y="1600200"/>
            <a:ext cx="3600000" cy="716711"/>
          </a:xfrm>
          <a:prstGeom prst="rect">
            <a:avLst/>
          </a:prstGeom>
          <a:solidFill>
            <a:srgbClr val="00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CECEC"/>
                </a:solidFill>
                <a:effectLst/>
                <a:uLnTx/>
                <a:uFillTx/>
                <a:latin typeface="Ubuntu Light" panose="020B0304030602030204" pitchFamily="34" charset="0"/>
                <a:ea typeface="+mn-ea"/>
                <a:cs typeface="+mn-cs"/>
              </a:rPr>
              <a:t>A 13-year strong and proven partnership at the highest level…</a:t>
            </a:r>
          </a:p>
        </p:txBody>
      </p:sp>
      <p:sp>
        <p:nvSpPr>
          <p:cNvPr id="19" name="Rectangle 18">
            <a:extLst>
              <a:ext uri="{FF2B5EF4-FFF2-40B4-BE49-F238E27FC236}">
                <a16:creationId xmlns:a16="http://schemas.microsoft.com/office/drawing/2014/main" id="{F4DF8A13-4643-7EAE-B541-6D1E21499C93}"/>
              </a:ext>
            </a:extLst>
          </p:cNvPr>
          <p:cNvSpPr/>
          <p:nvPr/>
        </p:nvSpPr>
        <p:spPr>
          <a:xfrm>
            <a:off x="4299492" y="1600200"/>
            <a:ext cx="3600000" cy="716711"/>
          </a:xfrm>
          <a:prstGeom prst="rect">
            <a:avLst/>
          </a:prstGeom>
          <a:solidFill>
            <a:srgbClr val="00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CECEC"/>
                </a:solidFill>
                <a:effectLst/>
                <a:uLnTx/>
                <a:uFillTx/>
                <a:latin typeface="Ubuntu Light" panose="020B0304030602030204" pitchFamily="34" charset="0"/>
                <a:ea typeface="+mn-ea"/>
                <a:cs typeface="+mn-cs"/>
              </a:rPr>
              <a:t>… re-energized with a joint vision from the highest level…</a:t>
            </a:r>
          </a:p>
        </p:txBody>
      </p:sp>
      <p:sp>
        <p:nvSpPr>
          <p:cNvPr id="20" name="Rectangle 19">
            <a:extLst>
              <a:ext uri="{FF2B5EF4-FFF2-40B4-BE49-F238E27FC236}">
                <a16:creationId xmlns:a16="http://schemas.microsoft.com/office/drawing/2014/main" id="{5A5AABC1-73A9-D849-13DE-31227CC1ABEE}"/>
              </a:ext>
            </a:extLst>
          </p:cNvPr>
          <p:cNvSpPr/>
          <p:nvPr/>
        </p:nvSpPr>
        <p:spPr>
          <a:xfrm>
            <a:off x="8184013" y="1600200"/>
            <a:ext cx="3600000" cy="716711"/>
          </a:xfrm>
          <a:prstGeom prst="rect">
            <a:avLst/>
          </a:prstGeom>
          <a:solidFill>
            <a:srgbClr val="00B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CECEC"/>
                </a:solidFill>
                <a:effectLst/>
                <a:uLnTx/>
                <a:uFillTx/>
                <a:latin typeface="Ubuntu Light" panose="020B0304030602030204" pitchFamily="34" charset="0"/>
                <a:ea typeface="+mn-ea"/>
                <a:cs typeface="+mn-cs"/>
              </a:rPr>
              <a:t>… is being addressed at scale with a joint operating model</a:t>
            </a:r>
          </a:p>
        </p:txBody>
      </p:sp>
      <p:sp>
        <p:nvSpPr>
          <p:cNvPr id="8" name="Rectangle: Rounded Corners 7">
            <a:extLst>
              <a:ext uri="{FF2B5EF4-FFF2-40B4-BE49-F238E27FC236}">
                <a16:creationId xmlns:a16="http://schemas.microsoft.com/office/drawing/2014/main" id="{1F6A695C-2DC9-4E0F-C4E0-7EF4DC2C92EF}"/>
              </a:ext>
            </a:extLst>
          </p:cNvPr>
          <p:cNvSpPr/>
          <p:nvPr/>
        </p:nvSpPr>
        <p:spPr>
          <a:xfrm>
            <a:off x="380417" y="2701862"/>
            <a:ext cx="3634554" cy="3182926"/>
          </a:xfrm>
          <a:prstGeom prst="roundRect">
            <a:avLst>
              <a:gd name="adj" fmla="val 8014"/>
            </a:avLst>
          </a:prstGeom>
          <a:solidFill>
            <a:schemeClr val="accent4"/>
          </a:solidFill>
          <a:ln w="28575">
            <a:solidFill>
              <a:srgbClr val="12ABD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1"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Global Partner</a:t>
            </a: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 a highest level of partnership</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2023 Cloud Modernization Partner of the Year</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lang="en-US" sz="1100">
                <a:solidFill>
                  <a:srgbClr val="FFFFFF"/>
                </a:solidFill>
                <a:latin typeface="Ubuntu Light" panose="020B0304030602030204" pitchFamily="34" charset="0"/>
                <a:ea typeface="Verdana" panose="020B0604030504040204" pitchFamily="34" charset="0"/>
                <a:cs typeface="Verdana" panose="020B0604030504040204" pitchFamily="34" charset="0"/>
              </a:rPr>
              <a:t>2023 GSI Partner of the Year APAC</a:t>
            </a:r>
            <a:endPar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endParaRP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2022 Global GSI Partner of the year for Cloud Modernization</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2022 GSI Partner of the year for EMEA-LATAM and Asia Pac</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Gartner named Informatica a Leader in five Magic Quadrant Reports 2021 – </a:t>
            </a: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hlinkClick r:id="rId4"/>
              </a:rPr>
              <a:t>Click here</a:t>
            </a:r>
            <a:endPar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endParaRP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Informatica Is a Leader Again in Gartner 2021 Magic Quadrant for Data Integration Tools – </a:t>
            </a: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hlinkClick r:id="rId5"/>
              </a:rPr>
              <a:t>Click here</a:t>
            </a:r>
            <a:endPar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endParaRP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2020 GSI Partner of the year EMEA-LATAM</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2020 GSI Partner of the year Australia</a:t>
            </a:r>
          </a:p>
          <a:p>
            <a:pPr marL="177800" marR="0" lvl="0" indent="-177800" algn="l" defTabSz="914400" rtl="0" eaLnBrk="1" fontAlgn="auto" latinLnBrk="0" hangingPunct="1">
              <a:lnSpc>
                <a:spcPct val="100000"/>
              </a:lnSpc>
              <a:spcBef>
                <a:spcPct val="0"/>
              </a:spcBef>
              <a:spcAft>
                <a:spcPts val="300"/>
              </a:spcAft>
              <a:buClr>
                <a:srgbClr val="FFFFFF"/>
              </a:buClr>
              <a:buSzTx/>
              <a:buFont typeface="Wingdings" panose="05000000000000000000" pitchFamily="2" charset="2"/>
              <a:buChar char="§"/>
              <a:tabLst/>
              <a:defRPr/>
            </a:pPr>
            <a:r>
              <a:rPr kumimoji="0" lang="en-US" sz="1100" b="0" i="0" u="none" strike="noStrike" kern="1200" cap="none" spc="0" normalizeH="0" baseline="0" noProof="0">
                <a:ln>
                  <a:noFill/>
                </a:ln>
                <a:solidFill>
                  <a:srgbClr val="FFFFFF"/>
                </a:solidFill>
                <a:effectLst/>
                <a:uLnTx/>
                <a:uFillTx/>
                <a:latin typeface="Ubuntu Light" panose="020B0304030602030204" pitchFamily="34" charset="0"/>
                <a:ea typeface="Verdana" panose="020B0604030504040204" pitchFamily="34" charset="0"/>
                <a:cs typeface="Verdana" panose="020B0604030504040204" pitchFamily="34" charset="0"/>
              </a:rPr>
              <a:t>2018 Innovation Partner of the year</a:t>
            </a:r>
          </a:p>
        </p:txBody>
      </p:sp>
    </p:spTree>
    <p:extLst>
      <p:ext uri="{BB962C8B-B14F-4D97-AF65-F5344CB8AC3E}">
        <p14:creationId xmlns:p14="http://schemas.microsoft.com/office/powerpoint/2010/main" val="22455520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DISTRIBUTIONTYPE" val="External"/>
  <p:tag name="PITCHPROSLIDEID" val="264"/>
  <p:tag name="PRESENTATIONID" val="4199071b-71a6-475e-b91a-1b1e678dc4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heme/theme1.xml><?xml version="1.0" encoding="utf-8"?>
<a:theme xmlns:a="http://schemas.openxmlformats.org/drawingml/2006/main" name="Capgemini_2024">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AK Font">
      <a:majorFont>
        <a:latin typeface="Ubuntu Medium"/>
        <a:ea typeface=""/>
        <a:cs typeface=""/>
      </a:majorFont>
      <a:minorFont>
        <a:latin typeface="Ubuntu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GlobalGroup_V3.potx" id="{B261526D-0EC9-441A-90CA-285DAAE4B035}" vid="{63F816C4-3394-4A76-B8C7-355A6B6A183F}"/>
    </a:ext>
  </a:extLst>
</a:theme>
</file>

<file path=ppt/theme/theme2.xml><?xml version="1.0" encoding="utf-8"?>
<a:theme xmlns:a="http://schemas.openxmlformats.org/drawingml/2006/main" name="Capgemini Master 2021">
  <a:themeElements>
    <a:clrScheme name="Capgemini 2021">
      <a:dk1>
        <a:srgbClr val="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1304</TotalTime>
  <Words>4630</Words>
  <Application>Microsoft Office PowerPoint</Application>
  <PresentationFormat>Widescreen</PresentationFormat>
  <Paragraphs>1073</Paragraphs>
  <Slides>26</Slides>
  <Notes>14</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6" baseType="lpstr">
      <vt:lpstr>Aptos</vt:lpstr>
      <vt:lpstr>Arial</vt:lpstr>
      <vt:lpstr>Calibri</vt:lpstr>
      <vt:lpstr>Courier New</vt:lpstr>
      <vt:lpstr>Leelawadee</vt:lpstr>
      <vt:lpstr>Noto Sans Symbols</vt:lpstr>
      <vt:lpstr>Open Sans</vt:lpstr>
      <vt:lpstr>Roboto</vt:lpstr>
      <vt:lpstr>Roboto Light</vt:lpstr>
      <vt:lpstr>System Font Regular</vt:lpstr>
      <vt:lpstr>Times New Roman</vt:lpstr>
      <vt:lpstr>Ubuntu</vt:lpstr>
      <vt:lpstr>Ubuntu Condensed</vt:lpstr>
      <vt:lpstr>Ubuntu Light</vt:lpstr>
      <vt:lpstr>Ubuntu Medium</vt:lpstr>
      <vt:lpstr>Verdana</vt:lpstr>
      <vt:lpstr>Wingdings</vt:lpstr>
      <vt:lpstr>Capgemini_2024</vt:lpstr>
      <vt:lpstr>Capgemini Master 2021</vt:lpstr>
      <vt:lpstr>think-cell Slide</vt:lpstr>
      <vt:lpstr>IDMC Factory – Capgemini Delivery Capability</vt:lpstr>
      <vt:lpstr>What Makes Our Informatica/Capgemini Partnership Unique?</vt:lpstr>
      <vt:lpstr>Thought Leadership, Joint Publication and GTM Motions</vt:lpstr>
      <vt:lpstr>AI &amp; Data Engineering Reference Architecture</vt:lpstr>
      <vt:lpstr>AI &amp; Data Engineering Reference Architecture Framework –  Expanded view with IDMC components</vt:lpstr>
      <vt:lpstr>Informatica Data Management Cloud (IDMC):  Full support for next-gen data platforms</vt:lpstr>
      <vt:lpstr>How IDMC supports the components of Data Trust </vt:lpstr>
      <vt:lpstr>IDMC Factory  </vt:lpstr>
      <vt:lpstr>Capgemini’s Informatica IDMC Factory: Inception Overview </vt:lpstr>
      <vt:lpstr>IDMC Factory: Driving Digital Transformation &amp; Cloud Modernization</vt:lpstr>
      <vt:lpstr>IDMC Factory Delivers End-to-end Services with a Modular Approach  </vt:lpstr>
      <vt:lpstr>Migration Accelerators</vt:lpstr>
      <vt:lpstr>IDMC Factory: Solution Accelerators</vt:lpstr>
      <vt:lpstr>IDMC Factory: Conversion Approach </vt:lpstr>
      <vt:lpstr>IDMC Factory: Data Governance Migration Journey </vt:lpstr>
      <vt:lpstr>IDMC Factory: Data Governance Conversion Solution </vt:lpstr>
      <vt:lpstr>IDMC Factory: Data Quality Migration Journey </vt:lpstr>
      <vt:lpstr>IDMC Factory: Data Quality Conversion Solution </vt:lpstr>
      <vt:lpstr>PowerPoint Presentation</vt:lpstr>
      <vt:lpstr>Value additions from our IDMC Factory accelerators  on DQ and DG </vt:lpstr>
      <vt:lpstr>Learnings &amp; Best Practices from Prior EDC-Axon/IDQ to IDMC Conversion Projects</vt:lpstr>
      <vt:lpstr>Data Cataloguing Process Flow Using IDMC Services </vt:lpstr>
      <vt:lpstr>MVP/Pilot Implementation for CDGC and CDQ: Activities &amp; Deliverables</vt:lpstr>
      <vt:lpstr>Appendix</vt:lpstr>
      <vt:lpstr>IDMC Factory: PC Conversion Solution </vt:lpstr>
      <vt:lpstr>IDMC Factory: On-Prem MDM to Cloud Conversion Journey</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Ghosh, Subhradeep</dc:creator>
  <cp:lastModifiedBy>Ghosh, Subhradeep</cp:lastModifiedBy>
  <cp:revision>4</cp:revision>
  <dcterms:created xsi:type="dcterms:W3CDTF">2025-08-12T11:46:41Z</dcterms:created>
  <dcterms:modified xsi:type="dcterms:W3CDTF">2025-08-13T09:33:05Z</dcterms:modified>
</cp:coreProperties>
</file>